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2" r:id="rId3"/>
    <p:sldId id="260" r:id="rId4"/>
    <p:sldId id="257" r:id="rId5"/>
    <p:sldId id="265" r:id="rId6"/>
    <p:sldId id="266" r:id="rId7"/>
    <p:sldId id="268" r:id="rId8"/>
    <p:sldId id="270" r:id="rId9"/>
    <p:sldId id="285" r:id="rId10"/>
    <p:sldId id="286" r:id="rId11"/>
    <p:sldId id="288" r:id="rId12"/>
    <p:sldId id="296" r:id="rId13"/>
    <p:sldId id="297" r:id="rId14"/>
    <p:sldId id="29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90" r:id="rId24"/>
    <p:sldId id="279" r:id="rId25"/>
    <p:sldId id="280" r:id="rId26"/>
    <p:sldId id="282" r:id="rId27"/>
    <p:sldId id="283" r:id="rId28"/>
    <p:sldId id="293" r:id="rId29"/>
    <p:sldId id="294" r:id="rId30"/>
    <p:sldId id="284" r:id="rId31"/>
    <p:sldId id="300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ise L. Kahler" initials="DL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60C"/>
    <a:srgbClr val="101C38"/>
    <a:srgbClr val="40B4E5"/>
    <a:srgbClr val="C2DF87"/>
    <a:srgbClr val="D25627"/>
    <a:srgbClr val="E57D3C"/>
    <a:srgbClr val="8E88A3"/>
    <a:srgbClr val="8B1C40"/>
    <a:srgbClr val="F6323E"/>
    <a:srgbClr val="C12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231" autoAdjust="0"/>
  </p:normalViewPr>
  <p:slideViewPr>
    <p:cSldViewPr>
      <p:cViewPr varScale="1">
        <p:scale>
          <a:sx n="117" d="100"/>
          <a:sy n="117" d="100"/>
        </p:scale>
        <p:origin x="139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07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FAFBE-49B9-475A-8DB2-C181CF1E5328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50882-0C4F-47F7-BEBE-6C7FE948E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25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583B0-7748-405D-BCDF-4A261B3F049B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C64E8-45BE-4474-B3AA-B6DEBEC91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2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352550"/>
            <a:ext cx="9144000" cy="190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168081" y="4841053"/>
            <a:ext cx="74731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i="1" baseline="0" dirty="0">
                <a:solidFill>
                  <a:schemeClr val="bg1">
                    <a:lumMod val="75000"/>
                  </a:schemeClr>
                </a:solidFill>
              </a:rPr>
              <a:t>www.ksde.org</a:t>
            </a:r>
            <a:endParaRPr lang="en-US" sz="7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428750"/>
            <a:ext cx="6934199" cy="1752600"/>
          </a:xfrm>
        </p:spPr>
        <p:txBody>
          <a:bodyPr wrap="square" lIns="457200" anchor="b">
            <a:noAutofit/>
          </a:bodyPr>
          <a:lstStyle>
            <a:lvl1pPr algn="l">
              <a:defRPr sz="36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257550"/>
            <a:ext cx="6400812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0030"/>
            <a:ext cx="2877198" cy="46634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358" y="986790"/>
            <a:ext cx="2380253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4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686800" cy="3623072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/>
          <a:lstStyle>
            <a:lvl1pPr marL="0" indent="0">
              <a:buClr>
                <a:srgbClr val="4B4B4D"/>
              </a:buClr>
              <a:buSzPct val="125000"/>
              <a:buFont typeface="Arial" panose="020B0604020202020204" pitchFamily="34" charset="0"/>
              <a:buNone/>
              <a:defRPr/>
            </a:lvl1pPr>
            <a:lvl2pPr>
              <a:buClr>
                <a:schemeClr val="bg2"/>
              </a:buClr>
              <a:buSzPct val="120000"/>
              <a:defRPr/>
            </a:lvl2pPr>
            <a:lvl3pPr marL="1257300" indent="-342900"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3">
                  <a:lumMod val="40000"/>
                  <a:lumOff val="6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98921"/>
          </a:xfrm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60106"/>
            <a:ext cx="2133600" cy="273844"/>
          </a:xfrm>
        </p:spPr>
        <p:txBody>
          <a:bodyPr/>
          <a:lstStyle/>
          <a:p>
            <a:fld id="{96F4B587-9FDF-46DF-B460-9026AE4DF24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60106"/>
            <a:ext cx="2895600" cy="273844"/>
          </a:xfrm>
        </p:spPr>
        <p:txBody>
          <a:bodyPr/>
          <a:lstStyle/>
          <a:p>
            <a:r>
              <a:rPr lang="en-US" dirty="0"/>
              <a:t>Slide </a:t>
            </a:r>
            <a:fld id="{8F692A1E-51E3-4FCE-8504-92A613523B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6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686800" cy="3623072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/>
          <a:lstStyle>
            <a:lvl1pPr marL="0" indent="0">
              <a:buClr>
                <a:srgbClr val="4B4B4D"/>
              </a:buClr>
              <a:buSzPct val="125000"/>
              <a:buFont typeface="Arial" panose="020B0604020202020204" pitchFamily="34" charset="0"/>
              <a:buNone/>
              <a:defRPr/>
            </a:lvl1pPr>
            <a:lvl2pPr>
              <a:buClr>
                <a:schemeClr val="bg2"/>
              </a:buClr>
              <a:buSzPct val="120000"/>
              <a:defRPr/>
            </a:lvl2pPr>
            <a:lvl3pPr marL="1257300" indent="-342900"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3">
                  <a:lumMod val="40000"/>
                  <a:lumOff val="6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71"/>
            <a:ext cx="9144000" cy="898921"/>
          </a:xfrm>
          <a:solidFill>
            <a:schemeClr val="tx2"/>
          </a:solidFill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705350"/>
            <a:ext cx="9144000" cy="438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>
                <a:solidFill>
                  <a:schemeClr val="bg1">
                    <a:lumMod val="65000"/>
                  </a:schemeClr>
                </a:solidFill>
              </a:rPr>
              <a:t>KANSAS</a:t>
            </a:r>
            <a:r>
              <a:rPr lang="en-US" sz="700" baseline="0" dirty="0">
                <a:solidFill>
                  <a:schemeClr val="bg1">
                    <a:lumMod val="65000"/>
                  </a:schemeClr>
                </a:solidFill>
              </a:rPr>
              <a:t> STATE DEPARTMENT OF EDUCATION </a:t>
            </a:r>
            <a:r>
              <a:rPr lang="en-US" sz="700" i="1" baseline="0" dirty="0">
                <a:solidFill>
                  <a:schemeClr val="bg1">
                    <a:lumMod val="65000"/>
                  </a:schemeClr>
                </a:solidFill>
              </a:rPr>
              <a:t>| www.ksde.org</a:t>
            </a:r>
            <a:endParaRPr lang="en-US" sz="7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63" y="4820716"/>
            <a:ext cx="1066202" cy="182880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3975FBA-0235-9D7B-D8F9-820163EE4383}"/>
              </a:ext>
            </a:extLst>
          </p:cNvPr>
          <p:cNvSpPr txBox="1">
            <a:spLocks/>
          </p:cNvSpPr>
          <p:nvPr userDrawn="1"/>
        </p:nvSpPr>
        <p:spPr>
          <a:xfrm>
            <a:off x="304800" y="466487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F4B587-9FDF-46DF-B460-9026AE4DF246}" type="datetimeFigureOut">
              <a:rPr lang="en-US" sz="90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/>
              <a:t>2/12/2024</a:t>
            </a:fld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F2D6A76-7433-3E80-ECD2-72CEF58F130B}"/>
              </a:ext>
            </a:extLst>
          </p:cNvPr>
          <p:cNvSpPr txBox="1">
            <a:spLocks/>
          </p:cNvSpPr>
          <p:nvPr userDrawn="1"/>
        </p:nvSpPr>
        <p:spPr>
          <a:xfrm>
            <a:off x="2971800" y="4664872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Slide </a:t>
            </a:r>
            <a:fld id="{8F692A1E-51E3-4FCE-8504-92A613523BA1}" type="slidenum">
              <a:rPr lang="en-US" sz="100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/>
              <a:t>‹#›</a:t>
            </a:fld>
            <a:endParaRPr lang="en-US" sz="1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0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0"/>
            <a:ext cx="8686800" cy="765571"/>
          </a:xfrm>
        </p:spPr>
        <p:txBody>
          <a:bodyPr/>
          <a:lstStyle>
            <a:lvl1pPr>
              <a:defRPr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5675C2F1-D93C-4006-9660-EE7B41BA99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5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49" y="699779"/>
            <a:ext cx="2290651" cy="374394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>
          <a:xfrm>
            <a:off x="277627" y="895350"/>
            <a:ext cx="8713981" cy="3810000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-38100" y="0"/>
            <a:ext cx="9220200" cy="895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5760" rIns="0" bIns="0" rtlCol="0" anchor="ctr"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705350"/>
            <a:ext cx="9144000" cy="438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601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96F4B587-9FDF-46DF-B460-9026AE4DF246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6010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Slide </a:t>
            </a:r>
            <a:fld id="{DE508B03-1E50-4B8E-AE6C-0A6719DDCF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>
                <a:solidFill>
                  <a:schemeClr val="bg1">
                    <a:lumMod val="65000"/>
                  </a:schemeClr>
                </a:solidFill>
              </a:rPr>
              <a:t>KANSAS</a:t>
            </a:r>
            <a:r>
              <a:rPr lang="en-US" sz="700" baseline="0" dirty="0">
                <a:solidFill>
                  <a:schemeClr val="bg1">
                    <a:lumMod val="65000"/>
                  </a:schemeClr>
                </a:solidFill>
              </a:rPr>
              <a:t> STATE DEPARTMENT OF EDUCATION </a:t>
            </a:r>
            <a:r>
              <a:rPr lang="en-US" sz="700" i="1" baseline="0" dirty="0">
                <a:solidFill>
                  <a:schemeClr val="bg1">
                    <a:lumMod val="65000"/>
                  </a:schemeClr>
                </a:solidFill>
              </a:rPr>
              <a:t>| www.ksde.org</a:t>
            </a:r>
            <a:endParaRPr lang="en-US" sz="7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1" y="0"/>
            <a:ext cx="8763000" cy="898921"/>
          </a:xfrm>
          <a:prstGeom prst="rect">
            <a:avLst/>
          </a:prstGeom>
        </p:spPr>
        <p:txBody>
          <a:bodyPr vert="horz" wrap="none" lIns="274320" tIns="0" rIns="27432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63" y="4820716"/>
            <a:ext cx="1066202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5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62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bg2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>
            <a:lumMod val="50000"/>
            <a:lumOff val="50000"/>
          </a:schemeClr>
        </a:buClr>
        <a:buSzPct val="11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2pPr>
      <a:lvl3pPr marL="12001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cceoa.org/county-clerks/northwest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de.org/Default.aspx?tabid=740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cmacy@ksde.org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ksde.zoom.us/j/85874688829" TargetMode="External"/><Relationship Id="rId2" Type="http://schemas.openxmlformats.org/officeDocument/2006/relationships/hyperlink" Target="https://ksde.zoom.us/j/86073430807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cmacy@ksde.org" TargetMode="Externa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central.ksde.org/report_gen.aspx" TargetMode="External"/><Relationship Id="rId2" Type="http://schemas.openxmlformats.org/officeDocument/2006/relationships/hyperlink" Target="http://www.ksde.org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21</a:t>
            </a:r>
            <a:r>
              <a:rPr lang="en-US" sz="4400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4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CCLC</a:t>
            </a:r>
            <a:b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Applicant Workshop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Grant Competition - 2024</a:t>
            </a:r>
          </a:p>
        </p:txBody>
      </p:sp>
    </p:spTree>
    <p:extLst>
      <p:ext uri="{BB962C8B-B14F-4D97-AF65-F5344CB8AC3E}">
        <p14:creationId xmlns:p14="http://schemas.microsoft.com/office/powerpoint/2010/main" val="160714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Competitive Priorities (continued)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b="1" dirty="0"/>
          </a:p>
          <a:p>
            <a:r>
              <a:rPr lang="en-US" sz="1600" b="1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Competitive Priority II for Programming in the Northwest Region of Kansas: </a:t>
            </a: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(10 points)</a:t>
            </a:r>
          </a:p>
          <a:p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Eligible Counties: Cheyenne, Decatur, Ellis, Gove, Graham, Logan, Norton, Phillips, Rawlins, Rooks, Russell, Sheridan, Sherman, Thomas, Trego, Wallace (</a:t>
            </a:r>
            <a:r>
              <a:rPr lang="en-US" sz="1600" u="sng" dirty="0">
                <a:latin typeface="Open Sans Light" panose="020B0306030504020204" pitchFamily="34" charset="0"/>
                <a:cs typeface="Open Sans Light" panose="020B0306030504020204" pitchFamily="34" charset="0"/>
                <a:hlinkClick r:id="rId2"/>
              </a:rPr>
              <a:t>http://www.kcceoa.org/county-clerks/northwest/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).</a:t>
            </a:r>
          </a:p>
          <a:p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 </a:t>
            </a:r>
          </a:p>
          <a:p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Applicants proposing to serve students attending schools in northwest Kansas could receive ten (10) priority points.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8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Competitive Priorities (cont’d)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71550"/>
            <a:ext cx="8686800" cy="3623072"/>
          </a:xfrm>
        </p:spPr>
        <p:txBody>
          <a:bodyPr>
            <a:normAutofit/>
          </a:bodyPr>
          <a:lstStyle/>
          <a:p>
            <a:endParaRPr lang="en-US" sz="1600" b="1" u="sng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1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Competitive Priority III for High School Programs: </a:t>
            </a: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(3 points)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Applicants that specifically incorporate a College and Career Readiness component at the high school level could potentially receive three (3) priority points. </a:t>
            </a:r>
          </a:p>
          <a:p>
            <a:endParaRPr lang="en-US" sz="20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8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3B6126E-A41F-B078-1398-EA7B8BA68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Operation Requirements (Elementary)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1C0AEF-1E06-DEDD-17DF-1519FCA14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600" b="1" u="sng" dirty="0">
              <a:effectLst/>
              <a:latin typeface="Open Sans Light" panose="020B03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600" b="1" u="sng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Elementary programs</a:t>
            </a:r>
            <a:r>
              <a:rPr lang="en-US" sz="1600" b="1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b="1" dirty="0">
              <a:latin typeface="Open Sans Light" panose="020B03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 operate a minimum of 300 hours per grant year (July 1 – June 30).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600" dirty="0">
              <a:effectLst/>
              <a:latin typeface="Open Sans Light" panose="020B03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Elementary school applicants are strongly encouraged to provide this programming for at least 1.5 hours per day to provide consistency and to affect student growth.</a:t>
            </a:r>
            <a:endParaRPr lang="en-US" sz="16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Programs proposing less than 300 hours must provide justification in both the Need for Program and Quality of Program Design sections of the application.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06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EF7A5F-DD16-F91F-0F52-C796FEDF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54" y="0"/>
            <a:ext cx="9144000" cy="898921"/>
          </a:xfrm>
        </p:spPr>
        <p:txBody>
          <a:bodyPr/>
          <a:lstStyle/>
          <a:p>
            <a:r>
              <a:rPr lang="en-US" dirty="0"/>
              <a:t>Program Operation Requirements (MS/HS)</a:t>
            </a:r>
            <a:endParaRPr lang="en-US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2920CC-2DEB-72C5-B10A-90B9E7ABC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u="sng" dirty="0">
              <a:effectLst/>
              <a:latin typeface="Open Sans Light" panose="020B03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Middle </a:t>
            </a:r>
            <a:r>
              <a:rPr lang="en-US" sz="1600" b="1" u="sng" dirty="0"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b="1" u="sng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chool and High School Programs</a:t>
            </a:r>
            <a:r>
              <a:rPr lang="en-US" sz="1600" b="1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600" b="1" dirty="0">
              <a:effectLst/>
              <a:latin typeface="Open Sans Light" panose="020B03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/>
            <a:r>
              <a:rPr lang="en-US" sz="1600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 operate a minimum of 250 hours per grant year (July 1 – June 30).</a:t>
            </a:r>
            <a:endParaRPr lang="en-US" sz="16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30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6DAC15-4660-D15E-1DAA-44A80DDB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Time Requirements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87B05-79B0-6A7C-5639-6BA511FFB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b="1" dirty="0">
              <a:effectLst/>
              <a:latin typeface="Open Sans Light" panose="020B03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b="1" dirty="0">
              <a:latin typeface="Open Sans Light" panose="020B03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Programs must include an after school component.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Transportation (to and from the program) as well as family engagement activities cannot be included to meet the </a:t>
            </a:r>
            <a:r>
              <a:rPr lang="en-US" sz="1600" u="sng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300 hours</a:t>
            </a:r>
            <a:r>
              <a:rPr lang="en-US" sz="1600" dirty="0">
                <a:effectLst/>
                <a:latin typeface="Open Sans Light" panose="020B03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requirement.</a:t>
            </a:r>
            <a:endParaRPr lang="en-US" sz="16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13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Who Can Apply for a 21</a:t>
            </a:r>
            <a:r>
              <a:rPr lang="en-US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Grant?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Any public or private organization may apply for a 21</a:t>
            </a:r>
            <a:r>
              <a:rPr lang="en-US" sz="1600" b="1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Grant.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Examples of eligible applicants:</a:t>
            </a:r>
          </a:p>
          <a:p>
            <a:pPr lvl="1" indent="0">
              <a:buNone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School districts, non-public schools, non-profit organizations, city or county government agencies, faith-based organizations, community-based organizations, institutions for higher learning, for-profit agencies</a:t>
            </a:r>
          </a:p>
          <a:p>
            <a:pPr lvl="1" indent="0">
              <a:buNone/>
            </a:pPr>
            <a:endParaRPr lang="en-US" dirty="0"/>
          </a:p>
          <a:p>
            <a:pPr lvl="1" indent="0" algn="r">
              <a:buNone/>
            </a:pPr>
            <a:endParaRPr lang="en-US" sz="1200" dirty="0"/>
          </a:p>
          <a:p>
            <a:pPr lvl="1" indent="0" algn="r">
              <a:buNone/>
            </a:pPr>
            <a:endParaRPr lang="en-US" sz="1200" dirty="0"/>
          </a:p>
          <a:p>
            <a:pPr lvl="1" indent="0" algn="r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1708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Applying for a NEW 21</a:t>
            </a:r>
            <a:r>
              <a:rPr lang="en-US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Grant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A </a:t>
            </a:r>
            <a:r>
              <a:rPr lang="en-US" sz="1600" b="1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NEW</a:t>
            </a: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 Application should be completed if:</a:t>
            </a:r>
          </a:p>
          <a:p>
            <a:endParaRPr lang="en-US" sz="20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085850" lvl="1" indent="-342900"/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The applicant is applying for a </a:t>
            </a: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SITE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that has never received 21</a:t>
            </a:r>
            <a:r>
              <a:rPr lang="en-US" sz="1600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funds; </a:t>
            </a:r>
          </a:p>
          <a:p>
            <a:pPr lvl="1" indent="0">
              <a:buNone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	   OR</a:t>
            </a:r>
          </a:p>
          <a:p>
            <a:pPr marL="1085850" lvl="1" indent="-342900"/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The applicant is applying for a </a:t>
            </a: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SITE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that has not received 21</a:t>
            </a:r>
            <a:r>
              <a:rPr lang="en-US" sz="1600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funds within the past five years.</a:t>
            </a:r>
          </a:p>
          <a:p>
            <a:pPr marL="1085850" lvl="1" indent="-342900"/>
            <a:endParaRPr lang="en-US" dirty="0"/>
          </a:p>
          <a:p>
            <a:pPr lvl="1" indent="0" algn="r">
              <a:buNone/>
            </a:pPr>
            <a:endParaRPr lang="en-US" sz="1200" dirty="0"/>
          </a:p>
          <a:p>
            <a:pPr lvl="1" indent="0" algn="r">
              <a:buNone/>
            </a:pPr>
            <a:endParaRPr lang="en-US" sz="1200" dirty="0"/>
          </a:p>
          <a:p>
            <a:pPr lvl="1" indent="0" algn="r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4266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RE-Applying for a 21</a:t>
            </a:r>
            <a:r>
              <a:rPr lang="en-US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Grant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A </a:t>
            </a:r>
            <a:r>
              <a:rPr lang="en-US" sz="1600" b="1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RE-Application</a:t>
            </a: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 should be completed if:</a:t>
            </a:r>
          </a:p>
          <a:p>
            <a:endParaRPr lang="en-US" sz="20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085850" lvl="1" indent="-342900"/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The applicant is in the fifth and final year of the current 21</a:t>
            </a:r>
            <a:r>
              <a:rPr lang="en-US" sz="1600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grant cycle;</a:t>
            </a:r>
          </a:p>
          <a:p>
            <a:pPr lvl="1" indent="0">
              <a:buNone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	   OR</a:t>
            </a:r>
          </a:p>
          <a:p>
            <a:pPr marL="1085850" lvl="1" indent="-342900"/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The applicant has received 21</a:t>
            </a:r>
            <a:r>
              <a:rPr lang="en-US" sz="1600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funds within the past five years.</a:t>
            </a:r>
          </a:p>
          <a:p>
            <a:pPr marL="1085850" lvl="1" indent="-342900"/>
            <a:endParaRPr lang="en-US" dirty="0"/>
          </a:p>
          <a:p>
            <a:pPr lvl="1" indent="0" algn="r">
              <a:buNone/>
            </a:pPr>
            <a:endParaRPr lang="en-US" sz="1200" dirty="0"/>
          </a:p>
          <a:p>
            <a:pPr lvl="1" indent="0" algn="r">
              <a:buNone/>
            </a:pPr>
            <a:endParaRPr lang="en-US" sz="1200" dirty="0"/>
          </a:p>
          <a:p>
            <a:pPr lvl="1" indent="0" algn="r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1569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Time Period for Grant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95350"/>
            <a:ext cx="8686800" cy="362307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7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A 2024 Kansas 21</a:t>
            </a:r>
            <a:r>
              <a:rPr lang="en-US" sz="1700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17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Grant cannot exceed five years. </a:t>
            </a:r>
          </a:p>
          <a:p>
            <a:r>
              <a:rPr lang="en-US" sz="17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Continuation from one year to the next, within the five years, is </a:t>
            </a:r>
          </a:p>
          <a:p>
            <a:r>
              <a:rPr lang="en-US" sz="1700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contingent upon program performance and appropriations by Congress</a:t>
            </a:r>
            <a:r>
              <a:rPr lang="en-US" sz="17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36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Size of Grants (New App)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b="1" u="sng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en-US" sz="1600" b="1" u="sng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By statute, the grant funds may not be awarded for less than $50,000 per year.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The maximum 2024 award is $150,000 for each of grant years 1-3.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17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6064C0-45B2-4F44-BD2C-0560C1767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6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Introductions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Overview of Grant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Detailed Review of RFA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Questions</a:t>
            </a:r>
          </a:p>
          <a:p>
            <a:endParaRPr lang="en-US" sz="16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4F882-3018-4843-A41A-9D13673E3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Workshop Agenda</a:t>
            </a:r>
          </a:p>
        </p:txBody>
      </p:sp>
    </p:spTree>
    <p:extLst>
      <p:ext uri="{BB962C8B-B14F-4D97-AF65-F5344CB8AC3E}">
        <p14:creationId xmlns:p14="http://schemas.microsoft.com/office/powerpoint/2010/main" val="1005561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Diminution of Funds (New App)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95350"/>
            <a:ext cx="8686800" cy="3733800"/>
          </a:xfrm>
        </p:spPr>
        <p:txBody>
          <a:bodyPr>
            <a:normAutofit fontScale="25000" lnSpcReduction="20000"/>
          </a:bodyPr>
          <a:lstStyle/>
          <a:p>
            <a:endParaRPr lang="en-US" sz="80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64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Funds will diminish during the 4</a:t>
            </a:r>
            <a:r>
              <a:rPr lang="en-US" sz="6400" b="1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</a:t>
            </a:r>
            <a:r>
              <a:rPr lang="en-US" sz="64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 and 5</a:t>
            </a:r>
            <a:r>
              <a:rPr lang="en-US" sz="6400" b="1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</a:t>
            </a:r>
            <a:r>
              <a:rPr lang="en-US" sz="64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 years of the grant.</a:t>
            </a:r>
          </a:p>
          <a:p>
            <a:r>
              <a:rPr lang="en-US" sz="8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	</a:t>
            </a:r>
          </a:p>
          <a:p>
            <a:r>
              <a:rPr lang="en-US" sz="8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	</a:t>
            </a:r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Year 4 – </a:t>
            </a:r>
          </a:p>
          <a:p>
            <a:pPr marL="1085850" lvl="1" indent="-342900"/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Kansas 21</a:t>
            </a:r>
            <a:r>
              <a:rPr lang="en-US" sz="6400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Grant will pay 80% of the average of the first three years of the award.</a:t>
            </a:r>
          </a:p>
          <a:p>
            <a:pPr marL="1085850" lvl="1" indent="-342900"/>
            <a:endParaRPr lang="en-US" sz="64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 indent="0">
              <a:buNone/>
            </a:pPr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	Year 5 – </a:t>
            </a:r>
          </a:p>
          <a:p>
            <a:pPr marL="1085850" lvl="1" indent="-342900"/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Kansas 21</a:t>
            </a:r>
            <a:r>
              <a:rPr lang="en-US" sz="6400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Grant will pay 70% of the average of the first three years of the award.</a:t>
            </a:r>
          </a:p>
          <a:p>
            <a:pPr marL="1085850" lvl="1" indent="-342900"/>
            <a:endParaRPr lang="en-US" sz="80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 indent="0" algn="r">
              <a:buNone/>
            </a:pPr>
            <a:endParaRPr lang="en-US" sz="4800" dirty="0"/>
          </a:p>
          <a:p>
            <a:pPr lvl="1" indent="0">
              <a:buNone/>
            </a:pPr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58794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Size of Grants (Re-App)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0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By statute, the grant funds may not be awarded for less than $50,000 per year.</a:t>
            </a:r>
          </a:p>
          <a:p>
            <a:endParaRPr lang="en-US" sz="16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The maximum 2024 award is $125,000 for each of grant years 1-3.</a:t>
            </a:r>
          </a:p>
          <a:p>
            <a:endParaRPr lang="en-US" sz="2000" dirty="0"/>
          </a:p>
          <a:p>
            <a:endParaRPr lang="en-US" sz="20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67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Diminution of Funds (Re-App)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80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64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Funds will diminish during the fourth and fifth years of the five-year grant.</a:t>
            </a:r>
          </a:p>
          <a:p>
            <a:r>
              <a:rPr lang="en-US" sz="55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	</a:t>
            </a:r>
          </a:p>
          <a:p>
            <a:r>
              <a:rPr lang="en-US" sz="55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	</a:t>
            </a:r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Year 4 – </a:t>
            </a:r>
          </a:p>
          <a:p>
            <a:pPr marL="1085850" lvl="1" indent="-342900"/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Kansas 21</a:t>
            </a:r>
            <a:r>
              <a:rPr lang="en-US" sz="6400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Grant will pay $110,000</a:t>
            </a:r>
          </a:p>
          <a:p>
            <a:pPr lvl="1" indent="0">
              <a:buNone/>
            </a:pPr>
            <a:endParaRPr lang="en-US" sz="64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 indent="0">
              <a:buNone/>
            </a:pPr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	Year 5 – </a:t>
            </a:r>
          </a:p>
          <a:p>
            <a:pPr marL="1085850" lvl="1" indent="-342900"/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Kansas 21</a:t>
            </a:r>
            <a:r>
              <a:rPr lang="en-US" sz="6400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Grant will pay $100,000</a:t>
            </a:r>
          </a:p>
          <a:p>
            <a:pPr lvl="1" indent="0">
              <a:buNone/>
            </a:pPr>
            <a:endParaRPr lang="en-US" sz="64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 indent="0">
              <a:buNone/>
            </a:pPr>
            <a:endParaRPr lang="en-US" sz="64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 indent="0">
              <a:buNone/>
            </a:pPr>
            <a:endParaRPr lang="en-US" sz="64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 indent="0">
              <a:buNone/>
            </a:pPr>
            <a:endParaRPr lang="en-US" sz="64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 indent="0">
              <a:buNone/>
            </a:pPr>
            <a:r>
              <a:rPr lang="en-US" sz="64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*No financial match is required. </a:t>
            </a:r>
          </a:p>
          <a:p>
            <a:pPr algn="r"/>
            <a:endParaRPr lang="en-US" sz="1300" dirty="0"/>
          </a:p>
          <a:p>
            <a:pPr algn="r"/>
            <a:endParaRPr lang="en-US" sz="1300" dirty="0"/>
          </a:p>
          <a:p>
            <a:pPr algn="r"/>
            <a:endParaRPr lang="en-US" sz="1500" dirty="0"/>
          </a:p>
          <a:p>
            <a:pPr algn="r"/>
            <a:endParaRPr lang="en-US" sz="1500" dirty="0"/>
          </a:p>
          <a:p>
            <a:pPr algn="r"/>
            <a:endParaRPr lang="en-US" sz="1500" dirty="0"/>
          </a:p>
          <a:p>
            <a:pPr algn="r"/>
            <a:endParaRPr lang="en-US" sz="1500" dirty="0"/>
          </a:p>
          <a:p>
            <a:pPr algn="r"/>
            <a:endParaRPr lang="en-US" sz="1700" dirty="0"/>
          </a:p>
          <a:p>
            <a:pPr algn="r"/>
            <a:endParaRPr lang="en-US" sz="1900" dirty="0"/>
          </a:p>
          <a:p>
            <a:pPr algn="r"/>
            <a:endParaRPr lang="en-US" sz="1900" dirty="0"/>
          </a:p>
          <a:p>
            <a:pPr algn="r"/>
            <a:endParaRPr lang="en-US" sz="1900" dirty="0"/>
          </a:p>
          <a:p>
            <a:pPr algn="r"/>
            <a:endParaRPr lang="en-US" sz="1900" dirty="0"/>
          </a:p>
          <a:p>
            <a:pPr algn="r"/>
            <a:endParaRPr lang="en-US" sz="2500" dirty="0"/>
          </a:p>
          <a:p>
            <a:pPr algn="r"/>
            <a:endParaRPr lang="en-US" sz="2500" dirty="0"/>
          </a:p>
          <a:p>
            <a:pPr algn="r"/>
            <a:fld id="{612BE467-DF8A-402E-9A2B-A579D672CC30}" type="slidenum">
              <a:rPr lang="en-US" sz="2500" smtClean="0"/>
              <a:t>22</a:t>
            </a:fld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55633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0C6562-B4DD-48B3-B2CB-E4776ED5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Re-Applicants (Grant Cycle 3 or 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73B17E-CF60-408E-B7D4-9FB06DB16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Applicants that have completed at least two 5-year cycles of the grant are allowed to request the same budget amounts as a new applicant.</a:t>
            </a:r>
          </a:p>
          <a:p>
            <a:endParaRPr lang="en-US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085850" lvl="1" indent="-342900"/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Years 1-3 – $150,000 per year</a:t>
            </a:r>
          </a:p>
          <a:p>
            <a:pPr marL="1085850" lvl="1" indent="-342900"/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Year 4 – 80% of the average of the first three years of the award</a:t>
            </a:r>
          </a:p>
          <a:p>
            <a:pPr marL="1085850" lvl="1" indent="-342900"/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Year 5 – 70% of the average of the first three years of the award</a:t>
            </a:r>
          </a:p>
          <a:p>
            <a:endParaRPr lang="en-US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862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21</a:t>
            </a:r>
            <a:r>
              <a:rPr lang="en-US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Transportation Allowance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16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Additional 21</a:t>
            </a:r>
            <a:r>
              <a:rPr lang="en-US" sz="1600" b="1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16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CCLC Funding (Limited)</a:t>
            </a:r>
          </a:p>
          <a:p>
            <a:endParaRPr lang="en-US" sz="16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Applicants proposing to serve students in districts that are REAP (Rural Education Achievement Program) eligible may request up to $25,000 annually, in addition to the maximum grant award for transportation costs. (The additional allowance may only be used for daily transportation to and from the programs.)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49647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Grant Application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The Request for Application (both NEW and RE-APPs) can be found on the KSDE website at:  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  <a:hlinkClick r:id="rId2"/>
              </a:rPr>
              <a:t>http://www.ksde.org/Default.aspx?tabid=740</a:t>
            </a:r>
            <a:endParaRPr lang="en-US" sz="16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9917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Grant Submission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9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3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Hard copies need to be delivered to:</a:t>
            </a:r>
          </a:p>
          <a:p>
            <a:endParaRPr lang="en-US" sz="20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300" u="sng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Christine Macy</a:t>
            </a:r>
          </a:p>
          <a:p>
            <a:r>
              <a:rPr lang="en-US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Kansas State Department of Education</a:t>
            </a:r>
          </a:p>
          <a:p>
            <a:r>
              <a:rPr lang="en-US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900 SW Jackson Street, Suite 620</a:t>
            </a:r>
          </a:p>
          <a:p>
            <a:r>
              <a:rPr lang="en-US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Topeka, KS  66612</a:t>
            </a:r>
          </a:p>
          <a:p>
            <a:r>
              <a:rPr lang="en-US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ATTN: 2024 21</a:t>
            </a:r>
            <a:r>
              <a:rPr lang="en-US" sz="2300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CCLC GRANT</a:t>
            </a:r>
          </a:p>
          <a:p>
            <a:endParaRPr lang="en-US" sz="23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3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Hard copies must be received by 3 p.m. on March 26</a:t>
            </a:r>
            <a:r>
              <a:rPr lang="en-US" sz="2300" b="1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</a:t>
            </a:r>
            <a:r>
              <a:rPr lang="en-US" sz="23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endParaRPr lang="en-US" sz="23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3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3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3957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Grant Submission (cont’d)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Electronic copy needs to be emailed to:</a:t>
            </a:r>
          </a:p>
          <a:p>
            <a:endParaRPr lang="en-US" sz="20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u="sng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Christine Macy</a:t>
            </a:r>
          </a:p>
          <a:p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2"/>
              </a:rPr>
              <a:t>cmacy@ksde.org</a:t>
            </a:r>
            <a:endParaRPr lang="en-US" sz="16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Subject Line: 2024 21</a:t>
            </a:r>
            <a:r>
              <a:rPr lang="en-US" sz="1600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CCLC GRANT</a:t>
            </a:r>
          </a:p>
          <a:p>
            <a:endParaRPr lang="en-US" sz="16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6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Electronic copies </a:t>
            </a:r>
            <a:r>
              <a:rPr lang="en-US" sz="16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en-US" sz="1600" b="1" u="sng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 format only – no Google Documents or PDFs will be accepted</a:t>
            </a:r>
            <a:r>
              <a:rPr lang="en-US" sz="16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must be received by 3 p.m. on March 26</a:t>
            </a:r>
            <a:r>
              <a:rPr lang="en-US" sz="1600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</a:t>
            </a:r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endParaRPr lang="en-US" sz="2000" b="1" dirty="0"/>
          </a:p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87009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6E9A1D-ABE4-4B9C-A522-F237FFD7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Time for Questions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3EC0E-89F3-4B46-BAE3-5B213E324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en-US" sz="36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60966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CB8B47-5E14-49F0-9C48-11AA66A4B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Office Hours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9FCB8-AEC5-4E46-8B3D-A5E73C7D2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300" b="1" u="sng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b="1" u="sng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February 28</a:t>
            </a:r>
            <a:r>
              <a:rPr lang="en-US" sz="1600" b="1" u="sng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</a:t>
            </a:r>
            <a:r>
              <a:rPr lang="en-US" sz="1600" b="1" u="sng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16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9-10 a.m.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solidFill>
                  <a:srgbClr val="0000FF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2"/>
              </a:rPr>
              <a:t>https://ksde.zoom.us/j/86073430807</a:t>
            </a:r>
            <a:r>
              <a:rPr lang="en-US" sz="16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Meeting ID: </a:t>
            </a:r>
            <a:r>
              <a:rPr lang="en-US" sz="1600" spc="30" dirty="0">
                <a:solidFill>
                  <a:srgbClr val="232333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860 7343 0807</a:t>
            </a:r>
            <a:endParaRPr lang="en-US" sz="1600" dirty="0"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Passcode: </a:t>
            </a:r>
            <a:r>
              <a:rPr lang="en-US" sz="1600" spc="30" dirty="0">
                <a:solidFill>
                  <a:srgbClr val="232333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097660 </a:t>
            </a:r>
            <a:endParaRPr lang="en-US" sz="1600" dirty="0"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 </a:t>
            </a:r>
          </a:p>
          <a:p>
            <a:r>
              <a:rPr lang="en-US" sz="1600" b="1" u="sng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March 9</a:t>
            </a:r>
            <a:r>
              <a:rPr lang="en-US" sz="1600" b="1" u="sng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</a:t>
            </a:r>
            <a:r>
              <a:rPr lang="en-US" sz="1600" b="1" u="sng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16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1-2 p.m.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solidFill>
                  <a:srgbClr val="0000FF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3"/>
              </a:rPr>
              <a:t>https://ksde.zoom.us/j/85874688829</a:t>
            </a:r>
            <a:r>
              <a:rPr lang="en-US" sz="16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Meeting ID: </a:t>
            </a:r>
            <a:r>
              <a:rPr lang="en-US" sz="1600" spc="30" dirty="0">
                <a:solidFill>
                  <a:srgbClr val="232333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858 7468 8829</a:t>
            </a:r>
            <a:endParaRPr lang="en-US" sz="1600" dirty="0"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Passcode: </a:t>
            </a:r>
            <a:r>
              <a:rPr lang="en-US" sz="1600" spc="30" dirty="0">
                <a:solidFill>
                  <a:srgbClr val="232333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930497</a:t>
            </a:r>
            <a:endParaRPr lang="en-US" sz="1600" dirty="0"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21</a:t>
            </a:r>
            <a:r>
              <a:rPr lang="en-US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01490"/>
            <a:ext cx="8686800" cy="3623072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  <a:p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Grants are DUE on March 26</a:t>
            </a:r>
            <a:r>
              <a:rPr lang="en-US" sz="1600" b="1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</a:t>
            </a: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 by 3 p.m.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u="sng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One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original and </a:t>
            </a:r>
            <a:r>
              <a:rPr lang="en-US" sz="1600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four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copies (individually bound with rubber bands only)</a:t>
            </a:r>
          </a:p>
          <a:p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     </a:t>
            </a:r>
            <a:r>
              <a:rPr lang="en-US" sz="1600" b="1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AND</a:t>
            </a: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	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			</a:t>
            </a:r>
            <a:endParaRPr lang="en-US" sz="1600" u="sng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An electronic copy</a:t>
            </a:r>
          </a:p>
          <a:p>
            <a:pPr marL="4000500" lvl="8" indent="0" algn="r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94369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Contact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2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3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Any questions regarding the application process should be directed to:</a:t>
            </a:r>
          </a:p>
          <a:p>
            <a:endParaRPr lang="en-US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0"/>
              </a:spcBef>
            </a:pPr>
            <a:endParaRPr lang="en-US" sz="22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0"/>
              </a:spcBef>
            </a:pPr>
            <a:endParaRPr lang="en-US" sz="26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0"/>
              </a:spcBef>
            </a:pPr>
            <a:endParaRPr lang="en-US" sz="26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0"/>
              </a:spcBef>
            </a:pPr>
            <a:endParaRPr lang="en-US" sz="26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Christine Macy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21</a:t>
            </a:r>
            <a:r>
              <a:rPr lang="en-US" sz="2100" i="1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sz="21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CCLC State Coordinator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2"/>
              </a:rPr>
              <a:t>cmacy@ksde.org</a:t>
            </a:r>
            <a:endParaRPr lang="en-US" sz="2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785-296-3287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Picture 4" descr="Photo of Christine Macy">
            <a:extLst>
              <a:ext uri="{FF2B5EF4-FFF2-40B4-BE49-F238E27FC236}">
                <a16:creationId xmlns:a16="http://schemas.microsoft.com/office/drawing/2014/main" id="{1538FE55-58F1-4465-B962-BE129A9CFF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94399"/>
            <a:ext cx="1371600" cy="175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15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10D2EC-C274-F404-FA91-73F63C932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21</a:t>
            </a:r>
            <a:r>
              <a:rPr lang="en-US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CCLC Team</a:t>
            </a:r>
          </a:p>
        </p:txBody>
      </p:sp>
      <p:pic>
        <p:nvPicPr>
          <p:cNvPr id="6" name="Picture 4" descr="Jamie Keiter">
            <a:extLst>
              <a:ext uri="{FF2B5EF4-FFF2-40B4-BE49-F238E27FC236}">
                <a16:creationId xmlns:a16="http://schemas.microsoft.com/office/drawing/2014/main" id="{B7C9D7D2-A8FE-D1B2-D9A7-848B07832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3802" y="1538446"/>
            <a:ext cx="2096770" cy="1572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91730103-B894-F095-F48C-CC05E7B4E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498" y="3403997"/>
            <a:ext cx="185970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7111B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 Jamie Keiter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rgbClr val="07111B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 Research Project Coordinator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rgbClr val="BF9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 keiterj@ku.edu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8" name="Picture 7" descr="Bonny Aureli">
            <a:extLst>
              <a:ext uri="{FF2B5EF4-FFF2-40B4-BE49-F238E27FC236}">
                <a16:creationId xmlns:a16="http://schemas.microsoft.com/office/drawing/2014/main" id="{292AC49B-231B-4D8C-5944-7E1BE0530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09" y="1276349"/>
            <a:ext cx="1579110" cy="2105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3104476-A4EC-F97B-AEC0-2E1B357A2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499" y="3403997"/>
            <a:ext cx="185970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4060C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Bonny Aureli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rgbClr val="04060C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Research Project Specialist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4060C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rgbClr val="BF9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baureli@ku.edu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9" name="Picture 8" descr="James Martinson">
            <a:extLst>
              <a:ext uri="{FF2B5EF4-FFF2-40B4-BE49-F238E27FC236}">
                <a16:creationId xmlns:a16="http://schemas.microsoft.com/office/drawing/2014/main" id="{9307B8AF-489E-1936-44B5-C95A211067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276349"/>
            <a:ext cx="1579110" cy="2105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893787BD-FA64-01BE-46BD-1A9BF027B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143" y="3403997"/>
            <a:ext cx="19812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4060C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James Martinson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rgbClr val="04060C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Research Project </a:t>
            </a:r>
            <a:r>
              <a:rPr lang="en-US" altLang="en-US" sz="1000" i="1" dirty="0">
                <a:solidFill>
                  <a:srgbClr val="04060C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Coordinator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4060C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rgbClr val="BF9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James.martinson@ku.edu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8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Please turn in by February 15</a:t>
            </a:r>
            <a:r>
              <a:rPr lang="en-US" sz="1600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endParaRPr lang="en-US" sz="16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Not required but helps us prepare for application reviewers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Intent to Apply</a:t>
            </a:r>
          </a:p>
        </p:txBody>
      </p:sp>
    </p:spTree>
    <p:extLst>
      <p:ext uri="{BB962C8B-B14F-4D97-AF65-F5344CB8AC3E}">
        <p14:creationId xmlns:p14="http://schemas.microsoft.com/office/powerpoint/2010/main" val="7064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What is a 21</a:t>
            </a:r>
            <a:r>
              <a:rPr lang="en-US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Program?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Offers academic enrichment to children –</a:t>
            </a:r>
          </a:p>
          <a:p>
            <a:pPr marL="1085850" lvl="1" indent="-342900"/>
            <a:endParaRPr lang="en-US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085850" lvl="1" indent="-342900"/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Particularly serves students in high poverty, low achieving schools</a:t>
            </a:r>
          </a:p>
          <a:p>
            <a:pPr lvl="1" indent="0">
              <a:buNone/>
            </a:pPr>
            <a:endParaRPr lang="en-US" sz="16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085850" lvl="1" indent="-342900"/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Goal is to meet state and local academic standards in core subjects (such as reading and math)</a:t>
            </a:r>
          </a:p>
        </p:txBody>
      </p:sp>
    </p:spTree>
    <p:extLst>
      <p:ext uri="{BB962C8B-B14F-4D97-AF65-F5344CB8AC3E}">
        <p14:creationId xmlns:p14="http://schemas.microsoft.com/office/powerpoint/2010/main" val="4075283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A 21</a:t>
            </a:r>
            <a:r>
              <a:rPr lang="en-US" baseline="300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 CCLC Program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95350"/>
            <a:ext cx="8686800" cy="3623072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Offers academic and youth development to students and their families when school is not in session (before school, after school, weekends, summer, holiday breaks,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Provides literacy and other educational services to families of participating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0" lvl="8" indent="0" algn="r">
              <a:buNone/>
            </a:pPr>
            <a:endParaRPr lang="en-US" sz="1200" dirty="0"/>
          </a:p>
          <a:p>
            <a:pPr marL="4000500" lvl="8" indent="0" algn="r">
              <a:buNone/>
            </a:pPr>
            <a:endParaRPr lang="en-US" sz="1200" dirty="0"/>
          </a:p>
          <a:p>
            <a:pPr marL="4000500" lvl="8" indent="0" algn="r">
              <a:buNone/>
            </a:pPr>
            <a:r>
              <a:rPr lang="en-US" sz="1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7828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21</a:t>
            </a:r>
            <a:r>
              <a:rPr lang="en-US" baseline="30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</a:t>
            </a: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CCLC Program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Provides students a broad array of other activities.</a:t>
            </a:r>
          </a:p>
          <a:p>
            <a:endParaRPr lang="en-US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                    </a:t>
            </a:r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Examples: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Drug and alcohol prevention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Counseling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Art 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Music 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Dance 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drama 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Recreation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Technology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Character education programs, 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Financial literacy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Career and technical programs </a:t>
            </a:r>
          </a:p>
          <a:p>
            <a:pPr marL="1085850" lvl="1" indent="-342900"/>
            <a:r>
              <a:rPr lang="en-US" sz="5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Internship or apprenticeship programs, etal.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algn="r"/>
            <a:fld id="{7743239C-E472-49EC-9CA5-DCB2B155B777}" type="slidenum">
              <a:rPr lang="en-US" sz="1300" smtClean="0"/>
              <a:t>7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530141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Absolute Priority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Kansas is required to make awards only to those applicants that will primarily serve students where at least 40% of the students qualify for free or reduced cost meals.</a:t>
            </a:r>
          </a:p>
          <a:p>
            <a:endParaRPr lang="en-US" sz="16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Free and reduced percentages can be located on the “Data Central” page on the Kansas State Department of Education website (</a:t>
            </a:r>
            <a:r>
              <a:rPr lang="en-US" sz="1600" u="sng" dirty="0">
                <a:latin typeface="Open Sans Light" panose="020B0306030504020204" pitchFamily="34" charset="0"/>
                <a:cs typeface="Open Sans Light" panose="020B0306030504020204" pitchFamily="34" charset="0"/>
                <a:hlinkClick r:id="rId2"/>
              </a:rPr>
              <a:t>www.ksde.org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) or directly at the following URL: </a:t>
            </a:r>
            <a:r>
              <a:rPr lang="en-US" sz="1600" u="sng" dirty="0">
                <a:latin typeface="Open Sans Light" panose="020B0306030504020204" pitchFamily="34" charset="0"/>
                <a:cs typeface="Open Sans Light" panose="020B0306030504020204" pitchFamily="34" charset="0"/>
                <a:hlinkClick r:id="rId3"/>
              </a:rPr>
              <a:t>http://datacentral.ksde.org/report_gen.aspx</a:t>
            </a:r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. (2023-2024 data)</a:t>
            </a:r>
          </a:p>
          <a:p>
            <a:pPr algn="r"/>
            <a:endParaRPr lang="en-US" sz="1500" dirty="0"/>
          </a:p>
          <a:p>
            <a:pPr algn="r"/>
            <a:endParaRPr lang="en-US" sz="15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698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Light" panose="020B0306030504020204" pitchFamily="34" charset="0"/>
                <a:cs typeface="Open Sans Light" panose="020B0306030504020204" pitchFamily="34" charset="0"/>
              </a:rPr>
              <a:t>Competitive Priorities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b="1" dirty="0"/>
          </a:p>
          <a:p>
            <a:r>
              <a:rPr lang="en-US" sz="1600" b="1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Competitive Priority I:</a:t>
            </a:r>
            <a:r>
              <a:rPr lang="en-US" sz="1600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600" b="1" dirty="0">
                <a:latin typeface="Open Sans Light" panose="020B0306030504020204" pitchFamily="34" charset="0"/>
                <a:cs typeface="Open Sans Light" panose="020B0306030504020204" pitchFamily="34" charset="0"/>
              </a:rPr>
              <a:t>(3 points)</a:t>
            </a:r>
          </a:p>
          <a:p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Applicants that will serve students attending schools that have been identified as Comprehensive, Targeted or Additional Targeted Support and Improvement Schools </a:t>
            </a:r>
          </a:p>
          <a:p>
            <a:r>
              <a:rPr lang="en-US" sz="1600" b="1" u="sng" dirty="0">
                <a:latin typeface="Open Sans Light" panose="020B0306030504020204" pitchFamily="34" charset="0"/>
                <a:cs typeface="Open Sans Light" panose="020B0306030504020204" pitchFamily="34" charset="0"/>
              </a:rPr>
              <a:t>AND</a:t>
            </a:r>
            <a:endParaRPr lang="en-US" sz="1600" dirty="0">
              <a:latin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600" dirty="0">
                <a:latin typeface="Open Sans Light" panose="020B0306030504020204" pitchFamily="34" charset="0"/>
                <a:cs typeface="Open Sans Light" panose="020B0306030504020204" pitchFamily="34" charset="0"/>
              </a:rPr>
              <a:t>that are submitted jointly with community-based and/or faith-based organizations or public or private organizations could potentially receive three (3) priority points.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2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S Can Color Scheme">
      <a:dk1>
        <a:sysClr val="windowText" lastClr="000000"/>
      </a:dk1>
      <a:lt1>
        <a:srgbClr val="FFFFFF"/>
      </a:lt1>
      <a:dk2>
        <a:srgbClr val="15254B"/>
      </a:dk2>
      <a:lt2>
        <a:srgbClr val="FFA300"/>
      </a:lt2>
      <a:accent1>
        <a:srgbClr val="9CFF1A"/>
      </a:accent1>
      <a:accent2>
        <a:srgbClr val="FEF600"/>
      </a:accent2>
      <a:accent3>
        <a:srgbClr val="22D9E5"/>
      </a:accent3>
      <a:accent4>
        <a:srgbClr val="0D6F75"/>
      </a:accent4>
      <a:accent5>
        <a:srgbClr val="7F7F7F"/>
      </a:accent5>
      <a:accent6>
        <a:srgbClr val="4F8C00"/>
      </a:accent6>
      <a:hlink>
        <a:srgbClr val="00B0F0"/>
      </a:hlink>
      <a:folHlink>
        <a:srgbClr val="CF100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20377</TotalTime>
  <Words>1423</Words>
  <Application>Microsoft Office PowerPoint</Application>
  <PresentationFormat>On-screen Show (16:9)</PresentationFormat>
  <Paragraphs>311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Courier New</vt:lpstr>
      <vt:lpstr>Open Sans Light</vt:lpstr>
      <vt:lpstr>Symbol</vt:lpstr>
      <vt:lpstr>Times</vt:lpstr>
      <vt:lpstr>Office Theme</vt:lpstr>
      <vt:lpstr> 21st CCLC  Applicant Workshop</vt:lpstr>
      <vt:lpstr>Workshop Agenda</vt:lpstr>
      <vt:lpstr>21st CCLC</vt:lpstr>
      <vt:lpstr>Intent to Apply</vt:lpstr>
      <vt:lpstr>What is a 21st CCLC Program?</vt:lpstr>
      <vt:lpstr>A 21st CCLC Program</vt:lpstr>
      <vt:lpstr>21st CCLC Program</vt:lpstr>
      <vt:lpstr>Absolute Priority</vt:lpstr>
      <vt:lpstr>Competitive Priorities</vt:lpstr>
      <vt:lpstr>Competitive Priorities (continued)</vt:lpstr>
      <vt:lpstr>Competitive Priorities (cont’d)</vt:lpstr>
      <vt:lpstr>Program Operation Requirements (Elementary)</vt:lpstr>
      <vt:lpstr>Program Operation Requirements (MS/HS)</vt:lpstr>
      <vt:lpstr>Program Time Requirements</vt:lpstr>
      <vt:lpstr>Who Can Apply for a 21st CCLC Grant?</vt:lpstr>
      <vt:lpstr>Applying for a NEW 21st CCLC Grant</vt:lpstr>
      <vt:lpstr>RE-Applying for a 21st CCLC Grant</vt:lpstr>
      <vt:lpstr>Time Period for Grant</vt:lpstr>
      <vt:lpstr>Size of Grants (New App)</vt:lpstr>
      <vt:lpstr>Diminution of Funds (New App)</vt:lpstr>
      <vt:lpstr>Size of Grants (Re-App)</vt:lpstr>
      <vt:lpstr>Diminution of Funds (Re-App)</vt:lpstr>
      <vt:lpstr>Re-Applicants (Grant Cycle 3 or 4)</vt:lpstr>
      <vt:lpstr>21st CCLC Transportation Allowance</vt:lpstr>
      <vt:lpstr>Grant Application</vt:lpstr>
      <vt:lpstr>Grant Submission</vt:lpstr>
      <vt:lpstr>Grant Submission (cont’d)</vt:lpstr>
      <vt:lpstr>Time for Questions</vt:lpstr>
      <vt:lpstr>Office Hours</vt:lpstr>
      <vt:lpstr>Contact Information</vt:lpstr>
      <vt:lpstr>21st CCLC Team</vt:lpstr>
    </vt:vector>
  </TitlesOfParts>
  <Company>KSDE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Franklin</dc:creator>
  <cp:lastModifiedBy>Evelyn Alden</cp:lastModifiedBy>
  <cp:revision>456</cp:revision>
  <dcterms:created xsi:type="dcterms:W3CDTF">2015-08-04T16:12:34Z</dcterms:created>
  <dcterms:modified xsi:type="dcterms:W3CDTF">2024-02-12T23:38:54Z</dcterms:modified>
</cp:coreProperties>
</file>