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2" r:id="rId3"/>
    <p:sldId id="344" r:id="rId4"/>
    <p:sldId id="322" r:id="rId5"/>
    <p:sldId id="384" r:id="rId6"/>
    <p:sldId id="385" r:id="rId7"/>
    <p:sldId id="386" r:id="rId8"/>
    <p:sldId id="383" r:id="rId9"/>
    <p:sldId id="321" r:id="rId10"/>
    <p:sldId id="376" r:id="rId11"/>
    <p:sldId id="364" r:id="rId12"/>
    <p:sldId id="374" r:id="rId13"/>
    <p:sldId id="387" r:id="rId14"/>
    <p:sldId id="375" r:id="rId15"/>
    <p:sldId id="355" r:id="rId16"/>
    <p:sldId id="365" r:id="rId17"/>
    <p:sldId id="323" r:id="rId18"/>
    <p:sldId id="358" r:id="rId19"/>
    <p:sldId id="359" r:id="rId20"/>
    <p:sldId id="361" r:id="rId21"/>
    <p:sldId id="346" r:id="rId22"/>
    <p:sldId id="302" r:id="rId23"/>
    <p:sldId id="279" r:id="rId24"/>
  </p:sldIdLst>
  <p:sldSz cx="9144000" cy="6858000" type="screen4x3"/>
  <p:notesSz cx="6858000" cy="9144000"/>
  <p:embeddedFontLst>
    <p:embeddedFont>
      <p:font typeface="Open Sans Light" panose="020B0306030504020204" pitchFamily="34" charset="0"/>
      <p:regular r:id="rId27"/>
      <p:italic r:id="rId28"/>
    </p:embeddedFont>
    <p:embeddedFont>
      <p:font typeface="Perpetua" panose="02020502060401020303" pitchFamily="18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5" autoAdjust="0"/>
  </p:normalViewPr>
  <p:slideViewPr>
    <p:cSldViewPr>
      <p:cViewPr varScale="1">
        <p:scale>
          <a:sx n="79" d="100"/>
          <a:sy n="79" d="100"/>
        </p:scale>
        <p:origin x="152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BA361C-0FEA-481F-BD67-65D59AEE2BC6}" type="datetimeFigureOut">
              <a:rPr lang="en-US"/>
              <a:pPr>
                <a:defRPr/>
              </a:pPr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6C47D4-09EE-468F-AD85-15A386EC3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F713E9-B540-4851-9B4F-0EC092B92B7C}" type="datetimeFigureOut">
              <a:rPr lang="en-US"/>
              <a:pPr>
                <a:defRPr/>
              </a:pPr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95B588-79A1-4EC9-8B39-7CEA61E75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4175A-CE4D-4B9D-AD57-AF31C7C58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F33AAD8-4371-4FA4-87AD-58367B115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B829E8E-E54D-464E-936D-BE27F17FA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44C189-BFC0-49A5-9DF9-9C2946EF2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8C5ADDE-EB17-42DD-A3B2-BA4C75729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B1EFBD5-5164-48E5-B6BB-D3CCB7758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C5A9F-0E28-4F10-9207-8A77F8DED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0A54798-4B0B-450E-A35F-66AE564D1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8392106-8BD4-45F3-A9B1-B1541923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F02B277-237A-4963-B836-2CA7DBC66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C1CE7B9-B484-4ECF-8C32-4D63B1E20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CBFC8A5-FF3E-449D-9D32-3F61F9A72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463" y="662940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2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8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7EBA41D-B18E-46E2-B913-A13E04654A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173038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32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627063" indent="-16986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8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1030288" indent="-11588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4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1482725" indent="-111125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0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1944688" indent="-115888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-123" charset="0"/>
        <a:buChar char="•"/>
        <a:defRPr sz="2000" kern="12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d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sdetasn.org/gstad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Bdayal@KSDE.Org" TargetMode="External"/><Relationship Id="rId5" Type="http://schemas.openxmlformats.org/officeDocument/2006/relationships/hyperlink" Target="http://ksdetasn.org/gstad" TargetMode="External"/><Relationship Id="rId4" Type="http://schemas.openxmlformats.org/officeDocument/2006/relationships/hyperlink" Target="mailto:Mvosburgh@KSDE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457200" y="5334000"/>
            <a:ext cx="7772400" cy="860425"/>
          </a:xfrm>
        </p:spPr>
        <p:txBody>
          <a:bodyPr/>
          <a:lstStyle/>
          <a:p>
            <a:r>
              <a:rPr lang="en-US" dirty="0"/>
              <a:t>Pieces of the Puzzle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7753350" cy="1485900"/>
          </a:xfrm>
        </p:spPr>
        <p:txBody>
          <a:bodyPr/>
          <a:lstStyle/>
          <a:p>
            <a:r>
              <a:rPr lang="en-US" dirty="0"/>
              <a:t>Introduction to Special Education data reporting - MIS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By: Mason Vosburgh</a:t>
            </a:r>
            <a:endParaRPr lang="en-US" sz="1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94600" y="4468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639763"/>
          </a:xfrm>
        </p:spPr>
        <p:txBody>
          <a:bodyPr/>
          <a:lstStyle/>
          <a:p>
            <a:r>
              <a:rPr lang="en-US" dirty="0"/>
              <a:t>Timely and Accurate reporting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192105" y="728700"/>
            <a:ext cx="8640960" cy="57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Accurate submission – December 1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Area of Disability, responsible school and OSEP environment are accurate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Accurate submission – End of year data -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Complete data is reported for all students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Discipline incidences are accurate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Exiting data is accurate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Provider data in KGRS is accurate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Verifications flags are cleared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Data Quality reports are resolved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	</a:t>
            </a: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Exit status report</a:t>
            </a:r>
          </a:p>
          <a:p>
            <a:pPr marL="857250" lvl="2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		Unresolved Exits</a:t>
            </a:r>
          </a:p>
          <a:p>
            <a:pPr marL="857250" lvl="2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		Omitted Discipline Incident report</a:t>
            </a: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398463" lvl="1" indent="-3429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Internal controls -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Participation in annual training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Presence of a local MIS procedural guide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Following reporting standard and instruction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292A9D-93FB-5B44-B1BB-319E68879479}"/>
              </a:ext>
            </a:extLst>
          </p:cNvPr>
          <p:cNvSpPr txBox="1">
            <a:spLocks/>
          </p:cNvSpPr>
          <p:nvPr/>
        </p:nvSpPr>
        <p:spPr bwMode="auto">
          <a:xfrm>
            <a:off x="5487127" y="2924944"/>
            <a:ext cx="3464768" cy="10801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Timely and Accurate is tracked by USD on a score sheet. A score of 90% + is compliant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2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B6C051F-4725-53E6-8550-0AA1205902B9}"/>
              </a:ext>
            </a:extLst>
          </p:cNvPr>
          <p:cNvSpPr txBox="1">
            <a:spLocks/>
          </p:cNvSpPr>
          <p:nvPr/>
        </p:nvSpPr>
        <p:spPr>
          <a:xfrm>
            <a:off x="5105123" y="4621567"/>
            <a:ext cx="4006596" cy="187790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639763"/>
          </a:xfrm>
        </p:spPr>
        <p:txBody>
          <a:bodyPr/>
          <a:lstStyle/>
          <a:p>
            <a:r>
              <a:rPr lang="en-US" dirty="0"/>
              <a:t>Timely and Accurate Tips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192105" y="908720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Grade level 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Do not change final December 1 Kindergarten grade to Preschool grade</a:t>
            </a:r>
          </a:p>
          <a:p>
            <a:pPr marL="631825" lvl="2" indent="0" defTabSz="631825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 Do not change final December 1 Preschool grade to Kindergarten grade</a:t>
            </a:r>
          </a:p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Neighborhood School 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Do not change final December 1  Public school to Private school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Do not change final December 1  Private school to Public school </a:t>
            </a:r>
          </a:p>
          <a:p>
            <a:pPr marL="287338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Stop data entry a week before a data collection is finalized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April 22, (Dec. 1) - November 7, (End of Year)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Limit updates to resolving high priority verifications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Resume data entry the day following finalization. </a:t>
            </a:r>
          </a:p>
          <a:p>
            <a:pPr marL="287338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Maintain a Timely and Accurate results template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Record individual points awarded and lost by category and district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Point losses should not be a mystery when levels of determination are released each March. A 30-day review period follows the release. </a:t>
            </a:r>
          </a:p>
          <a:p>
            <a:pPr marL="690563" lvl="2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B6C051F-4725-53E6-8550-0AA1205902B9}"/>
              </a:ext>
            </a:extLst>
          </p:cNvPr>
          <p:cNvSpPr txBox="1">
            <a:spLocks/>
          </p:cNvSpPr>
          <p:nvPr/>
        </p:nvSpPr>
        <p:spPr>
          <a:xfrm>
            <a:off x="5105123" y="4293097"/>
            <a:ext cx="4006596" cy="220638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639763"/>
          </a:xfrm>
        </p:spPr>
        <p:txBody>
          <a:bodyPr/>
          <a:lstStyle/>
          <a:p>
            <a:r>
              <a:rPr lang="en-US" dirty="0"/>
              <a:t>Timely and Accurate FAQ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56967" y="917411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Do all unresolved Verifications result in a point deduction?</a:t>
            </a:r>
          </a:p>
          <a:p>
            <a:pPr marL="1143000" lvl="3" indent="-457200" fontAlgn="auto">
              <a:spcAft>
                <a:spcPts val="0"/>
              </a:spcAft>
              <a:buAutoNum type="alphaLcPeriod"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No, only unresolved verifications that directly effect the reported OSEP data categories. See the Verification section of the MIS Data Dictionary.</a:t>
            </a:r>
          </a:p>
          <a:p>
            <a:pPr marL="1143000" lvl="3" indent="-457200" fontAlgn="auto">
              <a:spcAft>
                <a:spcPts val="0"/>
              </a:spcAft>
              <a:buAutoNum type="alphaLcPeriod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Can the issue causing the point deduction be corrected? </a:t>
            </a:r>
          </a:p>
          <a:p>
            <a:pPr marL="1147763" lvl="2" indent="-457200" fontAlgn="auto">
              <a:spcAft>
                <a:spcPts val="0"/>
              </a:spcAft>
              <a:buAutoNum type="alphaLcPeriod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In many cases the issue can be resolved before the report finalization. The ability to correct the issue would be determined on an individual basis.</a:t>
            </a:r>
          </a:p>
          <a:p>
            <a:pPr marL="690563" lvl="2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287338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Do point deductions apply to the Coop or Interlocal.</a:t>
            </a:r>
          </a:p>
          <a:p>
            <a:pPr marL="690563" lvl="2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a. No, the Timely and Accurate measurement is made at the USD and state school level. The organization is determined by the student’s responsible school.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5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B6C051F-4725-53E6-8550-0AA1205902B9}"/>
              </a:ext>
            </a:extLst>
          </p:cNvPr>
          <p:cNvSpPr txBox="1">
            <a:spLocks/>
          </p:cNvSpPr>
          <p:nvPr/>
        </p:nvSpPr>
        <p:spPr>
          <a:xfrm>
            <a:off x="5105123" y="4293097"/>
            <a:ext cx="4006596" cy="220638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639763"/>
          </a:xfrm>
        </p:spPr>
        <p:txBody>
          <a:bodyPr/>
          <a:lstStyle/>
          <a:p>
            <a:r>
              <a:rPr lang="en-US" dirty="0"/>
              <a:t>Timely and Accurate FAQ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56967" y="917411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Where do I find the deadlines for Timely reporting?</a:t>
            </a:r>
          </a:p>
          <a:p>
            <a:pPr marL="1143000" lvl="3" indent="-457200" fontAlgn="auto">
              <a:spcAft>
                <a:spcPts val="0"/>
              </a:spcAft>
              <a:buAutoNum type="alphaLcPeriod"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For SPEDPro reporting, - The MIS Data Dictionary, Pages 1-2.</a:t>
            </a:r>
          </a:p>
          <a:p>
            <a:pPr marL="1143000" lvl="3" indent="-457200" fontAlgn="auto">
              <a:spcAft>
                <a:spcPts val="0"/>
              </a:spcAft>
              <a:buAutoNum type="alphaLcPeriod"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For Discipline, Indicators 11, 12, 13 data – The KIAS Calendar</a:t>
            </a:r>
          </a:p>
          <a:p>
            <a:pPr marL="1143000" lvl="3" indent="-457200" fontAlgn="auto">
              <a:spcAft>
                <a:spcPts val="0"/>
              </a:spcAft>
              <a:buAutoNum type="alphaLcPeriod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Can a single student record result in multiple point losses? </a:t>
            </a:r>
          </a:p>
          <a:p>
            <a:pPr marL="1147763" lvl="2" indent="-457200" fontAlgn="auto">
              <a:spcAft>
                <a:spcPts val="0"/>
              </a:spcAft>
              <a:buAutoNum type="alphaLcPeriod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If a single error triggers different flags in the same area of measurement, only a single point loss occurs</a:t>
            </a:r>
          </a:p>
          <a:p>
            <a:pPr marL="1600200" lvl="3" indent="-457200" fontAlgn="auto">
              <a:spcAft>
                <a:spcPts val="0"/>
              </a:spcAft>
              <a:buAutoNum type="alphaLcPeriod"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For example – an invalid responsible school could trigger 0176 and 0224. </a:t>
            </a:r>
          </a:p>
          <a:p>
            <a:pPr marL="1600200" lvl="3" indent="-457200" fontAlgn="auto">
              <a:spcAft>
                <a:spcPts val="0"/>
              </a:spcAft>
              <a:buAutoNum type="alphaLcPeriod"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In this case both verifications apply to category 12 thus only 1-point loss. </a:t>
            </a:r>
          </a:p>
          <a:p>
            <a:pPr marL="1147763" lvl="2" indent="-457200" fontAlgn="auto">
              <a:spcAft>
                <a:spcPts val="0"/>
              </a:spcAft>
              <a:buFont typeface="Arial" pitchFamily="-123" charset="0"/>
              <a:buAutoNum type="alphaLcPeriod"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If the student record triggers different flags in different areas of measurement, then multiple point loss can occur</a:t>
            </a:r>
          </a:p>
          <a:p>
            <a:pPr marL="1600200" lvl="3" indent="-457200" fontAlgn="auto">
              <a:spcAft>
                <a:spcPts val="0"/>
              </a:spcAft>
              <a:buFont typeface="Arial" pitchFamily="-123" charset="0"/>
              <a:buAutoNum type="alphaLcPeriod"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For example – student record has an invalid responsible school, Graduation status was not reported, and service lines do not reflect services location under expulsion.</a:t>
            </a:r>
          </a:p>
          <a:p>
            <a:pPr marL="1600200" lvl="3" indent="-457200" fontAlgn="auto">
              <a:spcAft>
                <a:spcPts val="0"/>
              </a:spcAft>
              <a:buFont typeface="Arial" pitchFamily="-123" charset="0"/>
              <a:buAutoNum type="alphaLcPeriod"/>
              <a:defRPr/>
            </a:pPr>
            <a:r>
              <a:rPr lang="en-US" sz="1600" dirty="0">
                <a:solidFill>
                  <a:schemeClr val="bg1"/>
                </a:solidFill>
                <a:cs typeface="Segoe UI" pitchFamily="34" charset="0"/>
              </a:rPr>
              <a:t>In this case the verifications apply to category 12, 14 &amp; 17 thus a 3-point loss. </a:t>
            </a:r>
          </a:p>
          <a:p>
            <a:pPr marL="1600200" lvl="3" indent="-457200" fontAlgn="auto">
              <a:spcAft>
                <a:spcPts val="0"/>
              </a:spcAft>
              <a:buFont typeface="Arial" pitchFamily="-123" charset="0"/>
              <a:buAutoNum type="alphaLcPeriod"/>
              <a:defRPr/>
            </a:pPr>
            <a:endParaRPr lang="en-US" sz="1600" dirty="0">
              <a:solidFill>
                <a:schemeClr val="bg1"/>
              </a:solidFill>
              <a:cs typeface="Segoe UI" pitchFamily="34" charset="0"/>
            </a:endParaRPr>
          </a:p>
          <a:p>
            <a:pPr marL="1147763" lvl="2" indent="-457200" fontAlgn="auto">
              <a:spcAft>
                <a:spcPts val="0"/>
              </a:spcAft>
              <a:buAutoNum type="alphaLcPeriod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690563" lvl="2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9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B6C051F-4725-53E6-8550-0AA1205902B9}"/>
              </a:ext>
            </a:extLst>
          </p:cNvPr>
          <p:cNvSpPr txBox="1">
            <a:spLocks/>
          </p:cNvSpPr>
          <p:nvPr/>
        </p:nvSpPr>
        <p:spPr>
          <a:xfrm>
            <a:off x="5105123" y="4293097"/>
            <a:ext cx="4006596" cy="220638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639763"/>
          </a:xfrm>
        </p:spPr>
        <p:txBody>
          <a:bodyPr/>
          <a:lstStyle/>
          <a:p>
            <a:r>
              <a:rPr lang="en-US" dirty="0"/>
              <a:t>Timely and Accurate FAQ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32281" y="746800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Where do I find the specific 23 points of measurement?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a. They are posted at </a:t>
            </a:r>
            <a:r>
              <a:rPr lang="en-US" dirty="0">
                <a:solidFill>
                  <a:schemeClr val="bg1"/>
                </a:solidFill>
                <a:cs typeface="Segoe U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www.ksde.org</a:t>
            </a: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. 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	See - Kansas Integrated Accountability System (KIAS) page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	See – MIS and Student data page. </a:t>
            </a: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 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endParaRPr lang="en-US" sz="800" dirty="0">
              <a:solidFill>
                <a:schemeClr val="bg1"/>
              </a:solidFill>
              <a:cs typeface="Segoe UI" pitchFamily="34" charset="0"/>
            </a:endParaRPr>
          </a:p>
          <a:p>
            <a:pPr marL="339725" lvl="3" indent="58738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How do I keep track of T &amp; A points?</a:t>
            </a:r>
          </a:p>
          <a:p>
            <a:pPr marL="801688" lvl="4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a. </a:t>
            </a: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Use the Tamely and Accurate results template posted at </a:t>
            </a:r>
            <a:r>
              <a:rPr lang="en-US" u="sng" dirty="0">
                <a:solidFill>
                  <a:schemeClr val="bg1"/>
                </a:solidFill>
                <a:cs typeface="Segoe UI" pitchFamily="34" charset="0"/>
              </a:rPr>
              <a:t>www.ksde.org</a:t>
            </a:r>
          </a:p>
          <a:p>
            <a:pPr marL="801688" lvl="4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b. </a:t>
            </a:r>
            <a:r>
              <a:rPr lang="en-US" dirty="0">
                <a:solidFill>
                  <a:schemeClr val="bg1"/>
                </a:solidFill>
                <a:cs typeface="Segoe UI" pitchFamily="34" charset="0"/>
              </a:rPr>
              <a:t>The conditions for awarding points and a T &amp; A Results template are posted on the MIS and Student data page. Points are tracked locally. 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bg1"/>
              </a:solidFill>
              <a:cs typeface="Segoe UI" pitchFamily="34" charset="0"/>
            </a:endParaRPr>
          </a:p>
          <a:p>
            <a:pPr marL="287338" lvl="1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Segoe UI" pitchFamily="34" charset="0"/>
              </a:rPr>
              <a:t>What if a T &amp; A point was deducted by KSDE in error?</a:t>
            </a:r>
          </a:p>
          <a:p>
            <a:pPr marL="690563" lvl="2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a. A district’s Level of Determination (the USD performance on OSEP Indicators and Timely and Accurate reporting) from the prior school year are released for review in March. During the 30-day review window challenges can be made based on evidence presented. KSDE will reinstate points when evidence shows a point was deducted in error. </a:t>
            </a:r>
          </a:p>
          <a:p>
            <a:pPr marL="685800" lvl="3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342900"/>
            <a:ext cx="8355334" cy="6397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6" y="1554162"/>
            <a:ext cx="8092962" cy="4960937"/>
          </a:xfrm>
        </p:spPr>
        <p:txBody>
          <a:bodyPr/>
          <a:lstStyle/>
          <a:p>
            <a:r>
              <a:rPr lang="en-US" u="sng" dirty="0"/>
              <a:t>Local MIS procedural manual</a:t>
            </a:r>
          </a:p>
          <a:p>
            <a:pPr lvl="1"/>
            <a:r>
              <a:rPr lang="en-US" dirty="0"/>
              <a:t>Process and procedures used to manage MIS collection and reporting</a:t>
            </a:r>
          </a:p>
          <a:p>
            <a:pPr lvl="1"/>
            <a:r>
              <a:rPr lang="en-US" dirty="0"/>
              <a:t>Local data sources identified, data connections and crosswalks</a:t>
            </a:r>
          </a:p>
          <a:p>
            <a:pPr lvl="1"/>
            <a:r>
              <a:rPr lang="en-US" dirty="0"/>
              <a:t>Data entry methods described, updated when </a:t>
            </a:r>
            <a:r>
              <a:rPr lang="en-US"/>
              <a:t>methods change.</a:t>
            </a:r>
            <a:endParaRPr lang="en-US" dirty="0"/>
          </a:p>
          <a:p>
            <a:pPr lvl="1"/>
            <a:r>
              <a:rPr lang="en-US" dirty="0"/>
              <a:t>Common problematic areas, troubleshooting and quality control  techniques are documented. </a:t>
            </a:r>
          </a:p>
          <a:p>
            <a:pPr lvl="1"/>
            <a:r>
              <a:rPr lang="en-US" dirty="0"/>
              <a:t>Local timelines and deadlines</a:t>
            </a:r>
            <a:endParaRPr lang="en-US" sz="800" dirty="0"/>
          </a:p>
          <a:p>
            <a:pPr marL="174625" lvl="1" indent="0">
              <a:buNone/>
            </a:pPr>
            <a:r>
              <a:rPr lang="en-US" dirty="0"/>
              <a:t>“How to” guidebook</a:t>
            </a:r>
          </a:p>
          <a:p>
            <a:pPr lvl="1"/>
            <a:r>
              <a:rPr lang="en-US" dirty="0"/>
              <a:t>Day to Day instruction for data entry, management, </a:t>
            </a:r>
          </a:p>
          <a:p>
            <a:pPr marL="690563" lvl="1" indent="0">
              <a:buNone/>
            </a:pPr>
            <a:r>
              <a:rPr lang="en-US" dirty="0"/>
              <a:t> process and procedures specific to your agency</a:t>
            </a:r>
          </a:p>
          <a:p>
            <a:pPr marL="739775" lvl="1" indent="-342900"/>
            <a:r>
              <a:rPr lang="en-US" dirty="0"/>
              <a:t>This manual is updated throughout the school year. </a:t>
            </a:r>
          </a:p>
          <a:p>
            <a:pPr marL="117475" lvl="1" indent="-3175"/>
            <a:r>
              <a:rPr lang="en-US" dirty="0"/>
              <a:t> Where is the Local MIS procedural manual found?</a:t>
            </a:r>
          </a:p>
          <a:p>
            <a:pPr marL="517525" lvl="2" indent="0">
              <a:buNone/>
            </a:pPr>
            <a:r>
              <a:rPr lang="en-US" dirty="0"/>
              <a:t>At the desk of the LEA’s MIS clerk</a:t>
            </a:r>
          </a:p>
          <a:p>
            <a:pPr marL="282575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4568" y="991950"/>
            <a:ext cx="6414864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en-US" dirty="0"/>
              <a:t>What guidance material is used for MIS reporting?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E9E4-77CB-9BB5-E1D1-5B10B8B3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066"/>
            <a:ext cx="8229600" cy="6397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E6-EE5D-F0A9-CFC1-494C6F9F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328142"/>
            <a:ext cx="8856984" cy="5125194"/>
          </a:xfrm>
        </p:spPr>
        <p:txBody>
          <a:bodyPr/>
          <a:lstStyle/>
          <a:p>
            <a:r>
              <a:rPr lang="en-US" u="sng" dirty="0"/>
              <a:t>The Report Preparation and Data Dictionary </a:t>
            </a:r>
          </a:p>
          <a:p>
            <a:pPr lvl="1"/>
            <a:r>
              <a:rPr lang="en-US" dirty="0"/>
              <a:t>MIS business rules and reporting standard</a:t>
            </a:r>
          </a:p>
          <a:p>
            <a:pPr lvl="1"/>
            <a:r>
              <a:rPr lang="en-US" dirty="0"/>
              <a:t>Submission schedule, and timelines</a:t>
            </a:r>
          </a:p>
          <a:p>
            <a:pPr lvl="1"/>
            <a:r>
              <a:rPr lang="en-US" dirty="0"/>
              <a:t>Data elements collected, definitions, and acronym descriptions</a:t>
            </a:r>
          </a:p>
          <a:p>
            <a:pPr lvl="1"/>
            <a:r>
              <a:rPr lang="en-US" dirty="0"/>
              <a:t>File Import specifications</a:t>
            </a:r>
          </a:p>
          <a:p>
            <a:r>
              <a:rPr lang="en-US" dirty="0"/>
              <a:t>SPEDPro User guide</a:t>
            </a:r>
          </a:p>
          <a:p>
            <a:pPr lvl="1"/>
            <a:r>
              <a:rPr lang="en-US" dirty="0"/>
              <a:t>Instruction for data entry and file import</a:t>
            </a:r>
          </a:p>
          <a:p>
            <a:r>
              <a:rPr lang="en-US" dirty="0"/>
              <a:t>Timely and Accurate Results Template</a:t>
            </a:r>
          </a:p>
          <a:p>
            <a:pPr lvl="1"/>
            <a:r>
              <a:rPr lang="en-US" dirty="0"/>
              <a:t>For recording point awards and losses for T &amp; A reporting</a:t>
            </a:r>
          </a:p>
          <a:p>
            <a:pPr lvl="1"/>
            <a:endParaRPr lang="en-US" sz="800" dirty="0"/>
          </a:p>
          <a:p>
            <a:pPr marL="117475" lvl="1" indent="0"/>
            <a:r>
              <a:rPr lang="en-US" sz="2400" dirty="0"/>
              <a:t>Where are these support documents found?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6350"/>
            <a:r>
              <a:rPr lang="en-US" sz="2400" dirty="0"/>
              <a:t>The MIS and student data page at </a:t>
            </a:r>
            <a:r>
              <a:rPr lang="en-US" sz="2400" u="sng" dirty="0">
                <a:solidFill>
                  <a:srgbClr val="FF0000"/>
                </a:solidFill>
              </a:rPr>
              <a:t>www.ksde.org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6E7E-1F5B-75E7-DDF6-447949EA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338" y="775792"/>
            <a:ext cx="8251200" cy="457200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en-US" dirty="0"/>
              <a:t>What additional support is available for MIS reporting?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1D8C-3AD6-1682-6AD0-67338DFCB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5ADDE-EB17-42DD-A3B2-BA4C757291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067" y="1602584"/>
            <a:ext cx="8435280" cy="4274688"/>
          </a:xfrm>
        </p:spPr>
        <p:txBody>
          <a:bodyPr/>
          <a:lstStyle/>
          <a:p>
            <a:r>
              <a:rPr lang="en-US" dirty="0"/>
              <a:t>The Index of MIS Support Documents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 alphabetical directory of instructional guidance by subject matter. References are sited to past MIS presentation workbooks, Monthly FAQ reminders, and other posted support documents.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Monthly FAQ – overview of monthly tasks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Other support documents for specific tasks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Resources page at </a:t>
            </a:r>
            <a:r>
              <a:rPr 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https://ksdetasn.org/gstad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MIS </a:t>
            </a:r>
            <a:r>
              <a:rPr lang="en-US" dirty="0"/>
              <a:t>presentation workbooks by year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Directory of local MIS clerks state-wide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C4E0A4-141B-6BA0-BEA5-E1A39F745320}"/>
              </a:ext>
            </a:extLst>
          </p:cNvPr>
          <p:cNvSpPr txBox="1">
            <a:spLocks/>
          </p:cNvSpPr>
          <p:nvPr/>
        </p:nvSpPr>
        <p:spPr bwMode="auto">
          <a:xfrm>
            <a:off x="510147" y="983025"/>
            <a:ext cx="8251200" cy="4572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What additional support is available for MIS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C4E0A4-141B-6BA0-BEA5-E1A39F745320}"/>
              </a:ext>
            </a:extLst>
          </p:cNvPr>
          <p:cNvSpPr txBox="1">
            <a:spLocks/>
          </p:cNvSpPr>
          <p:nvPr/>
        </p:nvSpPr>
        <p:spPr bwMode="auto">
          <a:xfrm>
            <a:off x="4427984" y="942503"/>
            <a:ext cx="1728192" cy="44896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Timelines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1FEA9-253B-4628-4B6B-76F13B96C010}"/>
              </a:ext>
            </a:extLst>
          </p:cNvPr>
          <p:cNvSpPr txBox="1">
            <a:spLocks/>
          </p:cNvSpPr>
          <p:nvPr/>
        </p:nvSpPr>
        <p:spPr bwMode="auto">
          <a:xfrm>
            <a:off x="251520" y="963442"/>
            <a:ext cx="2021011" cy="4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tasks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8DE6C-0952-7E43-14B2-B4E6B0C6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18" y="1606235"/>
            <a:ext cx="6523993" cy="4075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07DDF1-3C48-7F3D-EF85-8ACF6B01C03B}"/>
              </a:ext>
            </a:extLst>
          </p:cNvPr>
          <p:cNvSpPr txBox="1"/>
          <p:nvPr/>
        </p:nvSpPr>
        <p:spPr>
          <a:xfrm>
            <a:off x="124389" y="1337975"/>
            <a:ext cx="2376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A recommended task list for the school year is found in the Data Dictionary. </a:t>
            </a:r>
            <a:endParaRPr lang="en-US" sz="1600" b="1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R</a:t>
            </a: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eminders of important MIS activities is sent monthly as a FAQ.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Timeline – target completion date prior to the end of the month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Purpose – why the task needs to be completed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Date completed – when the task has been finished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EA871C5-EFA7-AFC3-1A17-B98102945BDB}"/>
              </a:ext>
            </a:extLst>
          </p:cNvPr>
          <p:cNvSpPr txBox="1">
            <a:spLocks/>
          </p:cNvSpPr>
          <p:nvPr/>
        </p:nvSpPr>
        <p:spPr bwMode="auto">
          <a:xfrm>
            <a:off x="611560" y="6057900"/>
            <a:ext cx="6151730" cy="4572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Monthly reminders / FAQ is emailed from KSDE </a:t>
            </a:r>
          </a:p>
        </p:txBody>
      </p:sp>
    </p:spTree>
    <p:extLst>
      <p:ext uri="{BB962C8B-B14F-4D97-AF65-F5344CB8AC3E}">
        <p14:creationId xmlns:p14="http://schemas.microsoft.com/office/powerpoint/2010/main" val="142905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1FEA9-253B-4628-4B6B-76F13B96C010}"/>
              </a:ext>
            </a:extLst>
          </p:cNvPr>
          <p:cNvSpPr txBox="1">
            <a:spLocks/>
          </p:cNvSpPr>
          <p:nvPr/>
        </p:nvSpPr>
        <p:spPr bwMode="auto">
          <a:xfrm>
            <a:off x="182755" y="1514476"/>
            <a:ext cx="2021011" cy="4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Monthly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7DDF1-3C48-7F3D-EF85-8ACF6B01C03B}"/>
              </a:ext>
            </a:extLst>
          </p:cNvPr>
          <p:cNvSpPr txBox="1"/>
          <p:nvPr/>
        </p:nvSpPr>
        <p:spPr>
          <a:xfrm>
            <a:off x="80855" y="2312025"/>
            <a:ext cx="2376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Important reminders of MIS activities to be completed during the month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Activates focus forthcoming OSEP data report.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Reminders focus on high priority activities, reports and data analysis.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72141-15FD-9746-EA9E-F3A66C4E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96" y="1591588"/>
            <a:ext cx="6550179" cy="428586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F34475F-08DB-058F-110B-87C588FE809E}"/>
              </a:ext>
            </a:extLst>
          </p:cNvPr>
          <p:cNvSpPr txBox="1">
            <a:spLocks/>
          </p:cNvSpPr>
          <p:nvPr/>
        </p:nvSpPr>
        <p:spPr bwMode="auto">
          <a:xfrm>
            <a:off x="3203848" y="1057276"/>
            <a:ext cx="4254624" cy="4572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Monthly reminders / FAQ</a:t>
            </a:r>
          </a:p>
        </p:txBody>
      </p:sp>
    </p:spTree>
    <p:extLst>
      <p:ext uri="{BB962C8B-B14F-4D97-AF65-F5344CB8AC3E}">
        <p14:creationId xmlns:p14="http://schemas.microsoft.com/office/powerpoint/2010/main" val="44936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>
          <a:xfrm>
            <a:off x="442455" y="167879"/>
            <a:ext cx="8229600" cy="6397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Modules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262497" y="1713320"/>
            <a:ext cx="6324600" cy="778579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Module Two – Getting started</a:t>
            </a:r>
          </a:p>
          <a:p>
            <a:r>
              <a:rPr lang="en-US" sz="1900" dirty="0">
                <a:solidFill>
                  <a:srgbClr val="FFFFFF"/>
                </a:solidFill>
              </a:rPr>
              <a:t>Navigation, Calendar, Building information, Directory - Building association, Class minutes, settings, Providers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262497" y="2713191"/>
            <a:ext cx="6324600" cy="654590"/>
          </a:xfrm>
        </p:spPr>
        <p:txBody>
          <a:bodyPr/>
          <a:lstStyle/>
          <a:p>
            <a:pPr marL="0">
              <a:tabLst>
                <a:tab pos="233363" algn="l"/>
              </a:tabLst>
            </a:pPr>
            <a:r>
              <a:rPr lang="en-US" dirty="0">
                <a:solidFill>
                  <a:srgbClr val="FFFFFF"/>
                </a:solidFill>
              </a:rPr>
              <a:t>Module Three – Student data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Entering and exiting student records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262497" y="6020116"/>
            <a:ext cx="4271420" cy="475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Module Seven – Other related topics</a:t>
            </a:r>
          </a:p>
        </p:txBody>
      </p:sp>
      <p:sp>
        <p:nvSpPr>
          <p:cNvPr id="24" name="Trapezoid 23"/>
          <p:cNvSpPr/>
          <p:nvPr/>
        </p:nvSpPr>
        <p:spPr>
          <a:xfrm>
            <a:off x="450167" y="980728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262497" y="3697687"/>
            <a:ext cx="6629400" cy="47542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Module Four – Verifications and reports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450167" y="2658566"/>
            <a:ext cx="1645038" cy="552132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" name="Trapezoid 30"/>
          <p:cNvSpPr/>
          <p:nvPr/>
        </p:nvSpPr>
        <p:spPr>
          <a:xfrm>
            <a:off x="438937" y="3541659"/>
            <a:ext cx="1645038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" name="Trapezoid 31"/>
          <p:cNvSpPr/>
          <p:nvPr/>
        </p:nvSpPr>
        <p:spPr>
          <a:xfrm>
            <a:off x="328840" y="5877272"/>
            <a:ext cx="169924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8446" name="Slide Number Placeholder 2"/>
          <p:cNvSpPr>
            <a:spLocks noGrp="1"/>
          </p:cNvSpPr>
          <p:nvPr>
            <p:ph type="sldNum" sz="quarter" idx="2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9A7A9E-4673-4423-9DDE-646F5E2C5C13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4DF16B2-6605-ADC0-4F70-0CCAB6810A96}"/>
              </a:ext>
            </a:extLst>
          </p:cNvPr>
          <p:cNvSpPr/>
          <p:nvPr/>
        </p:nvSpPr>
        <p:spPr>
          <a:xfrm>
            <a:off x="465138" y="1923646"/>
            <a:ext cx="1645038" cy="490464"/>
          </a:xfrm>
          <a:prstGeom prst="trapezoid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872ADCAA-A3EB-B444-A1D2-775C5214E985}"/>
              </a:ext>
            </a:extLst>
          </p:cNvPr>
          <p:cNvSpPr txBox="1">
            <a:spLocks/>
          </p:cNvSpPr>
          <p:nvPr/>
        </p:nvSpPr>
        <p:spPr bwMode="auto">
          <a:xfrm>
            <a:off x="2262497" y="900003"/>
            <a:ext cx="4515783" cy="8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One – Introduction to MIS reporting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log in, access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3B7BDC8-0D40-B8B0-D111-3ADBDA0F7A37}"/>
              </a:ext>
            </a:extLst>
          </p:cNvPr>
          <p:cNvSpPr/>
          <p:nvPr/>
        </p:nvSpPr>
        <p:spPr>
          <a:xfrm>
            <a:off x="5975426" y="5735794"/>
            <a:ext cx="864096" cy="65459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9B070B8F-A36D-B56B-17C4-735CF6BF5B65}"/>
              </a:ext>
            </a:extLst>
          </p:cNvPr>
          <p:cNvSpPr txBox="1">
            <a:spLocks/>
          </p:cNvSpPr>
          <p:nvPr/>
        </p:nvSpPr>
        <p:spPr bwMode="auto">
          <a:xfrm>
            <a:off x="2262497" y="5242095"/>
            <a:ext cx="6324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Six – Closing the school year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FAD7E40E-DAB2-C062-1D10-C3F006E9FF57}"/>
              </a:ext>
            </a:extLst>
          </p:cNvPr>
          <p:cNvSpPr/>
          <p:nvPr/>
        </p:nvSpPr>
        <p:spPr>
          <a:xfrm>
            <a:off x="390548" y="4292308"/>
            <a:ext cx="1699240" cy="533400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D495402D-308A-0231-DF06-18174048BDAE}"/>
              </a:ext>
            </a:extLst>
          </p:cNvPr>
          <p:cNvSpPr/>
          <p:nvPr/>
        </p:nvSpPr>
        <p:spPr>
          <a:xfrm>
            <a:off x="390548" y="5042958"/>
            <a:ext cx="169924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FA78A52F-01C7-0885-8F94-16F3DE7C52E7}"/>
              </a:ext>
            </a:extLst>
          </p:cNvPr>
          <p:cNvSpPr txBox="1">
            <a:spLocks/>
          </p:cNvSpPr>
          <p:nvPr/>
        </p:nvSpPr>
        <p:spPr bwMode="auto">
          <a:xfrm>
            <a:off x="2262497" y="4503013"/>
            <a:ext cx="316289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715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Module Five – State Funding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138" y="342900"/>
            <a:ext cx="8355334" cy="6397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cs typeface="Segoe UI" pitchFamily="34" charset="0"/>
              </a:rPr>
              <a:t>MIS support documents &amp; guidance materials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1FEA9-253B-4628-4B6B-76F13B96C010}"/>
              </a:ext>
            </a:extLst>
          </p:cNvPr>
          <p:cNvSpPr txBox="1">
            <a:spLocks/>
          </p:cNvSpPr>
          <p:nvPr/>
        </p:nvSpPr>
        <p:spPr bwMode="auto">
          <a:xfrm>
            <a:off x="182755" y="1514475"/>
            <a:ext cx="2877077" cy="68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is it important?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7DDF1-3C48-7F3D-EF85-8ACF6B01C03B}"/>
              </a:ext>
            </a:extLst>
          </p:cNvPr>
          <p:cNvSpPr txBox="1"/>
          <p:nvPr/>
        </p:nvSpPr>
        <p:spPr>
          <a:xfrm>
            <a:off x="80855" y="2312025"/>
            <a:ext cx="237626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A detailed explanation of a data element and how the values reported effect the student standing on Federal reports</a:t>
            </a:r>
            <a:r>
              <a:rPr lang="en-US" sz="1600" b="1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Open Sans Light" panose="020B0306030504020204" pitchFamily="34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D6F07-3BD2-6846-63D8-FDA1B20B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08" y="4149080"/>
            <a:ext cx="6261453" cy="2366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1A612-78C6-2B8A-77B9-EF901BA9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92" y="2046288"/>
            <a:ext cx="6261453" cy="19966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F654D47-E294-6C23-B535-16DB1338FE7B}"/>
              </a:ext>
            </a:extLst>
          </p:cNvPr>
          <p:cNvSpPr txBox="1">
            <a:spLocks/>
          </p:cNvSpPr>
          <p:nvPr/>
        </p:nvSpPr>
        <p:spPr bwMode="auto">
          <a:xfrm>
            <a:off x="3203848" y="1057276"/>
            <a:ext cx="4254624" cy="4572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Monthly reminders / FAQ</a:t>
            </a:r>
          </a:p>
        </p:txBody>
      </p:sp>
    </p:spTree>
    <p:extLst>
      <p:ext uri="{BB962C8B-B14F-4D97-AF65-F5344CB8AC3E}">
        <p14:creationId xmlns:p14="http://schemas.microsoft.com/office/powerpoint/2010/main" val="369372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36CF4A-4B39-ED37-56E7-A0BB19C5B6F7}"/>
              </a:ext>
            </a:extLst>
          </p:cNvPr>
          <p:cNvSpPr txBox="1">
            <a:spLocks/>
          </p:cNvSpPr>
          <p:nvPr/>
        </p:nvSpPr>
        <p:spPr>
          <a:xfrm>
            <a:off x="5120547" y="4149081"/>
            <a:ext cx="4006596" cy="23660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chemeClr val="tx2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88" y="741873"/>
            <a:ext cx="8875623" cy="5773228"/>
          </a:xfrm>
        </p:spPr>
        <p:txBody>
          <a:bodyPr/>
          <a:lstStyle/>
          <a:p>
            <a:r>
              <a:rPr lang="en-US" dirty="0"/>
              <a:t>Do not attach or embed confidential student data to e-mails. </a:t>
            </a:r>
          </a:p>
          <a:p>
            <a:pPr lvl="1"/>
            <a:r>
              <a:rPr lang="en-US" sz="1800" dirty="0"/>
              <a:t>Upload files for troubleshooting to the MIS collection system which is a secure site.</a:t>
            </a:r>
          </a:p>
          <a:p>
            <a:pPr lvl="1"/>
            <a:endParaRPr lang="en-US" sz="800" dirty="0"/>
          </a:p>
          <a:p>
            <a:r>
              <a:rPr lang="en-US" dirty="0"/>
              <a:t>Do not title import files with student names or initials</a:t>
            </a:r>
          </a:p>
          <a:p>
            <a:endParaRPr lang="en-US" sz="800" dirty="0"/>
          </a:p>
          <a:p>
            <a:r>
              <a:rPr lang="en-US" dirty="0"/>
              <a:t>Do not skip the begin year Discovery process</a:t>
            </a:r>
          </a:p>
          <a:p>
            <a:r>
              <a:rPr lang="en-US" dirty="0"/>
              <a:t>Lunch time services are always reported on individual service lines</a:t>
            </a:r>
          </a:p>
          <a:p>
            <a:r>
              <a:rPr lang="en-US" dirty="0"/>
              <a:t>Resolve verification and data quality reports as the data is submitted</a:t>
            </a:r>
          </a:p>
          <a:p>
            <a:endParaRPr lang="en-US" sz="800" dirty="0"/>
          </a:p>
          <a:p>
            <a:r>
              <a:rPr lang="en-US" dirty="0"/>
              <a:t>Do not import individual records or batch files into SPEDPro the days before the OSEP reports are scheduled to be finalized. </a:t>
            </a:r>
          </a:p>
          <a:p>
            <a:r>
              <a:rPr lang="en-US" dirty="0"/>
              <a:t>Delete original records out of SPEDPro before importing new records for the same student</a:t>
            </a:r>
          </a:p>
          <a:p>
            <a:endParaRPr lang="en-US" sz="800" dirty="0"/>
          </a:p>
          <a:p>
            <a:r>
              <a:rPr lang="en-US" dirty="0"/>
              <a:t>Regularly update the local MIS procedural guide keeping it up-to-date with processes as they are completed.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0878"/>
            <a:ext cx="8229600" cy="639763"/>
          </a:xfrm>
        </p:spPr>
        <p:txBody>
          <a:bodyPr/>
          <a:lstStyle/>
          <a:p>
            <a:r>
              <a:rPr lang="en-US" dirty="0"/>
              <a:t>Last Tips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9482" y="662781"/>
            <a:ext cx="4091136" cy="3627117"/>
          </a:xfrm>
        </p:spPr>
      </p:pic>
      <p:sp>
        <p:nvSpPr>
          <p:cNvPr id="6963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A5877-F469-4901-BFA8-DAF3C57B1851}" type="slidenum">
              <a:rPr lang="en-US"/>
              <a:pPr/>
              <a:t>22</a:t>
            </a:fld>
            <a:endParaRPr lang="en-US"/>
          </a:p>
        </p:txBody>
      </p:sp>
      <p:sp>
        <p:nvSpPr>
          <p:cNvPr id="6963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 contacts</a:t>
            </a:r>
          </a:p>
        </p:txBody>
      </p:sp>
      <p:sp>
        <p:nvSpPr>
          <p:cNvPr id="6963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33800" y="205581"/>
            <a:ext cx="5410200" cy="457200"/>
          </a:xfrm>
        </p:spPr>
        <p:txBody>
          <a:bodyPr/>
          <a:lstStyle/>
          <a:p>
            <a:pPr algn="ctr"/>
            <a:r>
              <a:rPr lang="en-US" dirty="0"/>
              <a:t>Crash – Let someone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450" y="896074"/>
            <a:ext cx="4248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If the application crashes, there is some helpful information to remember when reporting a crash.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You may be asked a series of questions to trouble shoot.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Your log in access?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	D0701</a:t>
            </a:r>
          </a:p>
          <a:p>
            <a:r>
              <a:rPr lang="en-US" sz="1400" dirty="0">
                <a:solidFill>
                  <a:schemeClr val="bg1"/>
                </a:solidFill>
              </a:rPr>
              <a:t>Your permissions?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	District user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What were you doing specifically?</a:t>
            </a:r>
          </a:p>
          <a:p>
            <a:r>
              <a:rPr lang="en-US" sz="1400" dirty="0">
                <a:solidFill>
                  <a:schemeClr val="bg1"/>
                </a:solidFill>
              </a:rPr>
              <a:t>	selecting a 	frequency on a</a:t>
            </a:r>
          </a:p>
          <a:p>
            <a:r>
              <a:rPr lang="en-US" sz="1400" dirty="0">
                <a:solidFill>
                  <a:schemeClr val="bg1"/>
                </a:solidFill>
              </a:rPr>
              <a:t>	 service line</a:t>
            </a:r>
          </a:p>
          <a:p>
            <a:r>
              <a:rPr lang="en-US" sz="1400" dirty="0">
                <a:solidFill>
                  <a:schemeClr val="bg1"/>
                </a:solidFill>
              </a:rPr>
              <a:t>What student did this occur?</a:t>
            </a:r>
          </a:p>
          <a:p>
            <a:r>
              <a:rPr lang="en-US" sz="1400" dirty="0">
                <a:solidFill>
                  <a:schemeClr val="bg1"/>
                </a:solidFill>
              </a:rPr>
              <a:t>	4587896541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129" y="4133471"/>
            <a:ext cx="8955617" cy="25853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SPEDPro Help – Mason, 785-296-4945, </a:t>
            </a:r>
            <a:r>
              <a:rPr lang="en-US" dirty="0" err="1">
                <a:solidFill>
                  <a:schemeClr val="bg1"/>
                </a:solidFill>
                <a:hlinkClick r:id="rId4"/>
              </a:rPr>
              <a:t>Mvosburgh@KSDE.Org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Directory Updates - Mason, 785-296-4945, </a:t>
            </a:r>
            <a:r>
              <a:rPr lang="en-US" dirty="0" err="1">
                <a:solidFill>
                  <a:schemeClr val="bg1"/>
                </a:solidFill>
                <a:hlinkClick r:id="rId4"/>
              </a:rPr>
              <a:t>Mvosburgh@KSDE.Org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State-wide Data Clerk contact info - TASN,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http://ksdetasn.org/gstad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MIS Workshop Presentations - TASN,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http://ksdetasn.org/gstad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Indicator 11 </a:t>
            </a:r>
            <a:r>
              <a:rPr lang="en-US">
                <a:solidFill>
                  <a:schemeClr val="bg1"/>
                </a:solidFill>
              </a:rPr>
              <a:t>– temporarily vacant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Indicator 12 – Natalie McClane, </a:t>
            </a:r>
            <a:r>
              <a:rPr lang="en-US" u="sng" dirty="0" err="1">
                <a:solidFill>
                  <a:srgbClr val="0033CC"/>
                </a:solidFill>
              </a:rPr>
              <a:t>NMcclane</a:t>
            </a:r>
            <a:r>
              <a:rPr lang="en-US" dirty="0" err="1">
                <a:solidFill>
                  <a:srgbClr val="9966FF"/>
                </a:solidFill>
                <a:hlinkClick r:id="rId6"/>
              </a:rPr>
              <a:t>@KSDE.Org</a:t>
            </a:r>
            <a:endParaRPr lang="en-US" dirty="0">
              <a:solidFill>
                <a:srgbClr val="9966FF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KIAS System, navigation, data entry, or editing – Leader Services,(toll free) </a:t>
            </a:r>
            <a:r>
              <a:rPr lang="en-US" sz="1400" dirty="0">
                <a:solidFill>
                  <a:schemeClr val="bg1"/>
                </a:solidFill>
              </a:rPr>
              <a:t>877-456-8777</a:t>
            </a:r>
          </a:p>
          <a:p>
            <a:r>
              <a:rPr lang="en-US" dirty="0">
                <a:solidFill>
                  <a:schemeClr val="bg1"/>
                </a:solidFill>
              </a:rPr>
              <a:t>The SETS Help Desk by content area (file reviews, indicators, ESI,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,)</a:t>
            </a:r>
            <a:r>
              <a:rPr lang="en-US" dirty="0"/>
              <a:t> </a:t>
            </a:r>
            <a:r>
              <a:rPr lang="en-US" sz="1400" dirty="0">
                <a:solidFill>
                  <a:schemeClr val="bg1"/>
                </a:solidFill>
              </a:rPr>
              <a:t>785-296-3743</a:t>
            </a:r>
            <a:r>
              <a:rPr lang="en-US" dirty="0"/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KSDE IT Help Desk, KIDS Data, Access to Authenticated applications - 785-296-7935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764703"/>
            <a:ext cx="864096" cy="1313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3962400" cy="3381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Segoe UI" pitchFamily="34" charset="0"/>
              </a:rPr>
              <a:t>The End</a:t>
            </a:r>
          </a:p>
        </p:txBody>
      </p:sp>
      <p:pic>
        <p:nvPicPr>
          <p:cNvPr id="7065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CBA049-DC71-4B72-870E-E9559F92238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B158B-F8D1-49D3-AAED-18A2CE860BB6}" type="slidenum">
              <a:rPr lang="en-US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320" y="305808"/>
            <a:ext cx="2530624" cy="639763"/>
          </a:xfrm>
        </p:spPr>
        <p:txBody>
          <a:bodyPr/>
          <a:lstStyle/>
          <a:p>
            <a:r>
              <a:rPr lang="en-US" dirty="0"/>
              <a:t>Module 7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4CA8511-3FAA-4291-9C95-8C6789974998}"/>
              </a:ext>
            </a:extLst>
          </p:cNvPr>
          <p:cNvSpPr txBox="1">
            <a:spLocks/>
          </p:cNvSpPr>
          <p:nvPr/>
        </p:nvSpPr>
        <p:spPr bwMode="auto">
          <a:xfrm>
            <a:off x="422320" y="1394432"/>
            <a:ext cx="8470160" cy="28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Module 6 objectives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cs typeface="Segoe UI" pitchFamily="34" charset="0"/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Provide clarification on related subject matter.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K Time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Address Timely and Accurate reporting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Identify sources of MIS support documents &amp; guidance materials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	General Tips and recommendations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292A9D-93FB-5B44-B1BB-319E68879479}"/>
              </a:ext>
            </a:extLst>
          </p:cNvPr>
          <p:cNvSpPr txBox="1">
            <a:spLocks/>
          </p:cNvSpPr>
          <p:nvPr/>
        </p:nvSpPr>
        <p:spPr bwMode="auto">
          <a:xfrm>
            <a:off x="3203848" y="336106"/>
            <a:ext cx="2376264" cy="46044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cs typeface="Segoe UI" pitchFamily="34" charset="0"/>
              </a:rPr>
              <a:t>Other related topics.</a:t>
            </a:r>
          </a:p>
        </p:txBody>
      </p:sp>
    </p:spTree>
    <p:extLst>
      <p:ext uri="{BB962C8B-B14F-4D97-AF65-F5344CB8AC3E}">
        <p14:creationId xmlns:p14="http://schemas.microsoft.com/office/powerpoint/2010/main" val="27715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F1AF60-FED5-F163-8391-9D58671CC8C0}"/>
              </a:ext>
            </a:extLst>
          </p:cNvPr>
          <p:cNvSpPr txBox="1"/>
          <p:nvPr/>
        </p:nvSpPr>
        <p:spPr>
          <a:xfrm>
            <a:off x="6156176" y="4042704"/>
            <a:ext cx="2880320" cy="247239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2663"/>
            <a:ext cx="8478691" cy="56181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K Time?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A portion of the day a child participates in a regular early 	childhood program without IEP support.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a regular early childhood program?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A non-special education preschool program / classroom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*At risk classroom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*Headstart classroom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*Community based / private preschool programs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*Group child development / childcare centers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*All other preschool classes offered to pre-K students by the 				public school system</a:t>
            </a:r>
            <a:r>
              <a:rPr lang="en-US" dirty="0"/>
              <a:t>. </a:t>
            </a:r>
            <a:r>
              <a:rPr lang="en-US" sz="2000" dirty="0"/>
              <a:t>“General / Universal” preschool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do these programs have in common?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Attended by 50% or more non-identified children.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F1AF60-FED5-F163-8391-9D58671CC8C0}"/>
              </a:ext>
            </a:extLst>
          </p:cNvPr>
          <p:cNvSpPr txBox="1"/>
          <p:nvPr/>
        </p:nvSpPr>
        <p:spPr>
          <a:xfrm>
            <a:off x="6156176" y="4042704"/>
            <a:ext cx="2880320" cy="247239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7918"/>
            <a:ext cx="8567763" cy="52534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does K time do?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K time factors in the December 1 OSEP Environment calculation.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Indicator 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How does K time factor in the calculation?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OSEP categorizes preschool environments in 2 tiers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Does the child attend a regular early childhood program?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			Yes or No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If yes, For how many hours per week?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	At least 10 hours / Less than 10 hours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 there K time in Integrated or Reverse mainstream classrooms?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No, these are special education programs.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 minutes + G minutes = classroom session minutes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 minutes + G minutes = classroom session minutes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F1AF60-FED5-F163-8391-9D58671CC8C0}"/>
              </a:ext>
            </a:extLst>
          </p:cNvPr>
          <p:cNvSpPr txBox="1"/>
          <p:nvPr/>
        </p:nvSpPr>
        <p:spPr>
          <a:xfrm>
            <a:off x="6156176" y="4042704"/>
            <a:ext cx="2880320" cy="247239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7919"/>
            <a:ext cx="8784976" cy="43173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are the Indicator 6 ramifications?  Example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 attends a regular early childhood for 3 hours, 4 days a week. Receives 20 minutes of pull-out support only.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Org. A – reports only 20 minutes of pull-out. The child is categorized as in a separate class (Code SP), Included in Indicator 6b.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Org. B – reports 20 minutes of pull-out and 160 minutes of K time. The child is categorized as in regular early childhood 10 or more hours, services in other location (Code TL), excluded from Indicator 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F1AF60-FED5-F163-8391-9D58671CC8C0}"/>
              </a:ext>
            </a:extLst>
          </p:cNvPr>
          <p:cNvSpPr txBox="1"/>
          <p:nvPr/>
        </p:nvSpPr>
        <p:spPr>
          <a:xfrm>
            <a:off x="6156176" y="4042704"/>
            <a:ext cx="2880320" cy="247239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202" y="698250"/>
            <a:ext cx="8784976" cy="10186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does K time look like?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student attends a 3 hour At Risk class with 30 minutes of pull-out support.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8205"/>
            <a:ext cx="8229600" cy="639763"/>
          </a:xfrm>
        </p:spPr>
        <p:txBody>
          <a:bodyPr/>
          <a:lstStyle/>
          <a:p>
            <a:r>
              <a:rPr lang="en-US" dirty="0"/>
              <a:t>K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13">
            <a:extLst>
              <a:ext uri="{FF2B5EF4-FFF2-40B4-BE49-F238E27FC236}">
                <a16:creationId xmlns:a16="http://schemas.microsoft.com/office/drawing/2014/main" id="{2816E618-677F-213C-8A42-C854992F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999" y="1843457"/>
            <a:ext cx="8751179" cy="38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5D5F2B-EBDC-CB81-1401-4F8B57259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5701934"/>
            <a:ext cx="8928992" cy="898891"/>
          </a:xfrm>
          <a:solidFill>
            <a:schemeClr val="tx1">
              <a:lumMod val="85000"/>
              <a:lumOff val="1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1800" dirty="0">
                <a:solidFill>
                  <a:srgbClr val="FFFF00"/>
                </a:solidFill>
              </a:rPr>
              <a:t>Only B (regular early childhood) programs qualify as K time when no IEP support is provided.</a:t>
            </a:r>
          </a:p>
          <a:p>
            <a:r>
              <a:rPr lang="en-US" sz="1800" dirty="0">
                <a:solidFill>
                  <a:srgbClr val="FFFF00"/>
                </a:solidFill>
              </a:rPr>
              <a:t>Settings - “B” &amp; “K” are companions and apply to the same classroom session.</a:t>
            </a:r>
          </a:p>
          <a:p>
            <a:r>
              <a:rPr lang="en-US" sz="1800" dirty="0">
                <a:solidFill>
                  <a:srgbClr val="FFFF00"/>
                </a:solidFill>
              </a:rPr>
              <a:t>Minutes calculation - “B” minutes + “G” minutes + “K” minutes = the class session minutes. </a:t>
            </a:r>
          </a:p>
        </p:txBody>
      </p:sp>
    </p:spTree>
    <p:extLst>
      <p:ext uri="{BB962C8B-B14F-4D97-AF65-F5344CB8AC3E}">
        <p14:creationId xmlns:p14="http://schemas.microsoft.com/office/powerpoint/2010/main" val="36194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must be first reported as Active status to begin a school year.</a:t>
            </a:r>
          </a:p>
          <a:p>
            <a:r>
              <a:rPr lang="en-US" dirty="0"/>
              <a:t> Children who begin IEP services at age 3 must be have an active status of New Referral (N) or C to B transition (B)</a:t>
            </a:r>
          </a:p>
          <a:p>
            <a:r>
              <a:rPr lang="en-US" dirty="0"/>
              <a:t>A Student’s status must be promoted to current year status before initial entry into the MIS each school year</a:t>
            </a:r>
          </a:p>
          <a:p>
            <a:r>
              <a:rPr lang="en-US" dirty="0"/>
              <a:t>All active status from the prior school year change to Continuing on July 1 of the current school year.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4168" y="4149080"/>
            <a:ext cx="2855915" cy="22650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Failure to report an accurate initial active status may result in verification 0215. Changing the student’s Annual Status can only be done at the KSDE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Status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6815" y="1049338"/>
            <a:ext cx="8251200" cy="457200"/>
          </a:xfrm>
        </p:spPr>
        <p:txBody>
          <a:bodyPr/>
          <a:lstStyle/>
          <a:p>
            <a:r>
              <a:rPr lang="en-US" dirty="0"/>
              <a:t>Student’s First Active Status of the school year.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9205"/>
            <a:ext cx="4104456" cy="3103711"/>
          </a:xfrm>
        </p:spPr>
        <p:txBody>
          <a:bodyPr/>
          <a:lstStyle/>
          <a:p>
            <a:r>
              <a:rPr lang="en-US" dirty="0"/>
              <a:t>Coops and Interlocals</a:t>
            </a:r>
          </a:p>
          <a:p>
            <a:pPr lvl="1"/>
            <a:r>
              <a:rPr lang="en-US" dirty="0"/>
              <a:t>The boundaries of all member districts inclusively compose the catchment area</a:t>
            </a:r>
          </a:p>
          <a:p>
            <a:endParaRPr lang="en-US" sz="800" dirty="0"/>
          </a:p>
          <a:p>
            <a:r>
              <a:rPr lang="en-US" dirty="0"/>
              <a:t>USD </a:t>
            </a:r>
          </a:p>
          <a:p>
            <a:pPr lvl="1"/>
            <a:r>
              <a:rPr lang="en-US" dirty="0"/>
              <a:t>All buildings and programs within the USD boundaries compose the catchment area.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Catchment Area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domain of your LEA / organization within its boundaries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AAD8-4371-4FA4-87AD-58367B1156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02649" y="4745317"/>
            <a:ext cx="4830816" cy="158417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Exiting considerations</a:t>
            </a:r>
          </a:p>
          <a:p>
            <a:pPr lvl="1"/>
            <a:r>
              <a:rPr lang="en-US" dirty="0"/>
              <a:t>Students who move within the catchment area do not qualify and are not considered exits</a:t>
            </a:r>
          </a:p>
          <a:p>
            <a:pPr marL="457200" lvl="1" indent="0">
              <a:buFont typeface="Arial" pitchFamily="-123" charset="0"/>
              <a:buNone/>
            </a:pPr>
            <a:endParaRPr lang="en-US" dirty="0"/>
          </a:p>
          <a:p>
            <a:pPr marL="457200" lvl="1" indent="0">
              <a:buFont typeface="Arial" pitchFamily="-123" charset="0"/>
              <a:buNone/>
            </a:pPr>
            <a:r>
              <a:rPr lang="en-US" dirty="0"/>
              <a:t>	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533082" y="1489205"/>
            <a:ext cx="4610918" cy="313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1pPr>
            <a:lvl2pPr marL="627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2pPr>
            <a:lvl3pPr marL="10302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3pPr>
            <a:lvl4pPr marL="1482725" indent="-11112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4pPr>
            <a:lvl5pPr marL="1944688" indent="-115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itchFamily="-123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Private / Parochial Schools</a:t>
            </a:r>
          </a:p>
          <a:p>
            <a:r>
              <a:rPr lang="en-US" dirty="0"/>
              <a:t>Accredited / non-accredited</a:t>
            </a:r>
          </a:p>
          <a:p>
            <a:pPr lvl="1"/>
            <a:r>
              <a:rPr lang="en-US" dirty="0"/>
              <a:t>Calendars, providers and building settings are updated for Private / Parochial Schools by the LEA in the Private school’s catchment area</a:t>
            </a:r>
          </a:p>
          <a:p>
            <a:pPr lvl="1"/>
            <a:r>
              <a:rPr lang="en-US" dirty="0"/>
              <a:t>Catchment permissions are established in the state building Directory</a:t>
            </a:r>
          </a:p>
          <a:p>
            <a:pPr marL="457200" lvl="1" indent="0">
              <a:buFont typeface="Arial" pitchFamily="-123" charset="0"/>
              <a:buNone/>
            </a:pPr>
            <a:endParaRPr lang="en-US" dirty="0"/>
          </a:p>
          <a:p>
            <a:pPr marL="457200" lvl="1" indent="0">
              <a:buFont typeface="Arial" pitchFamily="-123" charset="0"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73616584"/>
      </p:ext>
    </p:extLst>
  </p:cSld>
  <p:clrMapOvr>
    <a:masterClrMapping/>
  </p:clrMapOvr>
</p:sld>
</file>

<file path=ppt/theme/theme1.xml><?xml version="1.0" encoding="utf-8"?>
<a:theme xmlns:a="http://schemas.openxmlformats.org/drawingml/2006/main" name="PM_piece_of_the_puzz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62646</TotalTime>
  <Words>2280</Words>
  <Application>Microsoft Office PowerPoint</Application>
  <PresentationFormat>On-screen Show (4:3)</PresentationFormat>
  <Paragraphs>301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Perpetua</vt:lpstr>
      <vt:lpstr>Segoe UI</vt:lpstr>
      <vt:lpstr>Calibri</vt:lpstr>
      <vt:lpstr>Arial</vt:lpstr>
      <vt:lpstr>Open Sans Light</vt:lpstr>
      <vt:lpstr>PM_piece_of_the_puzzle</vt:lpstr>
      <vt:lpstr>Pieces of the Puzzle</vt:lpstr>
      <vt:lpstr>Modules</vt:lpstr>
      <vt:lpstr>Module 7</vt:lpstr>
      <vt:lpstr>K Time</vt:lpstr>
      <vt:lpstr>K Time</vt:lpstr>
      <vt:lpstr>K Time</vt:lpstr>
      <vt:lpstr>K Time</vt:lpstr>
      <vt:lpstr>Annual Status</vt:lpstr>
      <vt:lpstr>Catchment Area</vt:lpstr>
      <vt:lpstr>Timely and Accurate reporting</vt:lpstr>
      <vt:lpstr>Timely and Accurate Tips</vt:lpstr>
      <vt:lpstr>Timely and Accurate FAQ</vt:lpstr>
      <vt:lpstr>Timely and Accurate FAQ</vt:lpstr>
      <vt:lpstr>Timely and Accurate FAQ</vt:lpstr>
      <vt:lpstr>MIS support documents &amp; guidance materials</vt:lpstr>
      <vt:lpstr>MIS support documents &amp; guidance materials</vt:lpstr>
      <vt:lpstr>MIS support documents &amp; guidance materials</vt:lpstr>
      <vt:lpstr>MIS support documents &amp; guidance materials</vt:lpstr>
      <vt:lpstr>MIS support documents &amp; guidance materials</vt:lpstr>
      <vt:lpstr>MIS support documents &amp; guidance materials</vt:lpstr>
      <vt:lpstr>Last Tips</vt:lpstr>
      <vt:lpstr>Help Desk contacts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cp:lastModifiedBy>Mason Vosburgh</cp:lastModifiedBy>
  <cp:revision>400</cp:revision>
  <dcterms:modified xsi:type="dcterms:W3CDTF">2024-08-13T20:22:47Z</dcterms:modified>
</cp:coreProperties>
</file>