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9"/>
  </p:notesMasterIdLst>
  <p:sldIdLst>
    <p:sldId id="2504" r:id="rId3"/>
    <p:sldId id="2530" r:id="rId4"/>
    <p:sldId id="2527" r:id="rId5"/>
    <p:sldId id="2529" r:id="rId6"/>
    <p:sldId id="2470" r:id="rId7"/>
    <p:sldId id="2537" r:id="rId8"/>
    <p:sldId id="2485" r:id="rId9"/>
    <p:sldId id="2531" r:id="rId10"/>
    <p:sldId id="2540" r:id="rId11"/>
    <p:sldId id="2532" r:id="rId12"/>
    <p:sldId id="2541" r:id="rId13"/>
    <p:sldId id="2471" r:id="rId14"/>
    <p:sldId id="2506" r:id="rId15"/>
    <p:sldId id="2507" r:id="rId16"/>
    <p:sldId id="2508" r:id="rId17"/>
    <p:sldId id="2509" r:id="rId18"/>
    <p:sldId id="2510" r:id="rId19"/>
    <p:sldId id="2534" r:id="rId20"/>
    <p:sldId id="2538" r:id="rId21"/>
    <p:sldId id="2514" r:id="rId22"/>
    <p:sldId id="2515" r:id="rId23"/>
    <p:sldId id="2516" r:id="rId24"/>
    <p:sldId id="2517" r:id="rId25"/>
    <p:sldId id="2518" r:id="rId26"/>
    <p:sldId id="2520" r:id="rId27"/>
    <p:sldId id="2536" r:id="rId28"/>
    <p:sldId id="2533" r:id="rId29"/>
    <p:sldId id="2539" r:id="rId30"/>
    <p:sldId id="2519" r:id="rId31"/>
    <p:sldId id="2521" r:id="rId32"/>
    <p:sldId id="2522" r:id="rId33"/>
    <p:sldId id="2523" r:id="rId34"/>
    <p:sldId id="2524" r:id="rId35"/>
    <p:sldId id="2525" r:id="rId36"/>
    <p:sldId id="2526" r:id="rId37"/>
    <p:sldId id="2484" r:id="rId3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E114E10-7BE1-24AC-0926-F62DC230D607}" name="Rebecca Bell [KDADS]" initials="RB" userId="S::Rebecca.Bell@dcf.ks.gov::3123d47a-6b44-40b6-8051-0865a4dffb3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23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7" autoAdjust="0"/>
    <p:restoredTop sz="86473" autoAdjust="0"/>
  </p:normalViewPr>
  <p:slideViewPr>
    <p:cSldViewPr snapToGrid="0">
      <p:cViewPr varScale="1">
        <p:scale>
          <a:sx n="80" d="100"/>
          <a:sy n="80" d="100"/>
        </p:scale>
        <p:origin x="96" y="264"/>
      </p:cViewPr>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Open Sans Light" panose="020B0306030504020204" pitchFamily="34"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Open Sans Light" panose="020B0306030504020204" pitchFamily="34" charset="0"/>
              </a:defRPr>
            </a:lvl1pPr>
          </a:lstStyle>
          <a:p>
            <a:fld id="{55087B92-E4B3-4860-A84C-8391CA222D3B}" type="datetimeFigureOut">
              <a:rPr lang="en-US" smtClean="0"/>
              <a:pPr/>
              <a:t>12/20/2024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Open Sans Light" panose="020B030603050402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Open Sans Light" panose="020B0306030504020204" pitchFamily="34" charset="0"/>
              </a:defRPr>
            </a:lvl1pPr>
          </a:lstStyle>
          <a:p>
            <a:fld id="{227DAA87-ACF6-4273-A622-23BF84918E89}" type="slidenum">
              <a:rPr lang="en-US" smtClean="0"/>
              <a:pPr/>
              <a:t>‹#›</a:t>
            </a:fld>
            <a:endParaRPr lang="en-US" dirty="0"/>
          </a:p>
        </p:txBody>
      </p:sp>
    </p:spTree>
    <p:extLst>
      <p:ext uri="{BB962C8B-B14F-4D97-AF65-F5344CB8AC3E}">
        <p14:creationId xmlns:p14="http://schemas.microsoft.com/office/powerpoint/2010/main" val="2878090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Open Sans Light" panose="020B0306030504020204" pitchFamily="34" charset="0"/>
        <a:ea typeface="+mn-ea"/>
        <a:cs typeface="+mn-cs"/>
      </a:defRPr>
    </a:lvl1pPr>
    <a:lvl2pPr marL="457200" algn="l" defTabSz="914400" rtl="0" eaLnBrk="1" latinLnBrk="0" hangingPunct="1">
      <a:defRPr sz="1200" kern="1200">
        <a:solidFill>
          <a:schemeClr val="tx1"/>
        </a:solidFill>
        <a:latin typeface="Open Sans Light" panose="020B0306030504020204" pitchFamily="34" charset="0"/>
        <a:ea typeface="+mn-ea"/>
        <a:cs typeface="+mn-cs"/>
      </a:defRPr>
    </a:lvl2pPr>
    <a:lvl3pPr marL="914400" algn="l" defTabSz="914400" rtl="0" eaLnBrk="1" latinLnBrk="0" hangingPunct="1">
      <a:defRPr sz="1200" kern="1200">
        <a:solidFill>
          <a:schemeClr val="tx1"/>
        </a:solidFill>
        <a:latin typeface="Open Sans Light" panose="020B0306030504020204" pitchFamily="34" charset="0"/>
        <a:ea typeface="+mn-ea"/>
        <a:cs typeface="+mn-cs"/>
      </a:defRPr>
    </a:lvl3pPr>
    <a:lvl4pPr marL="1371600" algn="l" defTabSz="914400" rtl="0" eaLnBrk="1" latinLnBrk="0" hangingPunct="1">
      <a:defRPr sz="1200" kern="1200">
        <a:solidFill>
          <a:schemeClr val="tx1"/>
        </a:solidFill>
        <a:latin typeface="Open Sans Light" panose="020B0306030504020204" pitchFamily="34" charset="0"/>
        <a:ea typeface="+mn-ea"/>
        <a:cs typeface="+mn-cs"/>
      </a:defRPr>
    </a:lvl4pPr>
    <a:lvl5pPr marL="1828800" algn="l" defTabSz="914400" rtl="0" eaLnBrk="1" latinLnBrk="0" hangingPunct="1">
      <a:defRPr sz="1200" kern="1200">
        <a:solidFill>
          <a:schemeClr val="tx1"/>
        </a:solidFill>
        <a:latin typeface="Open Sans Light" panose="020B030603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7DAA87-ACF6-4273-A622-23BF84918E89}" type="slidenum">
              <a:rPr lang="en-US" smtClean="0"/>
              <a:t>2</a:t>
            </a:fld>
            <a:endParaRPr lang="en-US" dirty="0"/>
          </a:p>
        </p:txBody>
      </p:sp>
    </p:spTree>
    <p:extLst>
      <p:ext uri="{BB962C8B-B14F-4D97-AF65-F5344CB8AC3E}">
        <p14:creationId xmlns:p14="http://schemas.microsoft.com/office/powerpoint/2010/main" val="239480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7DAA87-ACF6-4273-A622-23BF84918E89}" type="slidenum">
              <a:rPr lang="en-US" smtClean="0"/>
              <a:t>12</a:t>
            </a:fld>
            <a:endParaRPr lang="en-US" dirty="0"/>
          </a:p>
        </p:txBody>
      </p:sp>
    </p:spTree>
    <p:extLst>
      <p:ext uri="{BB962C8B-B14F-4D97-AF65-F5344CB8AC3E}">
        <p14:creationId xmlns:p14="http://schemas.microsoft.com/office/powerpoint/2010/main" val="4031010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7DAA87-ACF6-4273-A622-23BF84918E89}" type="slidenum">
              <a:rPr lang="en-US" smtClean="0"/>
              <a:t>17</a:t>
            </a:fld>
            <a:endParaRPr lang="en-US" dirty="0"/>
          </a:p>
        </p:txBody>
      </p:sp>
    </p:spTree>
    <p:extLst>
      <p:ext uri="{BB962C8B-B14F-4D97-AF65-F5344CB8AC3E}">
        <p14:creationId xmlns:p14="http://schemas.microsoft.com/office/powerpoint/2010/main" val="796785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7DAA87-ACF6-4273-A622-23BF84918E89}" type="slidenum">
              <a:rPr lang="en-US" smtClean="0"/>
              <a:t>25</a:t>
            </a:fld>
            <a:endParaRPr lang="en-US" dirty="0"/>
          </a:p>
        </p:txBody>
      </p:sp>
    </p:spTree>
    <p:extLst>
      <p:ext uri="{BB962C8B-B14F-4D97-AF65-F5344CB8AC3E}">
        <p14:creationId xmlns:p14="http://schemas.microsoft.com/office/powerpoint/2010/main" val="86446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E36D2-3BAB-D952-95F5-5E5CDD1308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F3FDB3D-E129-BB17-1B57-546E9F9028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1965FA-24E6-0B9A-ECA9-FD559486C532}"/>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06CE4B01-64D3-9D79-2722-5C86B7FC525A}"/>
              </a:ext>
            </a:extLst>
          </p:cNvPr>
          <p:cNvSpPr>
            <a:spLocks noGrp="1"/>
          </p:cNvSpPr>
          <p:nvPr>
            <p:ph type="ftr" sz="quarter" idx="11"/>
          </p:nvPr>
        </p:nvSpPr>
        <p:spPr/>
        <p:txBody>
          <a:bodyPr/>
          <a:lstStyle/>
          <a:p>
            <a:r>
              <a:rPr lang="en-US"/>
              <a:t>November 2024, Collaborative Document, DCF, KDADS, KDHE, KDOC and KSDE</a:t>
            </a:r>
            <a:endParaRPr lang="en-US" dirty="0"/>
          </a:p>
        </p:txBody>
      </p:sp>
      <p:sp>
        <p:nvSpPr>
          <p:cNvPr id="6" name="Slide Number Placeholder 5">
            <a:extLst>
              <a:ext uri="{FF2B5EF4-FFF2-40B4-BE49-F238E27FC236}">
                <a16:creationId xmlns:a16="http://schemas.microsoft.com/office/drawing/2014/main" id="{2A262A3D-B809-114D-A09C-255E346206AC}"/>
              </a:ext>
            </a:extLst>
          </p:cNvPr>
          <p:cNvSpPr>
            <a:spLocks noGrp="1"/>
          </p:cNvSpPr>
          <p:nvPr>
            <p:ph type="sldNum" sz="quarter" idx="12"/>
          </p:nvPr>
        </p:nvSpPr>
        <p:spPr/>
        <p:txBody>
          <a:bodyPr/>
          <a:lstStyle/>
          <a:p>
            <a:fld id="{EC634C1E-FFEE-49A6-B198-51C22494B633}" type="slidenum">
              <a:rPr lang="en-US" smtClean="0"/>
              <a:t>‹#›</a:t>
            </a:fld>
            <a:endParaRPr lang="en-US" dirty="0"/>
          </a:p>
        </p:txBody>
      </p:sp>
    </p:spTree>
    <p:extLst>
      <p:ext uri="{BB962C8B-B14F-4D97-AF65-F5344CB8AC3E}">
        <p14:creationId xmlns:p14="http://schemas.microsoft.com/office/powerpoint/2010/main" val="1671643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F6302-8F28-6A9E-C8CB-E890F546E2A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8212DC-D4DD-A24F-0DDA-74C6E168C0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5A6C84-7B1F-F1E1-C1A7-A8FD4F345DCF}"/>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F9381560-D09C-EAE9-F1FB-11B3ACD5808D}"/>
              </a:ext>
            </a:extLst>
          </p:cNvPr>
          <p:cNvSpPr>
            <a:spLocks noGrp="1"/>
          </p:cNvSpPr>
          <p:nvPr>
            <p:ph type="ftr" sz="quarter" idx="11"/>
          </p:nvPr>
        </p:nvSpPr>
        <p:spPr/>
        <p:txBody>
          <a:bodyPr/>
          <a:lstStyle/>
          <a:p>
            <a:r>
              <a:rPr lang="en-US"/>
              <a:t>November 2024, Collaborative Document, DCF, KDADS, KDHE, KDOC and KSDE</a:t>
            </a:r>
            <a:endParaRPr lang="en-US" dirty="0"/>
          </a:p>
        </p:txBody>
      </p:sp>
      <p:sp>
        <p:nvSpPr>
          <p:cNvPr id="6" name="Slide Number Placeholder 5">
            <a:extLst>
              <a:ext uri="{FF2B5EF4-FFF2-40B4-BE49-F238E27FC236}">
                <a16:creationId xmlns:a16="http://schemas.microsoft.com/office/drawing/2014/main" id="{BCDC0904-613A-84E7-5F59-437C0A799592}"/>
              </a:ext>
            </a:extLst>
          </p:cNvPr>
          <p:cNvSpPr>
            <a:spLocks noGrp="1"/>
          </p:cNvSpPr>
          <p:nvPr>
            <p:ph type="sldNum" sz="quarter" idx="12"/>
          </p:nvPr>
        </p:nvSpPr>
        <p:spPr/>
        <p:txBody>
          <a:bodyPr/>
          <a:lstStyle/>
          <a:p>
            <a:fld id="{EC634C1E-FFEE-49A6-B198-51C22494B633}" type="slidenum">
              <a:rPr lang="en-US" smtClean="0"/>
              <a:t>‹#›</a:t>
            </a:fld>
            <a:endParaRPr lang="en-US" dirty="0"/>
          </a:p>
        </p:txBody>
      </p:sp>
    </p:spTree>
    <p:extLst>
      <p:ext uri="{BB962C8B-B14F-4D97-AF65-F5344CB8AC3E}">
        <p14:creationId xmlns:p14="http://schemas.microsoft.com/office/powerpoint/2010/main" val="4162324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CEC159-DF36-DD94-54E3-00D5B3A61D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B8B39F-F18D-A7F2-3FE8-EC494DAD0A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6BDB6F-4D03-BB14-186B-C916927E3A57}"/>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6CD6A580-E7D5-A0AC-E8BA-9665FAFD0623}"/>
              </a:ext>
            </a:extLst>
          </p:cNvPr>
          <p:cNvSpPr>
            <a:spLocks noGrp="1"/>
          </p:cNvSpPr>
          <p:nvPr>
            <p:ph type="ftr" sz="quarter" idx="11"/>
          </p:nvPr>
        </p:nvSpPr>
        <p:spPr/>
        <p:txBody>
          <a:bodyPr/>
          <a:lstStyle/>
          <a:p>
            <a:r>
              <a:rPr lang="en-US"/>
              <a:t>November 2024, Collaborative Document, DCF, KDADS, KDHE, KDOC and KSDE</a:t>
            </a:r>
            <a:endParaRPr lang="en-US" dirty="0"/>
          </a:p>
        </p:txBody>
      </p:sp>
      <p:sp>
        <p:nvSpPr>
          <p:cNvPr id="6" name="Slide Number Placeholder 5">
            <a:extLst>
              <a:ext uri="{FF2B5EF4-FFF2-40B4-BE49-F238E27FC236}">
                <a16:creationId xmlns:a16="http://schemas.microsoft.com/office/drawing/2014/main" id="{37414593-B32B-A524-85D8-7314A32FC6B8}"/>
              </a:ext>
            </a:extLst>
          </p:cNvPr>
          <p:cNvSpPr>
            <a:spLocks noGrp="1"/>
          </p:cNvSpPr>
          <p:nvPr>
            <p:ph type="sldNum" sz="quarter" idx="12"/>
          </p:nvPr>
        </p:nvSpPr>
        <p:spPr/>
        <p:txBody>
          <a:bodyPr/>
          <a:lstStyle/>
          <a:p>
            <a:fld id="{EC634C1E-FFEE-49A6-B198-51C22494B633}" type="slidenum">
              <a:rPr lang="en-US" smtClean="0"/>
              <a:t>‹#›</a:t>
            </a:fld>
            <a:endParaRPr lang="en-US" dirty="0"/>
          </a:p>
        </p:txBody>
      </p:sp>
    </p:spTree>
    <p:extLst>
      <p:ext uri="{BB962C8B-B14F-4D97-AF65-F5344CB8AC3E}">
        <p14:creationId xmlns:p14="http://schemas.microsoft.com/office/powerpoint/2010/main" val="226189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 name="Google Shape;13;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atin typeface="Open Sans Light" panose="020B030603050402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663832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947033" y="715533"/>
            <a:ext cx="10298000" cy="641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 name="Google Shape;16;p4"/>
          <p:cNvSpPr txBox="1">
            <a:spLocks noGrp="1"/>
          </p:cNvSpPr>
          <p:nvPr>
            <p:ph type="body" idx="1"/>
          </p:nvPr>
        </p:nvSpPr>
        <p:spPr>
          <a:xfrm>
            <a:off x="947033" y="1536633"/>
            <a:ext cx="10298000" cy="46060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7" name="Google Shape;17;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atin typeface="Open Sans Light" panose="020B030603050402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2459364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947033" y="715533"/>
            <a:ext cx="10298000" cy="641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1" name="Google Shape;21;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2" name="Google Shape;22;p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atin typeface="Open Sans Light" panose="020B030603050402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84423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609600" y="546100"/>
            <a:ext cx="10972800" cy="3852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sz="3467">
                <a:solidFill>
                  <a:schemeClr val="dk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20978383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27" name="Google Shape;27;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8" name="Google Shape;28;p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atin typeface="Open Sans Light" panose="020B030603050402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261992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1" name="Google Shape;31;p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atin typeface="Open Sans Light" panose="020B030603050402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7013891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2"/>
        <p:cNvGrpSpPr/>
        <p:nvPr/>
      </p:nvGrpSpPr>
      <p:grpSpPr>
        <a:xfrm>
          <a:off x="0" y="0"/>
          <a:ext cx="0" cy="0"/>
          <a:chOff x="0" y="0"/>
          <a:chExt cx="0" cy="0"/>
        </a:xfrm>
      </p:grpSpPr>
      <p:sp>
        <p:nvSpPr>
          <p:cNvPr id="33" name="Google Shape;33;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Open Sans Light" panose="020B0306030504020204" pitchFamily="34" charset="0"/>
            </a:endParaRPr>
          </a:p>
        </p:txBody>
      </p:sp>
      <p:sp>
        <p:nvSpPr>
          <p:cNvPr id="34" name="Google Shape;34;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5" name="Google Shape;35;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6" name="Google Shape;36;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37" name="Google Shape;37;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atin typeface="Open Sans Light" panose="020B030603050402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1354057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8"/>
        <p:cNvGrpSpPr/>
        <p:nvPr/>
      </p:nvGrpSpPr>
      <p:grpSpPr>
        <a:xfrm>
          <a:off x="0" y="0"/>
          <a:ext cx="0" cy="0"/>
          <a:chOff x="0" y="0"/>
          <a:chExt cx="0" cy="0"/>
        </a:xfrm>
      </p:grpSpPr>
      <p:sp>
        <p:nvSpPr>
          <p:cNvPr id="39" name="Google Shape;39;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0" name="Google Shape;40;p1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atin typeface="Open Sans Light" panose="020B030603050402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36696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D0DE3-0603-67F0-5933-8635D2E20F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A57F4C-27B7-D3FA-A88E-3154514133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335A6A-E2C5-E896-6397-0366D227C0EB}"/>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D577F2C6-EED3-8FDE-2050-1478CCBAF683}"/>
              </a:ext>
            </a:extLst>
          </p:cNvPr>
          <p:cNvSpPr>
            <a:spLocks noGrp="1"/>
          </p:cNvSpPr>
          <p:nvPr>
            <p:ph type="ftr" sz="quarter" idx="11"/>
          </p:nvPr>
        </p:nvSpPr>
        <p:spPr/>
        <p:txBody>
          <a:bodyPr/>
          <a:lstStyle/>
          <a:p>
            <a:r>
              <a:rPr lang="en-US"/>
              <a:t>November 2024, Collaborative Document, DCF, KDADS, KDHE, KDOC and KSDE</a:t>
            </a:r>
            <a:endParaRPr lang="en-US" dirty="0"/>
          </a:p>
        </p:txBody>
      </p:sp>
      <p:sp>
        <p:nvSpPr>
          <p:cNvPr id="6" name="Slide Number Placeholder 5">
            <a:extLst>
              <a:ext uri="{FF2B5EF4-FFF2-40B4-BE49-F238E27FC236}">
                <a16:creationId xmlns:a16="http://schemas.microsoft.com/office/drawing/2014/main" id="{36695A7A-5C1A-DDA3-344B-C8A07C326E36}"/>
              </a:ext>
            </a:extLst>
          </p:cNvPr>
          <p:cNvSpPr>
            <a:spLocks noGrp="1"/>
          </p:cNvSpPr>
          <p:nvPr>
            <p:ph type="sldNum" sz="quarter" idx="12"/>
          </p:nvPr>
        </p:nvSpPr>
        <p:spPr/>
        <p:txBody>
          <a:bodyPr/>
          <a:lstStyle/>
          <a:p>
            <a:fld id="{EC634C1E-FFEE-49A6-B198-51C22494B633}" type="slidenum">
              <a:rPr lang="en-US" smtClean="0"/>
              <a:t>‹#›</a:t>
            </a:fld>
            <a:endParaRPr lang="en-US" dirty="0"/>
          </a:p>
        </p:txBody>
      </p:sp>
    </p:spTree>
    <p:extLst>
      <p:ext uri="{BB962C8B-B14F-4D97-AF65-F5344CB8AC3E}">
        <p14:creationId xmlns:p14="http://schemas.microsoft.com/office/powerpoint/2010/main" val="19776204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1"/>
        <p:cNvGrpSpPr/>
        <p:nvPr/>
      </p:nvGrpSpPr>
      <p:grpSpPr>
        <a:xfrm>
          <a:off x="0" y="0"/>
          <a:ext cx="0" cy="0"/>
          <a:chOff x="0" y="0"/>
          <a:chExt cx="0" cy="0"/>
        </a:xfrm>
      </p:grpSpPr>
      <p:sp>
        <p:nvSpPr>
          <p:cNvPr id="42" name="Google Shape;42;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3" name="Google Shape;43;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4" name="Google Shape;44;p1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atin typeface="Open Sans Light" panose="020B030603050402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7498566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D06678-E0AB-4EE4-989A-4C3CEA4AFE50}"/>
              </a:ext>
            </a:extLst>
          </p:cNvPr>
          <p:cNvSpPr/>
          <p:nvPr userDrawn="1"/>
        </p:nvSpPr>
        <p:spPr>
          <a:xfrm>
            <a:off x="0" y="6354619"/>
            <a:ext cx="731520" cy="2678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Open Sans Light" panose="020B0306030504020204" pitchFamily="34" charset="0"/>
            </a:endParaRPr>
          </a:p>
        </p:txBody>
      </p:sp>
      <p:pic>
        <p:nvPicPr>
          <p:cNvPr id="6" name="Picture 5" descr="Logo, company name&#10;&#10;Description automatically generated">
            <a:extLst>
              <a:ext uri="{FF2B5EF4-FFF2-40B4-BE49-F238E27FC236}">
                <a16:creationId xmlns:a16="http://schemas.microsoft.com/office/drawing/2014/main" id="{7014A4FE-4F53-4517-9DCE-60B904388699}"/>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10509138" y="253517"/>
            <a:ext cx="1408543" cy="845127"/>
          </a:xfrm>
          <a:prstGeom prst="rect">
            <a:avLst/>
          </a:prstGeom>
        </p:spPr>
      </p:pic>
      <p:sp>
        <p:nvSpPr>
          <p:cNvPr id="8" name="Slide Number Placeholder 5">
            <a:extLst>
              <a:ext uri="{FF2B5EF4-FFF2-40B4-BE49-F238E27FC236}">
                <a16:creationId xmlns:a16="http://schemas.microsoft.com/office/drawing/2014/main" id="{4EF705C9-74DE-4BA2-BC9B-128AFE0C313B}"/>
              </a:ext>
            </a:extLst>
          </p:cNvPr>
          <p:cNvSpPr>
            <a:spLocks noGrp="1"/>
          </p:cNvSpPr>
          <p:nvPr>
            <p:ph type="sldNum" sz="quarter" idx="12"/>
          </p:nvPr>
        </p:nvSpPr>
        <p:spPr>
          <a:xfrm>
            <a:off x="214746" y="6354619"/>
            <a:ext cx="459509" cy="267855"/>
          </a:xfrm>
        </p:spPr>
        <p:txBody>
          <a:bodyPr/>
          <a:lstStyle>
            <a:lvl1pPr>
              <a:defRPr>
                <a:solidFill>
                  <a:schemeClr val="bg2"/>
                </a:solidFill>
                <a:latin typeface="Open Sans Light" panose="020B0306030504020204" pitchFamily="34" charset="0"/>
              </a:defRPr>
            </a:lvl1pPr>
          </a:lstStyle>
          <a:p>
            <a:fld id="{34AC98DD-E787-4AE5-B18E-1861974C066F}" type="slidenum">
              <a:rPr lang="en-US" smtClean="0"/>
              <a:pPr/>
              <a:t>‹#›</a:t>
            </a:fld>
            <a:endParaRPr lang="en-US" dirty="0"/>
          </a:p>
        </p:txBody>
      </p:sp>
    </p:spTree>
    <p:extLst>
      <p:ext uri="{BB962C8B-B14F-4D97-AF65-F5344CB8AC3E}">
        <p14:creationId xmlns:p14="http://schemas.microsoft.com/office/powerpoint/2010/main" val="15930211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C1A1B-8F67-4562-81F0-018E63038DCF}"/>
              </a:ext>
            </a:extLst>
          </p:cNvPr>
          <p:cNvSpPr>
            <a:spLocks noGrp="1"/>
          </p:cNvSpPr>
          <p:nvPr>
            <p:ph type="title"/>
          </p:nvPr>
        </p:nvSpPr>
        <p:spPr>
          <a:xfrm>
            <a:off x="839788" y="866776"/>
            <a:ext cx="10515600" cy="823913"/>
          </a:xfrm>
        </p:spPr>
        <p:txBody>
          <a:bodyPr>
            <a:normAutofit/>
          </a:bodyPr>
          <a:lstStyle>
            <a:lvl1pPr>
              <a:defRPr sz="5000"/>
            </a:lvl1pPr>
          </a:lstStyle>
          <a:p>
            <a:r>
              <a:rPr lang="en-US" dirty="0"/>
              <a:t>Click to edit Master title style</a:t>
            </a:r>
          </a:p>
        </p:txBody>
      </p:sp>
      <p:sp>
        <p:nvSpPr>
          <p:cNvPr id="4" name="Content Placeholder 3">
            <a:extLst>
              <a:ext uri="{FF2B5EF4-FFF2-40B4-BE49-F238E27FC236}">
                <a16:creationId xmlns:a16="http://schemas.microsoft.com/office/drawing/2014/main" id="{B988B81A-6B4B-422A-A2F4-7C44D7109D70}"/>
              </a:ext>
            </a:extLst>
          </p:cNvPr>
          <p:cNvSpPr>
            <a:spLocks noGrp="1"/>
          </p:cNvSpPr>
          <p:nvPr>
            <p:ph sz="half" idx="2" hasCustomPrompt="1"/>
          </p:nvPr>
        </p:nvSpPr>
        <p:spPr>
          <a:xfrm>
            <a:off x="839789" y="2556179"/>
            <a:ext cx="11077892" cy="3633484"/>
          </a:xfrm>
        </p:spPr>
        <p:txBody>
          <a:bodyPr>
            <a:normAutofit/>
          </a:bodyPr>
          <a:lstStyle>
            <a:lvl1pPr marL="285744" indent="-285744">
              <a:buFont typeface="Arial" panose="020B0604020202020204" pitchFamily="34" charset="0"/>
              <a:buChar char="•"/>
              <a:defRPr sz="1600"/>
            </a:lvl1pPr>
            <a:lvl2pPr>
              <a:defRPr sz="2000"/>
            </a:lvl2pPr>
            <a:lvl3pPr>
              <a:defRPr sz="2000"/>
            </a:lvl3pPr>
            <a:lvl4pPr>
              <a:defRPr sz="2000"/>
            </a:lvl4pPr>
            <a:lvl5pPr>
              <a:defRPr sz="2000"/>
            </a:lvl5pPr>
          </a:lstStyle>
          <a:p>
            <a:pPr lvl="0"/>
            <a:r>
              <a:rPr lang="en-US" dirty="0"/>
              <a:t>Be Brief – Audiences begin to lose attention after roughly 10 minutes of hearing from a presenter. If you have more than 10 minutes of content, use activities to keep your audience engaged (for example, have them take a poll, give quizzes, or simply take time to ask audience members their opinions in a chat box or in person).</a:t>
            </a:r>
          </a:p>
        </p:txBody>
      </p:sp>
      <p:sp>
        <p:nvSpPr>
          <p:cNvPr id="11" name="Rectangle 10">
            <a:extLst>
              <a:ext uri="{FF2B5EF4-FFF2-40B4-BE49-F238E27FC236}">
                <a16:creationId xmlns:a16="http://schemas.microsoft.com/office/drawing/2014/main" id="{2E1FB649-3366-4492-BB9F-3196999FD3A5}"/>
              </a:ext>
            </a:extLst>
          </p:cNvPr>
          <p:cNvSpPr/>
          <p:nvPr userDrawn="1"/>
        </p:nvSpPr>
        <p:spPr>
          <a:xfrm>
            <a:off x="0" y="6354619"/>
            <a:ext cx="731520" cy="2678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Open Sans Light" panose="020B0306030504020204" pitchFamily="34" charset="0"/>
            </a:endParaRPr>
          </a:p>
        </p:txBody>
      </p:sp>
      <p:sp>
        <p:nvSpPr>
          <p:cNvPr id="12" name="Slide Number Placeholder 5">
            <a:extLst>
              <a:ext uri="{FF2B5EF4-FFF2-40B4-BE49-F238E27FC236}">
                <a16:creationId xmlns:a16="http://schemas.microsoft.com/office/drawing/2014/main" id="{90AAABB1-94BB-4EC4-B835-641CC2D6E66B}"/>
              </a:ext>
            </a:extLst>
          </p:cNvPr>
          <p:cNvSpPr>
            <a:spLocks noGrp="1"/>
          </p:cNvSpPr>
          <p:nvPr>
            <p:ph type="sldNum" sz="quarter" idx="12"/>
          </p:nvPr>
        </p:nvSpPr>
        <p:spPr>
          <a:xfrm>
            <a:off x="214746" y="6354619"/>
            <a:ext cx="459509" cy="267855"/>
          </a:xfrm>
        </p:spPr>
        <p:txBody>
          <a:bodyPr/>
          <a:lstStyle>
            <a:lvl1pPr>
              <a:defRPr>
                <a:solidFill>
                  <a:schemeClr val="bg2"/>
                </a:solidFill>
                <a:latin typeface="Open Sans Light" panose="020B0306030504020204" pitchFamily="34" charset="0"/>
              </a:defRPr>
            </a:lvl1pPr>
          </a:lstStyle>
          <a:p>
            <a:fld id="{FBBAA8E0-8B8B-41A8-81B0-B768A1E1C974}" type="slidenum">
              <a:rPr lang="en-US" smtClean="0"/>
              <a:pPr/>
              <a:t>‹#›</a:t>
            </a:fld>
            <a:endParaRPr lang="en-US" dirty="0"/>
          </a:p>
        </p:txBody>
      </p:sp>
      <p:pic>
        <p:nvPicPr>
          <p:cNvPr id="13" name="Picture 12" descr="Logo, company name&#10;&#10;Description automatically generated">
            <a:extLst>
              <a:ext uri="{FF2B5EF4-FFF2-40B4-BE49-F238E27FC236}">
                <a16:creationId xmlns:a16="http://schemas.microsoft.com/office/drawing/2014/main" id="{1542E95A-FD2C-41A2-BF35-B01394316C42}"/>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10509138" y="253517"/>
            <a:ext cx="1408543" cy="845127"/>
          </a:xfrm>
          <a:prstGeom prst="rect">
            <a:avLst/>
          </a:prstGeom>
        </p:spPr>
      </p:pic>
      <p:sp>
        <p:nvSpPr>
          <p:cNvPr id="15" name="Text Placeholder 14">
            <a:extLst>
              <a:ext uri="{FF2B5EF4-FFF2-40B4-BE49-F238E27FC236}">
                <a16:creationId xmlns:a16="http://schemas.microsoft.com/office/drawing/2014/main" id="{4B8C8C20-42C0-473E-A943-6196F7BE0653}"/>
              </a:ext>
            </a:extLst>
          </p:cNvPr>
          <p:cNvSpPr>
            <a:spLocks noGrp="1"/>
          </p:cNvSpPr>
          <p:nvPr>
            <p:ph type="body" sz="quarter" idx="13" hasCustomPrompt="1"/>
          </p:nvPr>
        </p:nvSpPr>
        <p:spPr>
          <a:xfrm>
            <a:off x="839789" y="2020711"/>
            <a:ext cx="10731500" cy="395288"/>
          </a:xfrm>
        </p:spPr>
        <p:txBody>
          <a:bodyPr>
            <a:noAutofit/>
          </a:bodyPr>
          <a:lstStyle>
            <a:lvl1pPr>
              <a:defRPr sz="2000"/>
            </a:lvl1pPr>
          </a:lstStyle>
          <a:p>
            <a:pPr lvl="0"/>
            <a:r>
              <a:rPr lang="en-US" dirty="0"/>
              <a:t>Final tips for an effective PowerPoint Presentation</a:t>
            </a:r>
          </a:p>
        </p:txBody>
      </p:sp>
    </p:spTree>
    <p:extLst>
      <p:ext uri="{BB962C8B-B14F-4D97-AF65-F5344CB8AC3E}">
        <p14:creationId xmlns:p14="http://schemas.microsoft.com/office/powerpoint/2010/main" val="28293999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5" name="Rectangle 4"/>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lvl1pPr>
              <a:defRPr>
                <a:latin typeface="Open Sans Light" panose="020B0306030504020204" pitchFamily="34" charset="0"/>
              </a:defRPr>
            </a:lvl1pPr>
          </a:lstStyle>
          <a:p>
            <a:endParaRPr lang="en-US" dirty="0"/>
          </a:p>
        </p:txBody>
      </p:sp>
      <p:sp>
        <p:nvSpPr>
          <p:cNvPr id="8" name="Footer Placeholder 7"/>
          <p:cNvSpPr>
            <a:spLocks noGrp="1"/>
          </p:cNvSpPr>
          <p:nvPr>
            <p:ph type="ftr" sz="quarter" idx="11"/>
          </p:nvPr>
        </p:nvSpPr>
        <p:spPr/>
        <p:txBody>
          <a:bodyPr/>
          <a:lstStyle>
            <a:lvl1pPr>
              <a:defRPr>
                <a:solidFill>
                  <a:srgbClr val="FFFFFF"/>
                </a:solidFill>
                <a:latin typeface="Open Sans Light" panose="020B0306030504020204" pitchFamily="34" charset="0"/>
              </a:defRPr>
            </a:lvl1pPr>
          </a:lstStyle>
          <a:p>
            <a:r>
              <a:rPr lang="en-US"/>
              <a:t>November 2024, Collaborative Document, DCF, KDADS, KDHE, KDOC and KSDE</a:t>
            </a:r>
            <a:endParaRPr lang="en-US" dirty="0"/>
          </a:p>
        </p:txBody>
      </p:sp>
      <p:sp>
        <p:nvSpPr>
          <p:cNvPr id="9" name="Slide Number Placeholder 8"/>
          <p:cNvSpPr>
            <a:spLocks noGrp="1"/>
          </p:cNvSpPr>
          <p:nvPr>
            <p:ph type="sldNum" sz="quarter" idx="12"/>
          </p:nvPr>
        </p:nvSpPr>
        <p:spPr/>
        <p:txBody>
          <a:bodyPr/>
          <a:lstStyle>
            <a:lvl1pPr>
              <a:defRPr>
                <a:latin typeface="Open Sans Light" panose="020B0306030504020204" pitchFamily="34" charset="0"/>
              </a:defRPr>
            </a:lvl1pPr>
          </a:lstStyle>
          <a:p>
            <a:fld id="{79F3DB87-76A2-4F87-BC1D-071818641397}" type="slidenum">
              <a:rPr lang="en-US" smtClean="0"/>
              <a:pPr/>
              <a:t>‹#›</a:t>
            </a:fld>
            <a:endParaRPr lang="en-US" dirty="0"/>
          </a:p>
        </p:txBody>
      </p:sp>
    </p:spTree>
    <p:extLst>
      <p:ext uri="{BB962C8B-B14F-4D97-AF65-F5344CB8AC3E}">
        <p14:creationId xmlns:p14="http://schemas.microsoft.com/office/powerpoint/2010/main" val="1835325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06205-98C6-F304-E66C-31918B5AF3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52F40C-8247-A20F-8DBE-4BC8C3AF92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EFDC90-AB97-4CA1-6B23-C5FBC9F92225}"/>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EF6CE055-E09F-9920-C06D-EE5ACA48D986}"/>
              </a:ext>
            </a:extLst>
          </p:cNvPr>
          <p:cNvSpPr>
            <a:spLocks noGrp="1"/>
          </p:cNvSpPr>
          <p:nvPr>
            <p:ph type="ftr" sz="quarter" idx="11"/>
          </p:nvPr>
        </p:nvSpPr>
        <p:spPr/>
        <p:txBody>
          <a:bodyPr/>
          <a:lstStyle/>
          <a:p>
            <a:r>
              <a:rPr lang="en-US"/>
              <a:t>November 2024, Collaborative Document, DCF, KDADS, KDHE, KDOC and KSDE</a:t>
            </a:r>
            <a:endParaRPr lang="en-US" dirty="0"/>
          </a:p>
        </p:txBody>
      </p:sp>
      <p:sp>
        <p:nvSpPr>
          <p:cNvPr id="6" name="Slide Number Placeholder 5">
            <a:extLst>
              <a:ext uri="{FF2B5EF4-FFF2-40B4-BE49-F238E27FC236}">
                <a16:creationId xmlns:a16="http://schemas.microsoft.com/office/drawing/2014/main" id="{CF66E87A-7952-F056-F463-CF5A760E2668}"/>
              </a:ext>
            </a:extLst>
          </p:cNvPr>
          <p:cNvSpPr>
            <a:spLocks noGrp="1"/>
          </p:cNvSpPr>
          <p:nvPr>
            <p:ph type="sldNum" sz="quarter" idx="12"/>
          </p:nvPr>
        </p:nvSpPr>
        <p:spPr/>
        <p:txBody>
          <a:bodyPr/>
          <a:lstStyle/>
          <a:p>
            <a:fld id="{EC634C1E-FFEE-49A6-B198-51C22494B633}" type="slidenum">
              <a:rPr lang="en-US" smtClean="0"/>
              <a:t>‹#›</a:t>
            </a:fld>
            <a:endParaRPr lang="en-US" dirty="0"/>
          </a:p>
        </p:txBody>
      </p:sp>
    </p:spTree>
    <p:extLst>
      <p:ext uri="{BB962C8B-B14F-4D97-AF65-F5344CB8AC3E}">
        <p14:creationId xmlns:p14="http://schemas.microsoft.com/office/powerpoint/2010/main" val="2613881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487B6-55E9-D97F-CFEF-9B68C31A1B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995954-8AB5-0BA9-5BD4-6330E5B566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0B91D4-DEB4-93EA-CD97-886D8181CA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CBD153-34C6-9D0B-0C48-6363AC0361B2}"/>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264EBFAA-A470-A6FD-5DCB-00BF7C29B541}"/>
              </a:ext>
            </a:extLst>
          </p:cNvPr>
          <p:cNvSpPr>
            <a:spLocks noGrp="1"/>
          </p:cNvSpPr>
          <p:nvPr>
            <p:ph type="ftr" sz="quarter" idx="11"/>
          </p:nvPr>
        </p:nvSpPr>
        <p:spPr/>
        <p:txBody>
          <a:bodyPr/>
          <a:lstStyle/>
          <a:p>
            <a:r>
              <a:rPr lang="en-US"/>
              <a:t>November 2024, Collaborative Document, DCF, KDADS, KDHE, KDOC and KSDE</a:t>
            </a:r>
            <a:endParaRPr lang="en-US" dirty="0"/>
          </a:p>
        </p:txBody>
      </p:sp>
      <p:sp>
        <p:nvSpPr>
          <p:cNvPr id="7" name="Slide Number Placeholder 6">
            <a:extLst>
              <a:ext uri="{FF2B5EF4-FFF2-40B4-BE49-F238E27FC236}">
                <a16:creationId xmlns:a16="http://schemas.microsoft.com/office/drawing/2014/main" id="{864D2D4C-0658-ACEE-5142-F0DD398159A2}"/>
              </a:ext>
            </a:extLst>
          </p:cNvPr>
          <p:cNvSpPr>
            <a:spLocks noGrp="1"/>
          </p:cNvSpPr>
          <p:nvPr>
            <p:ph type="sldNum" sz="quarter" idx="12"/>
          </p:nvPr>
        </p:nvSpPr>
        <p:spPr/>
        <p:txBody>
          <a:bodyPr/>
          <a:lstStyle/>
          <a:p>
            <a:fld id="{EC634C1E-FFEE-49A6-B198-51C22494B633}" type="slidenum">
              <a:rPr lang="en-US" smtClean="0"/>
              <a:t>‹#›</a:t>
            </a:fld>
            <a:endParaRPr lang="en-US" dirty="0"/>
          </a:p>
        </p:txBody>
      </p:sp>
    </p:spTree>
    <p:extLst>
      <p:ext uri="{BB962C8B-B14F-4D97-AF65-F5344CB8AC3E}">
        <p14:creationId xmlns:p14="http://schemas.microsoft.com/office/powerpoint/2010/main" val="235572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18A04-FFF4-EDEF-9D6F-39D47810EC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24617A-9686-891D-9DB1-235A9C9A2A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C15AC1-734F-E1B5-03AB-A4602B23EB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40ACA9-DFCE-56C4-D572-6F07BCBD1E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B5D8E6-45D7-8483-6556-2DC86811E4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11E14E-2DA9-25F9-1BD6-D74A47FFE033}"/>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DFCAE1CB-7363-ECE3-0147-6EC158EDC2AD}"/>
              </a:ext>
            </a:extLst>
          </p:cNvPr>
          <p:cNvSpPr>
            <a:spLocks noGrp="1"/>
          </p:cNvSpPr>
          <p:nvPr>
            <p:ph type="ftr" sz="quarter" idx="11"/>
          </p:nvPr>
        </p:nvSpPr>
        <p:spPr/>
        <p:txBody>
          <a:bodyPr/>
          <a:lstStyle/>
          <a:p>
            <a:r>
              <a:rPr lang="en-US"/>
              <a:t>November 2024, Collaborative Document, DCF, KDADS, KDHE, KDOC and KSDE</a:t>
            </a:r>
            <a:endParaRPr lang="en-US" dirty="0"/>
          </a:p>
        </p:txBody>
      </p:sp>
      <p:sp>
        <p:nvSpPr>
          <p:cNvPr id="9" name="Slide Number Placeholder 8">
            <a:extLst>
              <a:ext uri="{FF2B5EF4-FFF2-40B4-BE49-F238E27FC236}">
                <a16:creationId xmlns:a16="http://schemas.microsoft.com/office/drawing/2014/main" id="{08D68D03-B85F-ADF0-CAEA-E6C61792FEA1}"/>
              </a:ext>
            </a:extLst>
          </p:cNvPr>
          <p:cNvSpPr>
            <a:spLocks noGrp="1"/>
          </p:cNvSpPr>
          <p:nvPr>
            <p:ph type="sldNum" sz="quarter" idx="12"/>
          </p:nvPr>
        </p:nvSpPr>
        <p:spPr/>
        <p:txBody>
          <a:bodyPr/>
          <a:lstStyle/>
          <a:p>
            <a:fld id="{EC634C1E-FFEE-49A6-B198-51C22494B633}" type="slidenum">
              <a:rPr lang="en-US" smtClean="0"/>
              <a:t>‹#›</a:t>
            </a:fld>
            <a:endParaRPr lang="en-US" dirty="0"/>
          </a:p>
        </p:txBody>
      </p:sp>
    </p:spTree>
    <p:extLst>
      <p:ext uri="{BB962C8B-B14F-4D97-AF65-F5344CB8AC3E}">
        <p14:creationId xmlns:p14="http://schemas.microsoft.com/office/powerpoint/2010/main" val="3820580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8A079-A774-3442-0A61-B7066D6439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F165DC-428C-EDE0-C2AB-0703F1DFB3B1}"/>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9C47975B-DB3D-EF23-A214-B238632E53D4}"/>
              </a:ext>
            </a:extLst>
          </p:cNvPr>
          <p:cNvSpPr>
            <a:spLocks noGrp="1"/>
          </p:cNvSpPr>
          <p:nvPr>
            <p:ph type="ftr" sz="quarter" idx="11"/>
          </p:nvPr>
        </p:nvSpPr>
        <p:spPr/>
        <p:txBody>
          <a:bodyPr/>
          <a:lstStyle/>
          <a:p>
            <a:r>
              <a:rPr lang="en-US"/>
              <a:t>November 2024, Collaborative Document, DCF, KDADS, KDHE, KDOC and KSDE</a:t>
            </a:r>
            <a:endParaRPr lang="en-US" dirty="0"/>
          </a:p>
        </p:txBody>
      </p:sp>
      <p:sp>
        <p:nvSpPr>
          <p:cNvPr id="5" name="Slide Number Placeholder 4">
            <a:extLst>
              <a:ext uri="{FF2B5EF4-FFF2-40B4-BE49-F238E27FC236}">
                <a16:creationId xmlns:a16="http://schemas.microsoft.com/office/drawing/2014/main" id="{873DDA43-9833-1B33-A669-5A0FD89904B1}"/>
              </a:ext>
            </a:extLst>
          </p:cNvPr>
          <p:cNvSpPr>
            <a:spLocks noGrp="1"/>
          </p:cNvSpPr>
          <p:nvPr>
            <p:ph type="sldNum" sz="quarter" idx="12"/>
          </p:nvPr>
        </p:nvSpPr>
        <p:spPr/>
        <p:txBody>
          <a:bodyPr/>
          <a:lstStyle/>
          <a:p>
            <a:fld id="{EC634C1E-FFEE-49A6-B198-51C22494B633}" type="slidenum">
              <a:rPr lang="en-US" smtClean="0"/>
              <a:t>‹#›</a:t>
            </a:fld>
            <a:endParaRPr lang="en-US" dirty="0"/>
          </a:p>
        </p:txBody>
      </p:sp>
    </p:spTree>
    <p:extLst>
      <p:ext uri="{BB962C8B-B14F-4D97-AF65-F5344CB8AC3E}">
        <p14:creationId xmlns:p14="http://schemas.microsoft.com/office/powerpoint/2010/main" val="347959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FF6ED8-5B91-C220-D612-A9B35AF58EEA}"/>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E804C68F-E149-FF10-9FB1-4BFA05D9DDC5}"/>
              </a:ext>
            </a:extLst>
          </p:cNvPr>
          <p:cNvSpPr>
            <a:spLocks noGrp="1"/>
          </p:cNvSpPr>
          <p:nvPr>
            <p:ph type="ftr" sz="quarter" idx="11"/>
          </p:nvPr>
        </p:nvSpPr>
        <p:spPr/>
        <p:txBody>
          <a:bodyPr/>
          <a:lstStyle/>
          <a:p>
            <a:r>
              <a:rPr lang="en-US"/>
              <a:t>November 2024, Collaborative Document, DCF, KDADS, KDHE, KDOC and KSDE</a:t>
            </a:r>
            <a:endParaRPr lang="en-US" dirty="0"/>
          </a:p>
        </p:txBody>
      </p:sp>
      <p:sp>
        <p:nvSpPr>
          <p:cNvPr id="4" name="Slide Number Placeholder 3">
            <a:extLst>
              <a:ext uri="{FF2B5EF4-FFF2-40B4-BE49-F238E27FC236}">
                <a16:creationId xmlns:a16="http://schemas.microsoft.com/office/drawing/2014/main" id="{C9608FEE-3787-1812-6124-C86B9C16E60E}"/>
              </a:ext>
            </a:extLst>
          </p:cNvPr>
          <p:cNvSpPr>
            <a:spLocks noGrp="1"/>
          </p:cNvSpPr>
          <p:nvPr>
            <p:ph type="sldNum" sz="quarter" idx="12"/>
          </p:nvPr>
        </p:nvSpPr>
        <p:spPr/>
        <p:txBody>
          <a:bodyPr/>
          <a:lstStyle/>
          <a:p>
            <a:fld id="{EC634C1E-FFEE-49A6-B198-51C22494B633}" type="slidenum">
              <a:rPr lang="en-US" smtClean="0"/>
              <a:t>‹#›</a:t>
            </a:fld>
            <a:endParaRPr lang="en-US" dirty="0"/>
          </a:p>
        </p:txBody>
      </p:sp>
    </p:spTree>
    <p:extLst>
      <p:ext uri="{BB962C8B-B14F-4D97-AF65-F5344CB8AC3E}">
        <p14:creationId xmlns:p14="http://schemas.microsoft.com/office/powerpoint/2010/main" val="3666898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E92AC-A899-5B5F-37A7-E2FF303878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D34D76-57EB-744F-78B2-7D33CEF123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A18D7B-5D88-A460-4AA4-2FEC7D4223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10A3A2-CCB3-95EF-79D2-75B33E5A49D3}"/>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51AC5FFB-622B-FEAC-04E4-39542DA6DA17}"/>
              </a:ext>
            </a:extLst>
          </p:cNvPr>
          <p:cNvSpPr>
            <a:spLocks noGrp="1"/>
          </p:cNvSpPr>
          <p:nvPr>
            <p:ph type="ftr" sz="quarter" idx="11"/>
          </p:nvPr>
        </p:nvSpPr>
        <p:spPr/>
        <p:txBody>
          <a:bodyPr/>
          <a:lstStyle/>
          <a:p>
            <a:r>
              <a:rPr lang="en-US"/>
              <a:t>November 2024, Collaborative Document, DCF, KDADS, KDHE, KDOC and KSDE</a:t>
            </a:r>
            <a:endParaRPr lang="en-US" dirty="0"/>
          </a:p>
        </p:txBody>
      </p:sp>
      <p:sp>
        <p:nvSpPr>
          <p:cNvPr id="7" name="Slide Number Placeholder 6">
            <a:extLst>
              <a:ext uri="{FF2B5EF4-FFF2-40B4-BE49-F238E27FC236}">
                <a16:creationId xmlns:a16="http://schemas.microsoft.com/office/drawing/2014/main" id="{E4C86982-4C12-E786-A0F9-502E6891EE46}"/>
              </a:ext>
            </a:extLst>
          </p:cNvPr>
          <p:cNvSpPr>
            <a:spLocks noGrp="1"/>
          </p:cNvSpPr>
          <p:nvPr>
            <p:ph type="sldNum" sz="quarter" idx="12"/>
          </p:nvPr>
        </p:nvSpPr>
        <p:spPr/>
        <p:txBody>
          <a:bodyPr/>
          <a:lstStyle/>
          <a:p>
            <a:fld id="{EC634C1E-FFEE-49A6-B198-51C22494B633}" type="slidenum">
              <a:rPr lang="en-US" smtClean="0"/>
              <a:t>‹#›</a:t>
            </a:fld>
            <a:endParaRPr lang="en-US" dirty="0"/>
          </a:p>
        </p:txBody>
      </p:sp>
    </p:spTree>
    <p:extLst>
      <p:ext uri="{BB962C8B-B14F-4D97-AF65-F5344CB8AC3E}">
        <p14:creationId xmlns:p14="http://schemas.microsoft.com/office/powerpoint/2010/main" val="2250313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09AEF-235C-CEB4-F7AF-E4490B9774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7001A9D-019A-C08E-9A99-D83A333E01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8254B4A-EEF9-A0DB-4429-A8F13928E4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FD04AF-3B7D-2EDF-3FA3-4FF521D3C1F3}"/>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7D43CDAD-EC68-63EC-3A99-814058968DFA}"/>
              </a:ext>
            </a:extLst>
          </p:cNvPr>
          <p:cNvSpPr>
            <a:spLocks noGrp="1"/>
          </p:cNvSpPr>
          <p:nvPr>
            <p:ph type="ftr" sz="quarter" idx="11"/>
          </p:nvPr>
        </p:nvSpPr>
        <p:spPr/>
        <p:txBody>
          <a:bodyPr/>
          <a:lstStyle/>
          <a:p>
            <a:r>
              <a:rPr lang="en-US"/>
              <a:t>November 2024, Collaborative Document, DCF, KDADS, KDHE, KDOC and KSDE</a:t>
            </a:r>
            <a:endParaRPr lang="en-US" dirty="0"/>
          </a:p>
        </p:txBody>
      </p:sp>
      <p:sp>
        <p:nvSpPr>
          <p:cNvPr id="7" name="Slide Number Placeholder 6">
            <a:extLst>
              <a:ext uri="{FF2B5EF4-FFF2-40B4-BE49-F238E27FC236}">
                <a16:creationId xmlns:a16="http://schemas.microsoft.com/office/drawing/2014/main" id="{D4F0727C-EB6B-11B4-8F43-FFA63F5627EE}"/>
              </a:ext>
            </a:extLst>
          </p:cNvPr>
          <p:cNvSpPr>
            <a:spLocks noGrp="1"/>
          </p:cNvSpPr>
          <p:nvPr>
            <p:ph type="sldNum" sz="quarter" idx="12"/>
          </p:nvPr>
        </p:nvSpPr>
        <p:spPr/>
        <p:txBody>
          <a:bodyPr/>
          <a:lstStyle/>
          <a:p>
            <a:fld id="{EC634C1E-FFEE-49A6-B198-51C22494B633}" type="slidenum">
              <a:rPr lang="en-US" smtClean="0"/>
              <a:t>‹#›</a:t>
            </a:fld>
            <a:endParaRPr lang="en-US" dirty="0"/>
          </a:p>
        </p:txBody>
      </p:sp>
    </p:spTree>
    <p:extLst>
      <p:ext uri="{BB962C8B-B14F-4D97-AF65-F5344CB8AC3E}">
        <p14:creationId xmlns:p14="http://schemas.microsoft.com/office/powerpoint/2010/main" val="878395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A81E30-4DBF-B9C5-2021-893B28975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1EC7B0-BFC5-0B80-4026-205B70B281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7A8586A-9CCC-47C4-15D1-02E40C3E14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Open Sans Light" panose="020B0306030504020204" pitchFamily="34" charset="0"/>
              </a:defRPr>
            </a:lvl1pPr>
          </a:lstStyle>
          <a:p>
            <a:endParaRPr lang="en-US" dirty="0"/>
          </a:p>
        </p:txBody>
      </p:sp>
      <p:sp>
        <p:nvSpPr>
          <p:cNvPr id="5" name="Footer Placeholder 4">
            <a:extLst>
              <a:ext uri="{FF2B5EF4-FFF2-40B4-BE49-F238E27FC236}">
                <a16:creationId xmlns:a16="http://schemas.microsoft.com/office/drawing/2014/main" id="{9D32E042-A21F-0176-A682-826F57E7BB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pen Sans Light" panose="020B0306030504020204" pitchFamily="34" charset="0"/>
              </a:defRPr>
            </a:lvl1pPr>
          </a:lstStyle>
          <a:p>
            <a:r>
              <a:rPr lang="en-US" dirty="0"/>
              <a:t>November 2024, Collaborative Document, DCF, KDADS, KDHE, KDOC and KSDE</a:t>
            </a:r>
          </a:p>
        </p:txBody>
      </p:sp>
      <p:sp>
        <p:nvSpPr>
          <p:cNvPr id="6" name="Slide Number Placeholder 5">
            <a:extLst>
              <a:ext uri="{FF2B5EF4-FFF2-40B4-BE49-F238E27FC236}">
                <a16:creationId xmlns:a16="http://schemas.microsoft.com/office/drawing/2014/main" id="{B9809313-8EC4-237C-AEA6-B9BFA30180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pen Sans Light" panose="020B0306030504020204" pitchFamily="34" charset="0"/>
              </a:defRPr>
            </a:lvl1pPr>
          </a:lstStyle>
          <a:p>
            <a:fld id="{EC634C1E-FFEE-49A6-B198-51C22494B633}" type="slidenum">
              <a:rPr lang="en-US" smtClean="0"/>
              <a:pPr/>
              <a:t>‹#›</a:t>
            </a:fld>
            <a:endParaRPr lang="en-US" dirty="0"/>
          </a:p>
        </p:txBody>
      </p:sp>
    </p:spTree>
    <p:extLst>
      <p:ext uri="{BB962C8B-B14F-4D97-AF65-F5344CB8AC3E}">
        <p14:creationId xmlns:p14="http://schemas.microsoft.com/office/powerpoint/2010/main" val="589262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Light" panose="020B03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Light" panose="020B03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Light" panose="020B03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Light" panose="020B0306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Light" panose="020B03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7033" y="715533"/>
            <a:ext cx="10298000" cy="641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1pPr>
            <a:lvl2pPr lvl="1">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2pPr>
            <a:lvl3pPr lvl="2">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3pPr>
            <a:lvl4pPr lvl="3">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4pPr>
            <a:lvl5pPr lvl="4">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5pPr>
            <a:lvl6pPr lvl="5">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6pPr>
            <a:lvl7pPr lvl="6">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7pPr>
            <a:lvl8pPr lvl="7">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8pPr>
            <a:lvl9pPr lvl="8">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9pPr>
          </a:lstStyle>
          <a:p>
            <a:endParaRPr/>
          </a:p>
        </p:txBody>
      </p:sp>
      <p:sp>
        <p:nvSpPr>
          <p:cNvPr id="7" name="Google Shape;7;p1"/>
          <p:cNvSpPr txBox="1">
            <a:spLocks noGrp="1"/>
          </p:cNvSpPr>
          <p:nvPr>
            <p:ph type="body" idx="1"/>
          </p:nvPr>
        </p:nvSpPr>
        <p:spPr>
          <a:xfrm>
            <a:off x="947033" y="1536633"/>
            <a:ext cx="10298000" cy="4606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extLst>
      <p:ext uri="{BB962C8B-B14F-4D97-AF65-F5344CB8AC3E}">
        <p14:creationId xmlns:p14="http://schemas.microsoft.com/office/powerpoint/2010/main" val="236915853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hyperlink" Target="https://kansasicc.ksde.org/families/birth-to-three/early-intervention-services" TargetMode="External"/><Relationship Id="rId2" Type="http://schemas.openxmlformats.org/officeDocument/2006/relationships/hyperlink" Target="https://www.kdhe.ks.gov/954/Early-Intervention" TargetMode="External"/><Relationship Id="rId1" Type="http://schemas.openxmlformats.org/officeDocument/2006/relationships/slideLayout" Target="../slideLayouts/slideLayout7.xml"/><Relationship Id="rId4" Type="http://schemas.openxmlformats.org/officeDocument/2006/relationships/hyperlink" Target="https://gcc02.safelinks.protection.outlook.com/?url=https%3A%2F%2Fwww.kdhe.ks.gov%2F677%2FKansas-Early-Childhood-Developmental-Ser&amp;data=05%7C02%7CBrenda.Soto%40ks.gov%7C547abcc0c756482167d808dc855efedc%7Cdcae8101c92d480cbc43c6761ccccc5a%7C0%7C0%7C638531890254771592%7CUnknown%7CTWFpbGZsb3d8eyJWIjoiMC4wLjAwMDAiLCJQIjoiV2luMzIiLCJBTiI6Ik1haWwiLCJXVCI6Mn0%3D%7C0%7C%7C%7C&amp;sdata=dnf3YFp9qqIYb%2FGYPc48P7blVzM9CEUq6yDvsbswOC8%3D&amp;reserved=0"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ksde.org/Portals/0/Directories/2023-2024%20KED/Service%20Centers.pdf" TargetMode="External"/><Relationship Id="rId3" Type="http://schemas.openxmlformats.org/officeDocument/2006/relationships/hyperlink" Target="https://careertech.org/career-clusters/" TargetMode="External"/><Relationship Id="rId7" Type="http://schemas.openxmlformats.org/officeDocument/2006/relationships/hyperlink" Target="https://www.ksde.org/Portals/0/CSAS/Content%20Area%20(F-L)/Elementary%20Career%20Awareness%20Resource.pdf" TargetMode="External"/><Relationship Id="rId2" Type="http://schemas.openxmlformats.org/officeDocument/2006/relationships/hyperlink" Target="https://help.xello.world/en-us/Content/Knowledge-Base/Xello-6-12/Assessments/KB_6-12_Assessments.htm" TargetMode="External"/><Relationship Id="rId1" Type="http://schemas.openxmlformats.org/officeDocument/2006/relationships/slideLayout" Target="../slideLayouts/slideLayout7.xml"/><Relationship Id="rId6" Type="http://schemas.openxmlformats.org/officeDocument/2006/relationships/hyperlink" Target="https://hirepaths.com/" TargetMode="External"/><Relationship Id="rId5" Type="http://schemas.openxmlformats.org/officeDocument/2006/relationships/hyperlink" Target="https://www.ksde.org/Agency/Division-of-Learning-Services/Career-Standards-and-Assessment-Services/Content-Area-F-L/Individual-Plans-of-Study-IPS-Student" TargetMode="External"/><Relationship Id="rId4" Type="http://schemas.openxmlformats.org/officeDocument/2006/relationships/hyperlink" Target="https://www.ksde.org/Agency/Division-of-Learning-Services/Career-Standards-and-Assessment-Services/CSAS-Home/Career-Technical-Education-CTE/CTE-Table-of-Contents"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kdads.ks.gov/kdads-commissions/long-term-services-supports/home-community-based-services-(hcbs)-programs" TargetMode="External"/><Relationship Id="rId13" Type="http://schemas.openxmlformats.org/officeDocument/2006/relationships/hyperlink" Target="https://kdads.ks.gov/state-hospitals-and-institutions/parsons-state-hospital-and-training-center/parsons-state-hospital-and-training-center----training" TargetMode="External"/><Relationship Id="rId3" Type="http://schemas.openxmlformats.org/officeDocument/2006/relationships/hyperlink" Target="https://www.youtube.com/watch?v=jxaIw8Y-P8U" TargetMode="External"/><Relationship Id="rId7" Type="http://schemas.openxmlformats.org/officeDocument/2006/relationships/hyperlink" Target="https://kdads.ks.gov/provider-home/providers/peer-support-services/parent-peer-support-training" TargetMode="External"/><Relationship Id="rId12" Type="http://schemas.openxmlformats.org/officeDocument/2006/relationships/hyperlink" Target="https://www.doc.ks.gov/juvenile-services/partners/juvenile-community-corrections"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eckan.org/" TargetMode="External"/><Relationship Id="rId11" Type="http://schemas.openxmlformats.org/officeDocument/2006/relationships/hyperlink" Target="https://www.doc.ks.gov/juvenile-services/supervision-standards/iip-immediate-intervention-program-operations-chapter" TargetMode="External"/><Relationship Id="rId5" Type="http://schemas.openxmlformats.org/officeDocument/2006/relationships/hyperlink" Target="https://www.kdhe.ks.gov/256/Federally-Qualified-Health-Centers" TargetMode="External"/><Relationship Id="rId10" Type="http://schemas.openxmlformats.org/officeDocument/2006/relationships/hyperlink" Target="https://www.yapinc.org/" TargetMode="External"/><Relationship Id="rId4" Type="http://schemas.openxmlformats.org/officeDocument/2006/relationships/hyperlink" Target="https://gcc02.safelinks.protection.outlook.com/?url=https%3A%2F%2Fwww.youtube.com%2Fwatch%3Fv%3Df02vXRODRZo&amp;data=05%7C01%7CBrenda.Soto%40ks.gov%7Cbcc943a3dcc24219eec208db51773d6a%7Cdcae8101c92d480cbc43c6761ccccc5a%7C0%7C0%7C638193344790323347%7CUnknown%7CTWFpbGZsb3d8eyJWIjoiMC4wLjAwMDAiLCJQIjoiV2luMzIiLCJBTiI6Ik1haWwiLCJXVCI6Mn0%3D%7C3000%7C%7C%7C&amp;sdata=lOJXhmAax28YTBAyp%2BeAoPg2ZCFCUHwV2dLtC6KZrtE%3D&amp;reserved=0" TargetMode="External"/><Relationship Id="rId9" Type="http://schemas.openxmlformats.org/officeDocument/2006/relationships/hyperlink" Target="https://kdads.ks.gov/kdads-commissions/behavioral-health/ylink"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hyperlink" Target="https://autism.ku.edu/" TargetMode="External"/><Relationship Id="rId3" Type="http://schemas.openxmlformats.org/officeDocument/2006/relationships/hyperlink" Target="https://portal.kmap-state-ks.us/Documents/Provider/Bulletins/NEW%2023230%20-%20General%20-%20Children%E2%80%99s_Behavioral_Interventionist_Program.pdf" TargetMode="External"/><Relationship Id="rId7" Type="http://schemas.openxmlformats.org/officeDocument/2006/relationships/hyperlink" Target="https://kdads.ks.gov/state-hospitals-and-institutions/parsons-state-hospital-and-training-center/parsons-state-hospital-and-training-center----training" TargetMode="External"/><Relationship Id="rId2" Type="http://schemas.openxmlformats.org/officeDocument/2006/relationships/hyperlink" Target="https://www.dcf.ks.gov/services/pps/pages/servicestopreservefamilies.aspx" TargetMode="External"/><Relationship Id="rId1" Type="http://schemas.openxmlformats.org/officeDocument/2006/relationships/slideLayout" Target="../slideLayouts/slideLayout7.xml"/><Relationship Id="rId6" Type="http://schemas.openxmlformats.org/officeDocument/2006/relationships/hyperlink" Target="https://kdads.ks.gov/provider-home/providers/peer-support-services/parent-peer-support-training" TargetMode="External"/><Relationship Id="rId5" Type="http://schemas.openxmlformats.org/officeDocument/2006/relationships/hyperlink" Target="https://www.kdhe.ks.gov/1770/Community-Health-Workers" TargetMode="External"/><Relationship Id="rId4" Type="http://schemas.openxmlformats.org/officeDocument/2006/relationships/hyperlink" Target="https://portal.kmap-state-ks.us/Documents/Provider/Bulletins/UPDATE%2024144%20(23230)%20-%20General%20-%20Childrens_Behavioral_Interventionist_Program_Revised_June_2024.pdf"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oasis.ku.edu/" TargetMode="External"/><Relationship Id="rId13" Type="http://schemas.openxmlformats.org/officeDocument/2006/relationships/hyperlink" Target="http://kansas.safe-families.org/" TargetMode="External"/><Relationship Id="rId3" Type="http://schemas.openxmlformats.org/officeDocument/2006/relationships/hyperlink" Target="https://familiestogetherinc.org/" TargetMode="External"/><Relationship Id="rId7" Type="http://schemas.openxmlformats.org/officeDocument/2006/relationships/hyperlink" Target="https://www.adoptkskids.org/for-families/k-parc/" TargetMode="External"/><Relationship Id="rId12" Type="http://schemas.openxmlformats.org/officeDocument/2006/relationships/hyperlink" Target="https://kdads.ks.gov/state-hospitals-and-institutions/parsons-state-hospital-and-training-center/parsons-state-hospital-and-training-center----training" TargetMode="External"/><Relationship Id="rId2" Type="http://schemas.openxmlformats.org/officeDocument/2006/relationships/hyperlink" Target="https://www.dcf.ks.gov/Newsroom/Pages/agency-grants.aspx" TargetMode="External"/><Relationship Id="rId1" Type="http://schemas.openxmlformats.org/officeDocument/2006/relationships/slideLayout" Target="../slideLayouts/slideLayout7.xml"/><Relationship Id="rId6" Type="http://schemas.openxmlformats.org/officeDocument/2006/relationships/hyperlink" Target="http://www.kfan.org/" TargetMode="External"/><Relationship Id="rId11" Type="http://schemas.openxmlformats.org/officeDocument/2006/relationships/hyperlink" Target="https://kdads.ks.gov/kdads-commissions/long-term-services-supports/home-community-based-services-(hcbs)-programs/programs/sed-waiver" TargetMode="External"/><Relationship Id="rId5" Type="http://schemas.openxmlformats.org/officeDocument/2006/relationships/hyperlink" Target="https://www.fosteradopt.org/" TargetMode="External"/><Relationship Id="rId10" Type="http://schemas.openxmlformats.org/officeDocument/2006/relationships/hyperlink" Target="https://kdads.ks.gov/provider-home/providers/peer-support-services/parent-peer-support-training" TargetMode="External"/><Relationship Id="rId4" Type="http://schemas.openxmlformats.org/officeDocument/2006/relationships/hyperlink" Target="https://www.keys.org/" TargetMode="External"/><Relationship Id="rId9" Type="http://schemas.openxmlformats.org/officeDocument/2006/relationships/hyperlink" Target="https://kansas.kvc.org/services/family-preservation/kansas-pmto/#:~:text=Kansas%20PMTO%20is%20an%20evidence-based%20parent%20training%20program,as%20Generation%20PMTO%20or%20Parent%20Management%20Training-Oregon%20model."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livingstoncounselingcenter.com/" TargetMode="External"/><Relationship Id="rId3" Type="http://schemas.openxmlformats.org/officeDocument/2006/relationships/hyperlink" Target="https://www.lilaccenter.org/" TargetMode="External"/><Relationship Id="rId7" Type="http://schemas.openxmlformats.org/officeDocument/2006/relationships/hyperlink" Target="https://cottonwoodsprings.com/?utm_campaign=pt+business+listings&amp;utm_medium=paid+listing&amp;utm_source=psychology+today" TargetMode="External"/><Relationship Id="rId2" Type="http://schemas.openxmlformats.org/officeDocument/2006/relationships/hyperlink" Target="https://www.mirrorinc.org/" TargetMode="External"/><Relationship Id="rId1" Type="http://schemas.openxmlformats.org/officeDocument/2006/relationships/slideLayout" Target="../slideLayouts/slideLayout7.xml"/><Relationship Id="rId6" Type="http://schemas.openxmlformats.org/officeDocument/2006/relationships/hyperlink" Target="https://eatingdisorder.care/" TargetMode="External"/><Relationship Id="rId5" Type="http://schemas.openxmlformats.org/officeDocument/2006/relationships/hyperlink" Target="https://www.jocogov.org/department/mental-health/our-services/substance-use" TargetMode="External"/><Relationship Id="rId4" Type="http://schemas.openxmlformats.org/officeDocument/2006/relationships/hyperlink" Target="https://www.usd230.org/"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www.ckfaddictiontreatment.org/" TargetMode="External"/><Relationship Id="rId3" Type="http://schemas.openxmlformats.org/officeDocument/2006/relationships/hyperlink" Target="https://www.aristarecovery.com/" TargetMode="External"/><Relationship Id="rId7" Type="http://schemas.openxmlformats.org/officeDocument/2006/relationships/hyperlink" Target="https://www.thecrossroadsprogram.com/"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www.hollandpathways.com/" TargetMode="External"/><Relationship Id="rId5" Type="http://schemas.openxmlformats.org/officeDocument/2006/relationships/hyperlink" Target="https://www.ctcprograms.com/location/wichita-comprehensive-treatment-center/?utm_medium=referral&amp;utm_source=psychologytoday.com&amp;utm_campaign=profile/" TargetMode="External"/><Relationship Id="rId10" Type="http://schemas.openxmlformats.org/officeDocument/2006/relationships/hyperlink" Target="https://healthcare.ascension.org/locations/kansas/kswic/wichita-ascension-via-christi-behavioral-health-center" TargetMode="External"/><Relationship Id="rId4" Type="http://schemas.openxmlformats.org/officeDocument/2006/relationships/hyperlink" Target="https://www.mccallumplace.com/?utm_source=Bing&amp;utm_medium=organic&amp;utm_campaign=listing&amp;utm_term=brand" TargetMode="External"/><Relationship Id="rId9" Type="http://schemas.openxmlformats.org/officeDocument/2006/relationships/hyperlink" Target="https://awakeningskc.co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s://www.dcf.ks.gov/services/PPS/Pages/IndependentLivingProgram.aspx"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s://www.dcf.ks.gov/services/PPS/Pages/IndependentLivingProgram.aspx"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missouri.kvc.org/kvc-niles/" TargetMode="External"/><Relationship Id="rId2" Type="http://schemas.openxmlformats.org/officeDocument/2006/relationships/hyperlink" Target="https://healthcare.ascension.org/locations/kansas/kswic/wichita-ascension-via-christi-partial-day-behavioral-health-outpatient-programs" TargetMode="External"/><Relationship Id="rId1" Type="http://schemas.openxmlformats.org/officeDocument/2006/relationships/slideLayout" Target="../slideLayouts/slideLayout7.xml"/><Relationship Id="rId4" Type="http://schemas.openxmlformats.org/officeDocument/2006/relationships/hyperlink" Target="https://cornerstonesofcare.org/Our-Services/Youth-and-Family-Support/On-Campus-Livin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bertnash.org/crisis"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s://crawfordmentalhealth.org/crisis-intervention/" TargetMode="External"/><Relationship Id="rId4" Type="http://schemas.openxmlformats.org/officeDocument/2006/relationships/hyperlink" Target="https://www.compasshealth.org/services/crisis-triage-stabilization/" TargetMode="External"/></Relationships>
</file>

<file path=ppt/slides/_rels/slide26.xml.rels><?xml version="1.0" encoding="UTF-8" standalone="yes"?>
<Relationships xmlns="http://schemas.openxmlformats.org/package/2006/relationships"><Relationship Id="rId2" Type="http://schemas.openxmlformats.org/officeDocument/2006/relationships/hyperlink" Target="https://www.paceswc.org/roberts-place-shelter"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kdads.ks.gov/docs/librariesprovider17/csp/bhs-documents/prtfs/prtf-general-information-fact-sheet.pdf?sfvrsn=dd185142_3#:~:text=A%20PRTF%20is%20a%20sub-acute%20level%20of%20psychiatric,services%20needed%20by%20the%20child%20with%20family%2Fguardian%20involvement." TargetMode="External"/><Relationship Id="rId2" Type="http://schemas.openxmlformats.org/officeDocument/2006/relationships/hyperlink" Target="https://kdads.ks.gov/kdads-commissions/behavioral-health/prtfs"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kdads.ks.gov/state-hospitals-and-institutions/parsons-state-hospital-and-training-center/pshtc---services" TargetMode="External"/><Relationship Id="rId2" Type="http://schemas.openxmlformats.org/officeDocument/2006/relationships/hyperlink" Target="https://kdads.ks.gov/state-hospitals-and-institutions/state-institution-alternatives-(sias)" TargetMode="External"/><Relationship Id="rId1" Type="http://schemas.openxmlformats.org/officeDocument/2006/relationships/slideLayout" Target="../slideLayouts/slideLayout7.xml"/><Relationship Id="rId6" Type="http://schemas.openxmlformats.org/officeDocument/2006/relationships/hyperlink" Target="https://www.fsgctopeka.com/" TargetMode="External"/><Relationship Id="rId5" Type="http://schemas.openxmlformats.org/officeDocument/2006/relationships/hyperlink" Target="https://www.jocogov.org/department/mental-health/our-services/substance-use/adolescent-center-treatment" TargetMode="External"/><Relationship Id="rId4" Type="http://schemas.openxmlformats.org/officeDocument/2006/relationships/hyperlink" Target="https://mirrorinc.org/" TargetMode="External"/></Relationships>
</file>

<file path=ppt/slides/_rels/slide35.xml.rels><?xml version="1.0" encoding="UTF-8" standalone="yes"?>
<Relationships xmlns="http://schemas.openxmlformats.org/package/2006/relationships"><Relationship Id="rId2" Type="http://schemas.openxmlformats.org/officeDocument/2006/relationships/hyperlink" Target="https://www.doc.ks.gov/juvenile-services/facilities/kjcc"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kdads.ks.gov/services-programs/behavioral-health/current-ylink-sites" TargetMode="External"/><Relationship Id="rId2" Type="http://schemas.openxmlformats.org/officeDocument/2006/relationships/hyperlink" Target="https://kdads.ks.gov/" TargetMode="External"/><Relationship Id="rId1" Type="http://schemas.openxmlformats.org/officeDocument/2006/relationships/slideLayout" Target="../slideLayouts/slideLayout7.xml"/><Relationship Id="rId5" Type="http://schemas.openxmlformats.org/officeDocument/2006/relationships/hyperlink" Target="https://www.dcf.ks.gov/Pages/default.aspx" TargetMode="External"/><Relationship Id="rId4" Type="http://schemas.openxmlformats.org/officeDocument/2006/relationships/hyperlink" Target="https://www.kdhe.ks.gov/"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agesandstages.com/ks/" TargetMode="External"/><Relationship Id="rId7" Type="http://schemas.openxmlformats.org/officeDocument/2006/relationships/hyperlink" Target="https://kschildrenscabinet.org/all-in-for-kansas-kids/needs-assessment/" TargetMode="External"/><Relationship Id="rId2" Type="http://schemas.openxmlformats.org/officeDocument/2006/relationships/hyperlink" Target="https://www.ksde.org/Agency/Division-of-Learning-Services/Special-Education-and-Title-Services/Early_Childhood/Kindergarten-Readiness" TargetMode="External"/><Relationship Id="rId1" Type="http://schemas.openxmlformats.org/officeDocument/2006/relationships/slideLayout" Target="../slideLayouts/slideLayout7.xml"/><Relationship Id="rId6" Type="http://schemas.openxmlformats.org/officeDocument/2006/relationships/hyperlink" Target="https://gcc02.safelinks.protection.outlook.com/?url=https%3A%2F%2Fdrive.google.com%2Ffile%2Fd%2F1oSW1OJLpR6eWjQWSbTsQyROuRDInMCMi%2Fview%3Fusp%3Dsharing&amp;data=05%7C02%7Cbrenda.soto%40ks.gov%7C367ca790bf8e409aaac308dcf8f2b486%7Cdcae8101c92d480cbc43c6761ccccc5a%7C0%7C0%7C638658970717554926%7CUnknown%7CTWFpbGZsb3d8eyJWIjoiMC4wLjAwMDAiLCJQIjoiV2luMzIiLCJBTiI6Ik1haWwiLCJXVCI6Mn0%3D%7C0%7C%7C%7C&amp;sdata=I9i61eIsPcaxij%2Bnq5vBADENVdKkVHvFWPpW30n9Glw%3D&amp;reserved=0" TargetMode="External"/><Relationship Id="rId5" Type="http://schemas.openxmlformats.org/officeDocument/2006/relationships/hyperlink" Target="https://gcc02.safelinks.protection.outlook.com/?url=https%3A%2F%2Fvimeo.com%2F569441669%2Fb2e137adb7&amp;data=05%7C02%7Cbrenda.soto%40ks.gov%7C367ca790bf8e409aaac308dcf8f2b486%7Cdcae8101c92d480cbc43c6761ccccc5a%7C0%7C0%7C638658970717534866%7CUnknown%7CTWFpbGZsb3d8eyJWIjoiMC4wLjAwMDAiLCJQIjoiV2luMzIiLCJBTiI6Ik1haWwiLCJXVCI6Mn0%3D%7C0%7C%7C%7C&amp;sdata=OAbiH54oPXA3oEJYe5tHNuzYHGqY7R6z2bnllrTCcqE%3D&amp;reserved=0" TargetMode="External"/><Relationship Id="rId4" Type="http://schemas.openxmlformats.org/officeDocument/2006/relationships/hyperlink" Target="https://www.ksde.org/Portals/0/ECSETS/FactSheets/FactSheet-SPP-Ind12.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F9B7F-A88F-87CC-1A33-6D1B355A5D34}"/>
              </a:ext>
            </a:extLst>
          </p:cNvPr>
          <p:cNvSpPr>
            <a:spLocks noGrp="1"/>
          </p:cNvSpPr>
          <p:nvPr>
            <p:ph type="title"/>
          </p:nvPr>
        </p:nvSpPr>
        <p:spPr>
          <a:xfrm>
            <a:off x="609600" y="762007"/>
            <a:ext cx="10972800" cy="385200"/>
          </a:xfrm>
        </p:spPr>
        <p:txBody>
          <a:bodyPr/>
          <a:lstStyle/>
          <a:p>
            <a:r>
              <a:rPr lang="en-US" dirty="0"/>
              <a:t>Children’s Continuum of Care Services &amp; Treatment</a:t>
            </a:r>
            <a:br>
              <a:rPr lang="en-US" dirty="0"/>
            </a:br>
            <a:r>
              <a:rPr lang="en-US" dirty="0"/>
              <a:t>Kansas 2024</a:t>
            </a:r>
          </a:p>
        </p:txBody>
      </p:sp>
      <p:grpSp>
        <p:nvGrpSpPr>
          <p:cNvPr id="3" name="Group 2">
            <a:extLst>
              <a:ext uri="{FF2B5EF4-FFF2-40B4-BE49-F238E27FC236}">
                <a16:creationId xmlns:a16="http://schemas.microsoft.com/office/drawing/2014/main" id="{1F5C72DF-333A-FD24-D210-52116E510536}"/>
              </a:ext>
              <a:ext uri="{C183D7F6-B498-43B3-948B-1728B52AA6E4}">
                <adec:decorative xmlns:adec="http://schemas.microsoft.com/office/drawing/2017/decorative" val="1"/>
              </a:ext>
            </a:extLst>
          </p:cNvPr>
          <p:cNvGrpSpPr/>
          <p:nvPr/>
        </p:nvGrpSpPr>
        <p:grpSpPr>
          <a:xfrm>
            <a:off x="2593349" y="1712033"/>
            <a:ext cx="7342853" cy="1194390"/>
            <a:chOff x="4324512" y="4383524"/>
            <a:chExt cx="6549786" cy="542498"/>
          </a:xfrm>
        </p:grpSpPr>
        <p:sp>
          <p:nvSpPr>
            <p:cNvPr id="9" name="Arrow: Chevron 8">
              <a:extLst>
                <a:ext uri="{FF2B5EF4-FFF2-40B4-BE49-F238E27FC236}">
                  <a16:creationId xmlns:a16="http://schemas.microsoft.com/office/drawing/2014/main" id="{8E89D2C5-EE35-B937-B1C8-E0C2EAD1881D}"/>
                </a:ext>
              </a:extLst>
            </p:cNvPr>
            <p:cNvSpPr/>
            <p:nvPr/>
          </p:nvSpPr>
          <p:spPr>
            <a:xfrm>
              <a:off x="4324512" y="4383524"/>
              <a:ext cx="1385470" cy="535770"/>
            </a:xfrm>
            <a:prstGeom prst="chevron">
              <a:avLst/>
            </a:prstGeom>
            <a:solidFill>
              <a:schemeClr val="accent1"/>
            </a:solidFill>
            <a:ln>
              <a:solidFill>
                <a:srgbClr val="7BBFE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rgbClr val="232323"/>
                  </a:solidFill>
                  <a:effectLst/>
                  <a:uLnTx/>
                  <a:uFillTx/>
                  <a:latin typeface="Open Sans Light" panose="020B0306030504020204" pitchFamily="34" charset="0"/>
                  <a:ea typeface="+mn-ea"/>
                  <a:cs typeface="+mn-cs"/>
                  <a:sym typeface="Arial"/>
                </a:rPr>
                <a:t>\</a:t>
              </a:r>
            </a:p>
          </p:txBody>
        </p:sp>
        <p:sp>
          <p:nvSpPr>
            <p:cNvPr id="11" name="Arrow: Chevron 10">
              <a:extLst>
                <a:ext uri="{FF2B5EF4-FFF2-40B4-BE49-F238E27FC236}">
                  <a16:creationId xmlns:a16="http://schemas.microsoft.com/office/drawing/2014/main" id="{E6D5B153-4BF7-604F-6051-6690B042D80C}"/>
                </a:ext>
              </a:extLst>
            </p:cNvPr>
            <p:cNvSpPr/>
            <p:nvPr/>
          </p:nvSpPr>
          <p:spPr>
            <a:xfrm>
              <a:off x="5353097" y="4383524"/>
              <a:ext cx="1386588" cy="535770"/>
            </a:xfrm>
            <a:prstGeom prst="chevron">
              <a:avLst/>
            </a:prstGeom>
            <a:solidFill>
              <a:schemeClr val="accent1"/>
            </a:solidFill>
            <a:ln>
              <a:solidFill>
                <a:srgbClr val="7BBFE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dirty="0">
                <a:ln>
                  <a:noFill/>
                </a:ln>
                <a:solidFill>
                  <a:srgbClr val="FFFFFF"/>
                </a:solidFill>
                <a:effectLst/>
                <a:uLnTx/>
                <a:uFillTx/>
                <a:latin typeface="Open Sans Light" panose="020B0306030504020204" pitchFamily="34" charset="0"/>
                <a:ea typeface="+mn-ea"/>
                <a:cs typeface="+mn-cs"/>
                <a:sym typeface="Arial"/>
              </a:endParaRPr>
            </a:p>
          </p:txBody>
        </p:sp>
        <p:sp>
          <p:nvSpPr>
            <p:cNvPr id="14" name="Arrow: Chevron 13">
              <a:extLst>
                <a:ext uri="{FF2B5EF4-FFF2-40B4-BE49-F238E27FC236}">
                  <a16:creationId xmlns:a16="http://schemas.microsoft.com/office/drawing/2014/main" id="{93FF46BA-6093-EE4D-8C5A-CD10974D2214}"/>
                </a:ext>
              </a:extLst>
            </p:cNvPr>
            <p:cNvSpPr/>
            <p:nvPr/>
          </p:nvSpPr>
          <p:spPr>
            <a:xfrm>
              <a:off x="6391870" y="4385415"/>
              <a:ext cx="1386588" cy="535770"/>
            </a:xfrm>
            <a:prstGeom prst="chevron">
              <a:avLst/>
            </a:prstGeom>
            <a:solidFill>
              <a:schemeClr val="accent1"/>
            </a:solidFill>
            <a:ln>
              <a:solidFill>
                <a:srgbClr val="7BBFE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dirty="0">
                <a:ln>
                  <a:noFill/>
                </a:ln>
                <a:solidFill>
                  <a:srgbClr val="FFFFFF"/>
                </a:solidFill>
                <a:effectLst/>
                <a:uLnTx/>
                <a:uFillTx/>
                <a:latin typeface="Open Sans Light" panose="020B0306030504020204" pitchFamily="34" charset="0"/>
                <a:ea typeface="+mn-ea"/>
                <a:cs typeface="+mn-cs"/>
                <a:sym typeface="Arial"/>
              </a:endParaRPr>
            </a:p>
          </p:txBody>
        </p:sp>
        <p:sp>
          <p:nvSpPr>
            <p:cNvPr id="15" name="Arrow: Chevron 14">
              <a:extLst>
                <a:ext uri="{FF2B5EF4-FFF2-40B4-BE49-F238E27FC236}">
                  <a16:creationId xmlns:a16="http://schemas.microsoft.com/office/drawing/2014/main" id="{DA4214D7-33B2-E11F-096E-488F1EDCCEB2}"/>
                </a:ext>
              </a:extLst>
            </p:cNvPr>
            <p:cNvSpPr/>
            <p:nvPr/>
          </p:nvSpPr>
          <p:spPr>
            <a:xfrm>
              <a:off x="7416690" y="4390252"/>
              <a:ext cx="1386588" cy="535770"/>
            </a:xfrm>
            <a:prstGeom prst="chevron">
              <a:avLst/>
            </a:prstGeom>
            <a:solidFill>
              <a:schemeClr val="accent1"/>
            </a:solidFill>
            <a:ln>
              <a:solidFill>
                <a:srgbClr val="7BBFE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dirty="0">
                <a:ln>
                  <a:noFill/>
                </a:ln>
                <a:solidFill>
                  <a:srgbClr val="FFFFFF"/>
                </a:solidFill>
                <a:effectLst/>
                <a:uLnTx/>
                <a:uFillTx/>
                <a:latin typeface="Open Sans Light" panose="020B0306030504020204" pitchFamily="34" charset="0"/>
                <a:ea typeface="+mn-ea"/>
                <a:cs typeface="+mn-cs"/>
                <a:sym typeface="Arial"/>
              </a:endParaRPr>
            </a:p>
          </p:txBody>
        </p:sp>
        <p:sp>
          <p:nvSpPr>
            <p:cNvPr id="18" name="Arrow: Chevron 17">
              <a:extLst>
                <a:ext uri="{FF2B5EF4-FFF2-40B4-BE49-F238E27FC236}">
                  <a16:creationId xmlns:a16="http://schemas.microsoft.com/office/drawing/2014/main" id="{B5FE6CF7-57F5-8CAD-5669-A650DF0621CE}"/>
                </a:ext>
              </a:extLst>
            </p:cNvPr>
            <p:cNvSpPr/>
            <p:nvPr/>
          </p:nvSpPr>
          <p:spPr>
            <a:xfrm>
              <a:off x="8461118" y="4388876"/>
              <a:ext cx="1386588" cy="535770"/>
            </a:xfrm>
            <a:prstGeom prst="chevron">
              <a:avLst/>
            </a:prstGeom>
            <a:solidFill>
              <a:schemeClr val="accent1"/>
            </a:solidFill>
            <a:ln>
              <a:solidFill>
                <a:srgbClr val="7BBFE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dirty="0">
                <a:ln>
                  <a:noFill/>
                </a:ln>
                <a:solidFill>
                  <a:srgbClr val="FFFFFF"/>
                </a:solidFill>
                <a:effectLst/>
                <a:uLnTx/>
                <a:uFillTx/>
                <a:latin typeface="Open Sans Light" panose="020B0306030504020204" pitchFamily="34" charset="0"/>
                <a:ea typeface="+mn-ea"/>
                <a:cs typeface="+mn-cs"/>
                <a:sym typeface="Arial"/>
              </a:endParaRPr>
            </a:p>
          </p:txBody>
        </p:sp>
        <p:sp>
          <p:nvSpPr>
            <p:cNvPr id="20" name="Arrow: Chevron 19">
              <a:extLst>
                <a:ext uri="{FF2B5EF4-FFF2-40B4-BE49-F238E27FC236}">
                  <a16:creationId xmlns:a16="http://schemas.microsoft.com/office/drawing/2014/main" id="{401DD972-5A18-2A65-08A2-EFDF40881035}"/>
                </a:ext>
              </a:extLst>
            </p:cNvPr>
            <p:cNvSpPr/>
            <p:nvPr/>
          </p:nvSpPr>
          <p:spPr>
            <a:xfrm>
              <a:off x="9487710" y="4388876"/>
              <a:ext cx="1386588" cy="535770"/>
            </a:xfrm>
            <a:prstGeom prst="chevron">
              <a:avLst/>
            </a:prstGeom>
            <a:solidFill>
              <a:schemeClr val="accent1"/>
            </a:solidFill>
            <a:ln>
              <a:solidFill>
                <a:srgbClr val="7BBFE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dirty="0">
                <a:ln>
                  <a:noFill/>
                </a:ln>
                <a:solidFill>
                  <a:srgbClr val="FFFFFF"/>
                </a:solidFill>
                <a:effectLst/>
                <a:uLnTx/>
                <a:uFillTx/>
                <a:latin typeface="Open Sans Light" panose="020B0306030504020204" pitchFamily="34" charset="0"/>
                <a:ea typeface="+mn-ea"/>
                <a:cs typeface="+mn-cs"/>
                <a:sym typeface="Arial"/>
              </a:endParaRPr>
            </a:p>
          </p:txBody>
        </p:sp>
      </p:grpSp>
      <p:sp>
        <p:nvSpPr>
          <p:cNvPr id="16" name="TextBox 15">
            <a:extLst>
              <a:ext uri="{FF2B5EF4-FFF2-40B4-BE49-F238E27FC236}">
                <a16:creationId xmlns:a16="http://schemas.microsoft.com/office/drawing/2014/main" id="{7EF5BC93-3F80-EFBB-3DDC-DA4B281897D2}"/>
              </a:ext>
            </a:extLst>
          </p:cNvPr>
          <p:cNvSpPr txBox="1"/>
          <p:nvPr/>
        </p:nvSpPr>
        <p:spPr>
          <a:xfrm>
            <a:off x="2957358" y="2140054"/>
            <a:ext cx="1207008" cy="261610"/>
          </a:xfrm>
          <a:prstGeom prst="rect">
            <a:avLst/>
          </a:prstGeom>
          <a:noFill/>
        </p:spPr>
        <p:txBody>
          <a:bodyPr wrap="square">
            <a:spAutoFit/>
          </a:bodyPr>
          <a:lstStyle/>
          <a:p>
            <a:pPr algn="ctr"/>
            <a:r>
              <a:rPr lang="en-US" sz="1100" kern="0" dirty="0">
                <a:solidFill>
                  <a:srgbClr val="000000"/>
                </a:solidFill>
                <a:latin typeface="Open Sans Light" panose="020B0306030504020204" pitchFamily="34" charset="0"/>
                <a:cs typeface="Open Sans Light" panose="020B0306030504020204" pitchFamily="34" charset="0"/>
                <a:sym typeface="Arial"/>
              </a:rPr>
              <a:t>Prevention</a:t>
            </a:r>
            <a:endParaRPr lang="en-US" sz="1100" dirty="0">
              <a:latin typeface="Open Sans Light" panose="020B0306030504020204" pitchFamily="34" charset="0"/>
            </a:endParaRPr>
          </a:p>
        </p:txBody>
      </p:sp>
      <p:sp>
        <p:nvSpPr>
          <p:cNvPr id="19" name="TextBox 18">
            <a:extLst>
              <a:ext uri="{FF2B5EF4-FFF2-40B4-BE49-F238E27FC236}">
                <a16:creationId xmlns:a16="http://schemas.microsoft.com/office/drawing/2014/main" id="{67F3E3E8-509F-AB9A-0A71-03CF7BB4854A}"/>
              </a:ext>
            </a:extLst>
          </p:cNvPr>
          <p:cNvSpPr txBox="1"/>
          <p:nvPr/>
        </p:nvSpPr>
        <p:spPr>
          <a:xfrm>
            <a:off x="2312400" y="2996285"/>
            <a:ext cx="1121083" cy="193899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200" kern="0" dirty="0">
                <a:solidFill>
                  <a:srgbClr val="000000"/>
                </a:solidFill>
                <a:latin typeface="Open Sans Light" panose="020B0306030504020204" pitchFamily="34" charset="0"/>
                <a:cs typeface="Open Sans Light" panose="020B0306030504020204" pitchFamily="34" charset="0"/>
                <a:sym typeface="Arial"/>
              </a:rPr>
              <a:t>S</a:t>
            </a:r>
            <a:r>
              <a:rPr lang="en-US" sz="1200" dirty="0">
                <a:latin typeface="Open Sans Light" panose="020B0306030504020204" pitchFamily="34" charset="0"/>
                <a:cs typeface="Open Sans Light" panose="020B0306030504020204" pitchFamily="34" charset="0"/>
              </a:rPr>
              <a:t>ervices and tools for families meant to prevent a need for further services or eventual treatment</a:t>
            </a:r>
            <a:endParaRPr kumimoji="0" lang="en-US" sz="1200" b="0" i="0" u="none" strike="noStrike" kern="0" cap="none" spc="0" normalizeH="0" baseline="0" noProof="0" dirty="0">
              <a:ln>
                <a:noFill/>
              </a:ln>
              <a:solidFill>
                <a:srgbClr val="000000"/>
              </a:solidFill>
              <a:effectLst/>
              <a:uLnTx/>
              <a:uFillTx/>
              <a:latin typeface="Open Sans Light" panose="020B0306030504020204" pitchFamily="34" charset="0"/>
              <a:cs typeface="Open Sans Light" panose="020B0306030504020204" pitchFamily="34" charset="0"/>
              <a:sym typeface="Arial"/>
            </a:endParaRPr>
          </a:p>
        </p:txBody>
      </p:sp>
      <p:sp>
        <p:nvSpPr>
          <p:cNvPr id="17" name="TextBox 16">
            <a:extLst>
              <a:ext uri="{FF2B5EF4-FFF2-40B4-BE49-F238E27FC236}">
                <a16:creationId xmlns:a16="http://schemas.microsoft.com/office/drawing/2014/main" id="{AB474D54-16BE-05C8-1AE6-2DDBE295B74A}"/>
              </a:ext>
            </a:extLst>
          </p:cNvPr>
          <p:cNvSpPr txBox="1"/>
          <p:nvPr/>
        </p:nvSpPr>
        <p:spPr>
          <a:xfrm>
            <a:off x="4032796" y="2109798"/>
            <a:ext cx="1207008" cy="430887"/>
          </a:xfrm>
          <a:prstGeom prst="rect">
            <a:avLst/>
          </a:prstGeom>
          <a:noFill/>
        </p:spPr>
        <p:txBody>
          <a:bodyPr wrap="square">
            <a:spAutoFit/>
          </a:bodyPr>
          <a:lstStyle/>
          <a:p>
            <a:pPr algn="ctr"/>
            <a:r>
              <a:rPr lang="en-US" sz="1100" kern="0" dirty="0">
                <a:solidFill>
                  <a:srgbClr val="000000"/>
                </a:solidFill>
                <a:latin typeface="Open Sans Light" panose="020B0306030504020204" pitchFamily="34" charset="0"/>
                <a:cs typeface="Open Sans Light" panose="020B0306030504020204" pitchFamily="34" charset="0"/>
                <a:sym typeface="Arial"/>
              </a:rPr>
              <a:t>Early </a:t>
            </a:r>
          </a:p>
          <a:p>
            <a:pPr algn="ctr"/>
            <a:r>
              <a:rPr lang="en-US" sz="1100" kern="0" dirty="0">
                <a:solidFill>
                  <a:srgbClr val="000000"/>
                </a:solidFill>
                <a:latin typeface="Open Sans Light" panose="020B0306030504020204" pitchFamily="34" charset="0"/>
                <a:cs typeface="Open Sans Light" panose="020B0306030504020204" pitchFamily="34" charset="0"/>
                <a:sym typeface="Arial"/>
              </a:rPr>
              <a:t>Intervention </a:t>
            </a:r>
            <a:endParaRPr lang="en-US" sz="1100" dirty="0">
              <a:latin typeface="Open Sans Light" panose="020B0306030504020204" pitchFamily="34" charset="0"/>
            </a:endParaRPr>
          </a:p>
        </p:txBody>
      </p:sp>
      <p:sp>
        <p:nvSpPr>
          <p:cNvPr id="12" name="TextBox 11">
            <a:extLst>
              <a:ext uri="{FF2B5EF4-FFF2-40B4-BE49-F238E27FC236}">
                <a16:creationId xmlns:a16="http://schemas.microsoft.com/office/drawing/2014/main" id="{6E4E440A-F3FD-F23A-7E3A-94BF0B20D4C9}"/>
              </a:ext>
            </a:extLst>
          </p:cNvPr>
          <p:cNvSpPr txBox="1"/>
          <p:nvPr/>
        </p:nvSpPr>
        <p:spPr>
          <a:xfrm>
            <a:off x="3597406" y="3034758"/>
            <a:ext cx="1121082" cy="1969770"/>
          </a:xfrm>
          <a:prstGeom prst="rect">
            <a:avLst/>
          </a:prstGeom>
          <a:noFill/>
        </p:spPr>
        <p:txBody>
          <a:bodyPr wrap="square">
            <a:spAutoFit/>
          </a:bodyPr>
          <a:lstStyle/>
          <a:p>
            <a:pPr algn="l"/>
            <a:r>
              <a:rPr lang="en-US" sz="1100" dirty="0">
                <a:latin typeface="Open Sans Light" panose="020B0306030504020204" pitchFamily="34" charset="0"/>
              </a:rPr>
              <a:t>Family-based services meant to enhance </a:t>
            </a:r>
            <a:r>
              <a:rPr lang="en-US" sz="1200" dirty="0">
                <a:latin typeface="Open Sans Light" panose="020B0306030504020204" pitchFamily="34" charset="0"/>
                <a:cs typeface="Open Sans Light" panose="020B0306030504020204" pitchFamily="34" charset="0"/>
              </a:rPr>
              <a:t>young</a:t>
            </a:r>
            <a:r>
              <a:rPr lang="en-US" sz="1100" dirty="0">
                <a:latin typeface="Open Sans Light" panose="020B0306030504020204" pitchFamily="34" charset="0"/>
              </a:rPr>
              <a:t> child's developmental health and prevent future need for services/</a:t>
            </a:r>
          </a:p>
          <a:p>
            <a:pPr algn="l"/>
            <a:r>
              <a:rPr lang="en-US" sz="1100" dirty="0">
                <a:latin typeface="Open Sans Light" panose="020B0306030504020204" pitchFamily="34" charset="0"/>
              </a:rPr>
              <a:t>treatment</a:t>
            </a:r>
            <a:endParaRPr lang="en-US" sz="1100" b="0" i="0" dirty="0">
              <a:effectLst/>
              <a:latin typeface="Nunito" pitchFamily="2" charset="0"/>
            </a:endParaRPr>
          </a:p>
        </p:txBody>
      </p:sp>
      <p:sp>
        <p:nvSpPr>
          <p:cNvPr id="24" name="TextBox 23">
            <a:extLst>
              <a:ext uri="{FF2B5EF4-FFF2-40B4-BE49-F238E27FC236}">
                <a16:creationId xmlns:a16="http://schemas.microsoft.com/office/drawing/2014/main" id="{0571E15C-DFFE-B7DA-731A-1DFB5B2754F9}"/>
              </a:ext>
            </a:extLst>
          </p:cNvPr>
          <p:cNvSpPr txBox="1"/>
          <p:nvPr/>
        </p:nvSpPr>
        <p:spPr>
          <a:xfrm>
            <a:off x="5318534" y="1952030"/>
            <a:ext cx="989836" cy="76944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rgbClr val="000000"/>
                </a:solidFill>
                <a:effectLst/>
                <a:uLnTx/>
                <a:uFillTx/>
                <a:latin typeface="Open Sans Light" panose="020B0306030504020204" pitchFamily="34" charset="0"/>
                <a:ea typeface="+mn-ea"/>
                <a:cs typeface="Open Sans Light" panose="020B0306030504020204" pitchFamily="34" charset="0"/>
                <a:sym typeface="Arial"/>
              </a:rPr>
              <a:t>Home, Office or </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rgbClr val="000000"/>
                </a:solidFill>
                <a:effectLst/>
                <a:uLnTx/>
                <a:uFillTx/>
                <a:latin typeface="Open Sans Light" panose="020B0306030504020204" pitchFamily="34" charset="0"/>
                <a:ea typeface="+mn-ea"/>
                <a:cs typeface="Open Sans Light" panose="020B0306030504020204" pitchFamily="34" charset="0"/>
                <a:sym typeface="Arial"/>
              </a:rPr>
              <a:t>Outpatient</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rgbClr val="000000"/>
                </a:solidFill>
                <a:effectLst/>
                <a:uLnTx/>
                <a:uFillTx/>
                <a:latin typeface="Open Sans Light" panose="020B0306030504020204" pitchFamily="34" charset="0"/>
                <a:ea typeface="+mn-ea"/>
                <a:cs typeface="Open Sans Light" panose="020B0306030504020204" pitchFamily="34" charset="0"/>
                <a:sym typeface="Arial"/>
              </a:rPr>
              <a:t>Clinic</a:t>
            </a:r>
          </a:p>
        </p:txBody>
      </p:sp>
      <p:sp>
        <p:nvSpPr>
          <p:cNvPr id="39" name="TextBox 38">
            <a:extLst>
              <a:ext uri="{FF2B5EF4-FFF2-40B4-BE49-F238E27FC236}">
                <a16:creationId xmlns:a16="http://schemas.microsoft.com/office/drawing/2014/main" id="{C18C8548-7EC2-2F4E-A2AA-49B3D156E274}"/>
              </a:ext>
            </a:extLst>
          </p:cNvPr>
          <p:cNvSpPr txBox="1"/>
          <p:nvPr/>
        </p:nvSpPr>
        <p:spPr>
          <a:xfrm>
            <a:off x="4769731" y="3044279"/>
            <a:ext cx="1121083" cy="83099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rgbClr val="000000"/>
                </a:solidFill>
                <a:effectLst/>
                <a:uLnTx/>
                <a:uFillTx/>
                <a:latin typeface="Open Sans Light" panose="020B0306030504020204" pitchFamily="34" charset="0"/>
                <a:cs typeface="Open Sans Light" panose="020B0306030504020204" pitchFamily="34" charset="0"/>
                <a:sym typeface="Arial"/>
              </a:rPr>
              <a:t>Service provided in home </a:t>
            </a:r>
            <a:r>
              <a:rPr lang="en-US" sz="1200" kern="0" dirty="0">
                <a:solidFill>
                  <a:srgbClr val="000000"/>
                </a:solidFill>
                <a:latin typeface="Open Sans Light" panose="020B0306030504020204" pitchFamily="34" charset="0"/>
                <a:cs typeface="Open Sans Light" panose="020B0306030504020204" pitchFamily="34" charset="0"/>
                <a:sym typeface="Arial"/>
              </a:rPr>
              <a:t>or </a:t>
            </a:r>
            <a:r>
              <a:rPr kumimoji="0" lang="en-US" sz="1200" b="0" i="0" u="none" strike="noStrike" kern="0" cap="none" spc="0" normalizeH="0" baseline="0" noProof="0" dirty="0">
                <a:ln>
                  <a:noFill/>
                </a:ln>
                <a:solidFill>
                  <a:srgbClr val="000000"/>
                </a:solidFill>
                <a:effectLst/>
                <a:uLnTx/>
                <a:uFillTx/>
                <a:latin typeface="Open Sans Light" panose="020B0306030504020204" pitchFamily="34" charset="0"/>
                <a:cs typeface="Open Sans Light" panose="020B0306030504020204" pitchFamily="34" charset="0"/>
                <a:sym typeface="Arial"/>
              </a:rPr>
              <a:t>community</a:t>
            </a:r>
          </a:p>
        </p:txBody>
      </p:sp>
      <p:sp>
        <p:nvSpPr>
          <p:cNvPr id="25" name="TextBox 24">
            <a:extLst>
              <a:ext uri="{FF2B5EF4-FFF2-40B4-BE49-F238E27FC236}">
                <a16:creationId xmlns:a16="http://schemas.microsoft.com/office/drawing/2014/main" id="{6FD0143B-DCE7-0074-C33A-5FC2F9F6BB91}"/>
              </a:ext>
            </a:extLst>
          </p:cNvPr>
          <p:cNvSpPr txBox="1"/>
          <p:nvPr/>
        </p:nvSpPr>
        <p:spPr>
          <a:xfrm>
            <a:off x="6386889" y="2025435"/>
            <a:ext cx="1157256" cy="600164"/>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rgbClr val="000000"/>
                </a:solidFill>
                <a:effectLst/>
                <a:uLnTx/>
                <a:uFillTx/>
                <a:latin typeface="Open Sans Light" panose="020B0306030504020204" pitchFamily="34" charset="0"/>
                <a:ea typeface="+mn-ea"/>
                <a:cs typeface="Open Sans Light" panose="020B0306030504020204" pitchFamily="34" charset="0"/>
                <a:sym typeface="Arial"/>
              </a:rPr>
              <a:t>Intensive </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rgbClr val="000000"/>
                </a:solidFill>
                <a:effectLst/>
                <a:uLnTx/>
                <a:uFillTx/>
                <a:latin typeface="Open Sans Light" panose="020B0306030504020204" pitchFamily="34" charset="0"/>
                <a:ea typeface="+mn-ea"/>
                <a:cs typeface="Open Sans Light" panose="020B0306030504020204" pitchFamily="34" charset="0"/>
                <a:sym typeface="Arial"/>
              </a:rPr>
              <a:t>Case Management</a:t>
            </a:r>
          </a:p>
        </p:txBody>
      </p:sp>
      <p:sp>
        <p:nvSpPr>
          <p:cNvPr id="40" name="TextBox 39">
            <a:extLst>
              <a:ext uri="{FF2B5EF4-FFF2-40B4-BE49-F238E27FC236}">
                <a16:creationId xmlns:a16="http://schemas.microsoft.com/office/drawing/2014/main" id="{558E8232-9B30-5922-AD62-D4F34BECA8D0}"/>
              </a:ext>
            </a:extLst>
          </p:cNvPr>
          <p:cNvSpPr txBox="1"/>
          <p:nvPr/>
        </p:nvSpPr>
        <p:spPr>
          <a:xfrm>
            <a:off x="5944380" y="3025497"/>
            <a:ext cx="989836" cy="286232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rgbClr val="000000"/>
                </a:solidFill>
                <a:effectLst/>
                <a:uLnTx/>
                <a:uFillTx/>
                <a:latin typeface="Open Sans Light" panose="020B0306030504020204" pitchFamily="34" charset="0"/>
                <a:ea typeface="+mn-ea"/>
                <a:cs typeface="Open Sans Light" panose="020B0306030504020204" pitchFamily="34" charset="0"/>
                <a:sym typeface="Arial"/>
              </a:rPr>
              <a:t>Specially trained individuals provide strengths-based case management services to help the family and child live successfully in home and community</a:t>
            </a:r>
            <a:endParaRPr kumimoji="0" lang="en-US" sz="1100" b="0" i="0" u="none" strike="noStrike" kern="0" cap="none" spc="0" normalizeH="0" baseline="0" noProof="0" dirty="0">
              <a:ln>
                <a:noFill/>
              </a:ln>
              <a:solidFill>
                <a:srgbClr val="000000"/>
              </a:solidFill>
              <a:effectLst/>
              <a:uLnTx/>
              <a:uFillTx/>
              <a:latin typeface="Open Sans Light" panose="020B0306030504020204" pitchFamily="34" charset="0"/>
              <a:ea typeface="+mn-ea"/>
              <a:cs typeface="Open Sans Light" panose="020B0306030504020204" pitchFamily="34" charset="0"/>
              <a:sym typeface="Arial"/>
            </a:endParaRPr>
          </a:p>
        </p:txBody>
      </p:sp>
      <p:sp>
        <p:nvSpPr>
          <p:cNvPr id="26" name="TextBox 25">
            <a:extLst>
              <a:ext uri="{FF2B5EF4-FFF2-40B4-BE49-F238E27FC236}">
                <a16:creationId xmlns:a16="http://schemas.microsoft.com/office/drawing/2014/main" id="{1701F35E-F6FD-380E-DB73-D9438A5306D6}"/>
              </a:ext>
            </a:extLst>
          </p:cNvPr>
          <p:cNvSpPr txBox="1"/>
          <p:nvPr/>
        </p:nvSpPr>
        <p:spPr>
          <a:xfrm>
            <a:off x="7685385" y="2025435"/>
            <a:ext cx="1096547" cy="600164"/>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rgbClr val="000000"/>
                </a:solidFill>
                <a:effectLst/>
                <a:uLnTx/>
                <a:uFillTx/>
                <a:latin typeface="Open Sans Light" panose="020B0306030504020204" pitchFamily="34" charset="0"/>
                <a:ea typeface="+mn-ea"/>
                <a:cs typeface="Open Sans Light" panose="020B0306030504020204" pitchFamily="34" charset="0"/>
                <a:sym typeface="Arial"/>
              </a:rPr>
              <a:t>Home-Based Treatment Services</a:t>
            </a:r>
          </a:p>
        </p:txBody>
      </p:sp>
      <p:sp>
        <p:nvSpPr>
          <p:cNvPr id="41" name="TextBox 40">
            <a:extLst>
              <a:ext uri="{FF2B5EF4-FFF2-40B4-BE49-F238E27FC236}">
                <a16:creationId xmlns:a16="http://schemas.microsoft.com/office/drawing/2014/main" id="{0592F5A3-2C0D-7CCF-7F67-7CAFADF93C0C}"/>
              </a:ext>
            </a:extLst>
          </p:cNvPr>
          <p:cNvSpPr txBox="1"/>
          <p:nvPr/>
        </p:nvSpPr>
        <p:spPr>
          <a:xfrm>
            <a:off x="7240837" y="3026650"/>
            <a:ext cx="874132" cy="1754326"/>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rgbClr val="000000"/>
                </a:solidFill>
                <a:effectLst/>
                <a:uLnTx/>
                <a:uFillTx/>
                <a:latin typeface="Open Sans Light" panose="020B0306030504020204" pitchFamily="34" charset="0"/>
                <a:ea typeface="+mn-ea"/>
                <a:cs typeface="Open Sans Light" panose="020B0306030504020204" pitchFamily="34" charset="0"/>
                <a:sym typeface="Arial"/>
              </a:rPr>
              <a:t>Specially trained staff to go into a home and develop a treatment program</a:t>
            </a:r>
          </a:p>
        </p:txBody>
      </p:sp>
      <p:sp>
        <p:nvSpPr>
          <p:cNvPr id="27" name="TextBox 26">
            <a:extLst>
              <a:ext uri="{FF2B5EF4-FFF2-40B4-BE49-F238E27FC236}">
                <a16:creationId xmlns:a16="http://schemas.microsoft.com/office/drawing/2014/main" id="{F3FC7986-621C-C447-7901-2494553C208E}"/>
              </a:ext>
            </a:extLst>
          </p:cNvPr>
          <p:cNvSpPr txBox="1"/>
          <p:nvPr/>
        </p:nvSpPr>
        <p:spPr>
          <a:xfrm>
            <a:off x="8925871" y="2025435"/>
            <a:ext cx="989836" cy="600164"/>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rgbClr val="000000"/>
                </a:solidFill>
                <a:effectLst/>
                <a:uLnTx/>
                <a:uFillTx/>
                <a:latin typeface="Open Sans Light" panose="020B0306030504020204" pitchFamily="34" charset="0"/>
                <a:ea typeface="+mn-ea"/>
                <a:cs typeface="Open Sans Light" panose="020B0306030504020204" pitchFamily="34" charset="0"/>
                <a:sym typeface="Arial"/>
              </a:rPr>
              <a:t>Family Support Services</a:t>
            </a:r>
          </a:p>
        </p:txBody>
      </p:sp>
      <p:sp>
        <p:nvSpPr>
          <p:cNvPr id="42" name="TextBox 41">
            <a:extLst>
              <a:ext uri="{FF2B5EF4-FFF2-40B4-BE49-F238E27FC236}">
                <a16:creationId xmlns:a16="http://schemas.microsoft.com/office/drawing/2014/main" id="{1EA2D793-CDB2-4F56-7D92-BD3438047AB7}"/>
              </a:ext>
            </a:extLst>
          </p:cNvPr>
          <p:cNvSpPr txBox="1"/>
          <p:nvPr/>
        </p:nvSpPr>
        <p:spPr>
          <a:xfrm>
            <a:off x="8441329" y="3034758"/>
            <a:ext cx="969084" cy="77976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rgbClr val="000000"/>
                </a:solidFill>
                <a:effectLst/>
                <a:uLnTx/>
                <a:uFillTx/>
                <a:latin typeface="Open Sans Light" panose="020B0306030504020204" pitchFamily="34" charset="0"/>
                <a:ea typeface="+mn-ea"/>
                <a:cs typeface="Open Sans Light" panose="020B0306030504020204" pitchFamily="34" charset="0"/>
                <a:sym typeface="Arial"/>
              </a:rPr>
              <a:t>Supports and </a:t>
            </a:r>
            <a:r>
              <a:rPr lang="en-US" sz="1200" kern="0" dirty="0">
                <a:solidFill>
                  <a:srgbClr val="000000"/>
                </a:solidFill>
                <a:latin typeface="Open Sans Light" panose="020B0306030504020204" pitchFamily="34" charset="0"/>
                <a:cs typeface="Open Sans Light" panose="020B0306030504020204" pitchFamily="34" charset="0"/>
                <a:sym typeface="Arial"/>
              </a:rPr>
              <a:t>services</a:t>
            </a:r>
            <a:r>
              <a:rPr lang="en-US" sz="1100" kern="0" dirty="0">
                <a:solidFill>
                  <a:srgbClr val="000000"/>
                </a:solidFill>
                <a:latin typeface="Open Sans Light" panose="020B0306030504020204" pitchFamily="34" charset="0"/>
                <a:cs typeface="Open Sans Light" panose="020B0306030504020204" pitchFamily="34" charset="0"/>
                <a:sym typeface="Arial"/>
              </a:rPr>
              <a:t> for parents</a:t>
            </a:r>
            <a:endParaRPr kumimoji="0" lang="en-US" sz="1100" b="0" i="0" u="none" strike="noStrike" kern="0" cap="none" spc="0" normalizeH="0" baseline="0" noProof="0" dirty="0">
              <a:ln>
                <a:noFill/>
              </a:ln>
              <a:solidFill>
                <a:srgbClr val="000000"/>
              </a:solidFill>
              <a:effectLst/>
              <a:uLnTx/>
              <a:uFillTx/>
              <a:latin typeface="Open Sans Light" panose="020B0306030504020204" pitchFamily="34" charset="0"/>
              <a:cs typeface="Open Sans Light" panose="020B0306030504020204" pitchFamily="34" charset="0"/>
              <a:sym typeface="Arial"/>
            </a:endParaRPr>
          </a:p>
        </p:txBody>
      </p:sp>
      <p:sp>
        <p:nvSpPr>
          <p:cNvPr id="10" name="TextBox 9">
            <a:extLst>
              <a:ext uri="{FF2B5EF4-FFF2-40B4-BE49-F238E27FC236}">
                <a16:creationId xmlns:a16="http://schemas.microsoft.com/office/drawing/2014/main" id="{11C912DB-818E-9135-44D1-D43DBBC22606}"/>
              </a:ext>
            </a:extLst>
          </p:cNvPr>
          <p:cNvSpPr txBox="1"/>
          <p:nvPr/>
        </p:nvSpPr>
        <p:spPr>
          <a:xfrm>
            <a:off x="3049191" y="6095993"/>
            <a:ext cx="6093618" cy="276999"/>
          </a:xfrm>
          <a:prstGeom prst="rect">
            <a:avLst/>
          </a:prstGeom>
          <a:noFill/>
        </p:spPr>
        <p:txBody>
          <a:bodyPr wrap="square">
            <a:spAutoFit/>
          </a:bodyPr>
          <a:lstStyle/>
          <a:p>
            <a:r>
              <a:rPr lang="en-US" sz="1200" dirty="0">
                <a:solidFill>
                  <a:schemeClr val="tx1"/>
                </a:solidFill>
                <a:latin typeface="Open Sans Light" panose="020B0306030504020204" pitchFamily="34" charset="0"/>
              </a:rPr>
              <a:t>November 2024, Collaborative Document, DCF, KDADS, KDHE, KDOC and KSDE</a:t>
            </a:r>
          </a:p>
        </p:txBody>
      </p:sp>
    </p:spTree>
    <p:extLst>
      <p:ext uri="{BB962C8B-B14F-4D97-AF65-F5344CB8AC3E}">
        <p14:creationId xmlns:p14="http://schemas.microsoft.com/office/powerpoint/2010/main" val="3677658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61CE8E-FF61-E501-5CE9-7863BBDFEC42}"/>
              </a:ext>
            </a:extLst>
          </p:cNvPr>
          <p:cNvSpPr>
            <a:spLocks noGrp="1"/>
          </p:cNvSpPr>
          <p:nvPr>
            <p:ph type="title" idx="4294967295"/>
          </p:nvPr>
        </p:nvSpPr>
        <p:spPr>
          <a:xfrm>
            <a:off x="1334086" y="136525"/>
            <a:ext cx="2768014" cy="1296986"/>
          </a:xfrm>
          <a:prstGeom prst="chevron">
            <a:avLst/>
          </a:prstGeom>
          <a:solidFill>
            <a:schemeClr val="accent5">
              <a:lumMod val="60000"/>
              <a:lumOff val="40000"/>
            </a:schemeClr>
          </a:solidFill>
          <a:ln w="12700" cap="flat" cmpd="sng" algn="ctr">
            <a:solidFill>
              <a:srgbClr val="7BBFE1"/>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800" b="0" i="0" u="none" strike="noStrike" kern="0" cap="none" spc="0" normalizeH="0" baseline="0" noProof="0" dirty="0">
                <a:ln>
                  <a:noFill/>
                </a:ln>
                <a:solidFill>
                  <a:srgbClr val="000000"/>
                </a:solidFill>
                <a:effectLst/>
                <a:uLnTx/>
                <a:uFillTx/>
                <a:latin typeface="Open Sans Light" panose="020B0306030504020204" pitchFamily="34" charset="0"/>
                <a:ea typeface="+mn-ea"/>
                <a:cs typeface="+mn-cs"/>
                <a:sym typeface="Arial"/>
              </a:rPr>
              <a:t>Early Intervention Services </a:t>
            </a:r>
          </a:p>
        </p:txBody>
      </p:sp>
      <p:sp>
        <p:nvSpPr>
          <p:cNvPr id="4" name="Rectangle 3">
            <a:extLst>
              <a:ext uri="{FF2B5EF4-FFF2-40B4-BE49-F238E27FC236}">
                <a16:creationId xmlns:a16="http://schemas.microsoft.com/office/drawing/2014/main" id="{9479D3A1-11C4-71B9-F508-86F139C55A35}"/>
              </a:ext>
            </a:extLst>
          </p:cNvPr>
          <p:cNvSpPr/>
          <p:nvPr/>
        </p:nvSpPr>
        <p:spPr>
          <a:xfrm>
            <a:off x="1334086" y="1553256"/>
            <a:ext cx="9523828" cy="5304744"/>
          </a:xfrm>
          <a:prstGeom prst="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1300" b="0" i="0" dirty="0">
                <a:solidFill>
                  <a:schemeClr val="bg1"/>
                </a:solidFill>
                <a:effectLst/>
                <a:latin typeface="Open Sans Light" panose="020B0306030504020204" pitchFamily="34" charset="0"/>
                <a:cs typeface="Open Sans Light" panose="020B0306030504020204" pitchFamily="34" charset="0"/>
              </a:rPr>
              <a:t>Early Intervention consists of services and supports for infants, toddlers, and preschool children who have special needs due to developmental delays or disabilities.  Additionally, Early Intervention provides support services to families that help them develop their child's potential.</a:t>
            </a:r>
          </a:p>
          <a:p>
            <a:pPr algn="l"/>
            <a:endParaRPr lang="en-US" sz="700" dirty="0">
              <a:solidFill>
                <a:schemeClr val="bg1"/>
              </a:solidFill>
              <a:latin typeface="Open Sans Light" panose="020B0306030504020204" pitchFamily="34" charset="0"/>
              <a:cs typeface="Open Sans Light" panose="020B0306030504020204" pitchFamily="34" charset="0"/>
            </a:endParaRPr>
          </a:p>
          <a:p>
            <a:pPr rtl="0"/>
            <a:r>
              <a:rPr lang="en-US" sz="1300" b="1" dirty="0">
                <a:effectLst/>
                <a:latin typeface="Open Sans Light" panose="020B0306030504020204" pitchFamily="34" charset="0"/>
                <a:cs typeface="Open Sans Light" panose="020B0306030504020204" pitchFamily="34" charset="0"/>
              </a:rPr>
              <a:t>What services does Early Intervention provide?</a:t>
            </a:r>
            <a:br>
              <a:rPr lang="en-US" sz="1300" dirty="0">
                <a:effectLst/>
                <a:latin typeface="Open Sans Light" panose="020B0306030504020204" pitchFamily="34" charset="0"/>
                <a:cs typeface="Open Sans Light" panose="020B0306030504020204" pitchFamily="34" charset="0"/>
              </a:rPr>
            </a:br>
            <a:r>
              <a:rPr lang="en-US" sz="1300" dirty="0">
                <a:effectLst/>
                <a:latin typeface="Open Sans Light" panose="020B0306030504020204" pitchFamily="34" charset="0"/>
                <a:cs typeface="Open Sans Light" panose="020B0306030504020204" pitchFamily="34" charset="0"/>
              </a:rPr>
              <a:t>Early Intervention services are individualized to enhance a child's growing and learning and can include:</a:t>
            </a:r>
          </a:p>
          <a:p>
            <a:pPr rtl="0">
              <a:buFont typeface="Arial" panose="020B0604020202020204" pitchFamily="34" charset="0"/>
              <a:buChar char="•"/>
            </a:pPr>
            <a:r>
              <a:rPr lang="en-US" sz="1300" dirty="0">
                <a:effectLst/>
                <a:latin typeface="Open Sans Light" panose="020B0306030504020204" pitchFamily="34" charset="0"/>
                <a:cs typeface="Open Sans Light" panose="020B0306030504020204" pitchFamily="34" charset="0"/>
              </a:rPr>
              <a:t> Information on how children develop</a:t>
            </a:r>
          </a:p>
          <a:p>
            <a:pPr rtl="0">
              <a:buFont typeface="Arial" panose="020B0604020202020204" pitchFamily="34" charset="0"/>
              <a:buChar char="•"/>
            </a:pPr>
            <a:r>
              <a:rPr lang="en-US" sz="1300" dirty="0">
                <a:effectLst/>
                <a:latin typeface="Open Sans Light" panose="020B0306030504020204" pitchFamily="34" charset="0"/>
                <a:cs typeface="Open Sans Light" panose="020B0306030504020204" pitchFamily="34" charset="0"/>
              </a:rPr>
              <a:t>Parent/caregiver education</a:t>
            </a:r>
          </a:p>
          <a:p>
            <a:pPr rtl="0">
              <a:buFont typeface="Arial" panose="020B0604020202020204" pitchFamily="34" charset="0"/>
              <a:buChar char="•"/>
            </a:pPr>
            <a:r>
              <a:rPr lang="en-US" sz="1300" dirty="0">
                <a:effectLst/>
                <a:latin typeface="Open Sans Light" panose="020B0306030504020204" pitchFamily="34" charset="0"/>
                <a:cs typeface="Open Sans Light" panose="020B0306030504020204" pitchFamily="34" charset="0"/>
              </a:rPr>
              <a:t>Support services and developmental therapies that assist in a child's development</a:t>
            </a:r>
          </a:p>
          <a:p>
            <a:pPr rtl="0">
              <a:buFont typeface="Arial" panose="020B0604020202020204" pitchFamily="34" charset="0"/>
              <a:buChar char="•"/>
            </a:pPr>
            <a:r>
              <a:rPr lang="en-US" sz="1300" dirty="0">
                <a:effectLst/>
                <a:latin typeface="Open Sans Light" panose="020B0306030504020204" pitchFamily="34" charset="0"/>
                <a:cs typeface="Open Sans Light" panose="020B0306030504020204" pitchFamily="34" charset="0"/>
              </a:rPr>
              <a:t>Ideas for how the family can help their child at home and in the community</a:t>
            </a:r>
          </a:p>
          <a:p>
            <a:pPr rtl="0">
              <a:buFont typeface="Arial" panose="020B0604020202020204" pitchFamily="34" charset="0"/>
              <a:buChar char="•"/>
            </a:pPr>
            <a:r>
              <a:rPr lang="en-US" sz="1300" dirty="0">
                <a:effectLst/>
                <a:latin typeface="Open Sans Light" panose="020B0306030504020204" pitchFamily="34" charset="0"/>
                <a:cs typeface="Open Sans Light" panose="020B0306030504020204" pitchFamily="34" charset="0"/>
              </a:rPr>
              <a:t>Assistance to early childhood staff with strategies to promote a child's potential if a child is attending early care or education setting</a:t>
            </a:r>
          </a:p>
          <a:p>
            <a:pPr rtl="0">
              <a:buFont typeface="Arial" panose="020B0604020202020204" pitchFamily="34" charset="0"/>
              <a:buChar char="•"/>
            </a:pPr>
            <a:r>
              <a:rPr lang="en-US" sz="1300" dirty="0">
                <a:effectLst/>
                <a:latin typeface="Open Sans Light" panose="020B0306030504020204" pitchFamily="34" charset="0"/>
                <a:cs typeface="Open Sans Light" panose="020B0306030504020204" pitchFamily="34" charset="0"/>
              </a:rPr>
              <a:t>Linking families to a variety of community services and supports</a:t>
            </a:r>
          </a:p>
          <a:p>
            <a:pPr rtl="0">
              <a:buFont typeface="Arial" panose="020B0604020202020204" pitchFamily="34" charset="0"/>
              <a:buChar char="•"/>
            </a:pPr>
            <a:endParaRPr lang="en-US" sz="800" dirty="0">
              <a:latin typeface="Open Sans Light" panose="020B0306030504020204" pitchFamily="34" charset="0"/>
              <a:cs typeface="Open Sans Light" panose="020B0306030504020204" pitchFamily="34" charset="0"/>
            </a:endParaRPr>
          </a:p>
          <a:p>
            <a:pPr rtl="0">
              <a:buFont typeface="Arial" panose="020B0604020202020204" pitchFamily="34" charset="0"/>
              <a:buChar char="•"/>
            </a:pPr>
            <a:r>
              <a:rPr lang="en-US" sz="1300" dirty="0">
                <a:latin typeface="Open Sans Light" panose="020B0306030504020204" pitchFamily="34" charset="0"/>
                <a:cs typeface="Open Sans Light" panose="020B0306030504020204" pitchFamily="34" charset="0"/>
              </a:rPr>
              <a:t>Kansas' Early Childhood Developmental Services provide the foundation and framework to build capacity for local tiny-k programs in creating positive outcomes for children and families. Early Childhood Developmental Services is authorized by the Individuals with Disabilities Education Act - IDEA Part C and is administered by the Kansas Department of Health and Environment. KDHE provides grants to tiny-k programs to assist in maintaining and implementing a statewide system of coordinated, comprehensive, multidisciplinary early intervention services for infants and toddlers with disabilities from birth to age three and their families. KDHE is responsible for assuring availability to eligible children and their families. (see KSDE for Part B, age 3)</a:t>
            </a:r>
            <a:endParaRPr lang="en-US" sz="1300" dirty="0">
              <a:effectLst/>
              <a:latin typeface="Open Sans Light" panose="020B0306030504020204" pitchFamily="34" charset="0"/>
              <a:cs typeface="Open Sans Light" panose="020B0306030504020204" pitchFamily="34" charset="0"/>
            </a:endParaRPr>
          </a:p>
          <a:p>
            <a:pPr algn="l"/>
            <a:endParaRPr lang="en-US" sz="500" b="0" i="0" dirty="0">
              <a:solidFill>
                <a:schemeClr val="bg1"/>
              </a:solidFill>
              <a:effectLst/>
              <a:latin typeface="Open Sans Light" panose="020B0306030504020204" pitchFamily="34" charset="0"/>
              <a:cs typeface="Open Sans Light" panose="020B0306030504020204" pitchFamily="34" charset="0"/>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300" b="0" i="0" u="none" strike="noStrike" kern="0" cap="none" spc="0" normalizeH="0" baseline="0" noProof="0" dirty="0">
                <a:ln>
                  <a:noFill/>
                </a:ln>
                <a:solidFill>
                  <a:schemeClr val="bg1"/>
                </a:solidFill>
                <a:effectLst/>
                <a:uLnTx/>
                <a:uFillTx/>
                <a:latin typeface="Open Sans Light" panose="020B0306030504020204" pitchFamily="34" charset="0"/>
                <a:cs typeface="Open Sans Light" panose="020B0306030504020204" pitchFamily="34" charset="0"/>
                <a:sym typeface="Arial"/>
              </a:rPr>
              <a:t>Links: </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300" u="sng"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hlinkClick r:id="rId2">
                  <a:extLst>
                    <a:ext uri="{A12FA001-AC4F-418D-AE19-62706E023703}">
                      <ahyp:hlinkClr xmlns:ahyp="http://schemas.microsoft.com/office/drawing/2018/hyperlinkcolor" val="tx"/>
                    </a:ext>
                  </a:extLst>
                </a:hlinkClick>
              </a:rPr>
              <a:t>https://www.kdhe.ks.gov/954/Early-Intervention</a:t>
            </a:r>
            <a:endParaRPr lang="en-US" sz="1300" kern="0" dirty="0">
              <a:solidFill>
                <a:schemeClr val="bg1"/>
              </a:solidFill>
              <a:latin typeface="Open Sans Light" panose="020B0306030504020204" pitchFamily="34" charset="0"/>
              <a:cs typeface="Open Sans Light" panose="020B0306030504020204" pitchFamily="34"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300" u="sng"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hlinkClick r:id="rId3">
                  <a:extLst>
                    <a:ext uri="{A12FA001-AC4F-418D-AE19-62706E023703}">
                      <ahyp:hlinkClr xmlns:ahyp="http://schemas.microsoft.com/office/drawing/2018/hyperlinkcolor" val="tx"/>
                    </a:ext>
                  </a:extLst>
                </a:hlinkClick>
              </a:rPr>
              <a:t>https://kansasicc.ksde.org/families/birth-to-three/early-intervention-services</a:t>
            </a:r>
            <a:endParaRPr lang="en-US" sz="1300" u="sng" kern="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300" u="sng"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hlinkClick r:id="rId4">
                  <a:extLst>
                    <a:ext uri="{A12FA001-AC4F-418D-AE19-62706E023703}">
                      <ahyp:hlinkClr xmlns:ahyp="http://schemas.microsoft.com/office/drawing/2018/hyperlinkcolor" val="tx"/>
                    </a:ext>
                  </a:extLst>
                </a:hlinkClick>
              </a:rPr>
              <a:t>https://www.kdhe.ks.gov/677/Kansas-Early-Childhood-Developmental-Ser</a:t>
            </a:r>
            <a:endParaRPr kumimoji="0" lang="en-US" sz="1300" b="0" i="0" u="none" strike="noStrike" kern="0" cap="none" spc="0" normalizeH="0" baseline="0" noProof="0" dirty="0">
              <a:ln>
                <a:noFill/>
              </a:ln>
              <a:solidFill>
                <a:schemeClr val="bg1"/>
              </a:solidFill>
              <a:effectLst/>
              <a:uLnTx/>
              <a:uFillTx/>
              <a:latin typeface="Open Sans Light" panose="020B0306030504020204" pitchFamily="34" charset="0"/>
              <a:cs typeface="Open Sans Light" panose="020B0306030504020204" pitchFamily="34"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100" b="0" i="0" u="none" strike="noStrike" kern="0" cap="none" spc="0" normalizeH="0" baseline="0" noProof="0" dirty="0">
              <a:ln>
                <a:noFill/>
              </a:ln>
              <a:solidFill>
                <a:prstClr val="white"/>
              </a:solidFill>
              <a:effectLst/>
              <a:uLnTx/>
              <a:uFillTx/>
              <a:latin typeface="Open Sans Light" panose="020B0306030504020204" pitchFamily="34" charset="0"/>
              <a:ea typeface="+mn-ea"/>
              <a:cs typeface="Open Sans Light" panose="020B0306030504020204" pitchFamily="34" charset="0"/>
              <a:sym typeface="Arial"/>
            </a:endParaRPr>
          </a:p>
        </p:txBody>
      </p:sp>
      <p:sp>
        <p:nvSpPr>
          <p:cNvPr id="2" name="Footer Placeholder 1">
            <a:extLst>
              <a:ext uri="{FF2B5EF4-FFF2-40B4-BE49-F238E27FC236}">
                <a16:creationId xmlns:a16="http://schemas.microsoft.com/office/drawing/2014/main" id="{A1E98263-D7E8-98AD-92E8-A5B15732352C}"/>
              </a:ext>
            </a:extLst>
          </p:cNvPr>
          <p:cNvSpPr>
            <a:spLocks noGrp="1"/>
          </p:cNvSpPr>
          <p:nvPr>
            <p:ph type="ftr" sz="quarter" idx="11"/>
          </p:nvPr>
        </p:nvSpPr>
        <p:spPr>
          <a:xfrm>
            <a:off x="3043238" y="6538912"/>
            <a:ext cx="5903117" cy="365125"/>
          </a:xfrm>
        </p:spPr>
        <p:txBody>
          <a:bodyPr/>
          <a:lstStyle/>
          <a:p>
            <a:r>
              <a:rPr lang="en-US" dirty="0">
                <a:solidFill>
                  <a:schemeClr val="bg1"/>
                </a:solidFill>
                <a:latin typeface="Open Sans Light" panose="020B0306030504020204" pitchFamily="34" charset="0"/>
                <a:cs typeface="Open Sans Light" panose="020B0306030504020204" pitchFamily="34" charset="0"/>
              </a:rPr>
              <a:t>November 2024, Collaborative Document, DCF, KDADS, KDHE, KDOC and KSDE</a:t>
            </a:r>
          </a:p>
        </p:txBody>
      </p:sp>
    </p:spTree>
    <p:extLst>
      <p:ext uri="{BB962C8B-B14F-4D97-AF65-F5344CB8AC3E}">
        <p14:creationId xmlns:p14="http://schemas.microsoft.com/office/powerpoint/2010/main" val="311741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02D0F-0391-DABA-C4C8-7EED6BBF5E43}"/>
              </a:ext>
            </a:extLst>
          </p:cNvPr>
          <p:cNvSpPr>
            <a:spLocks noGrp="1"/>
          </p:cNvSpPr>
          <p:nvPr>
            <p:ph type="title" idx="4294967295"/>
          </p:nvPr>
        </p:nvSpPr>
        <p:spPr>
          <a:xfrm>
            <a:off x="1334086" y="157162"/>
            <a:ext cx="2897262" cy="1222642"/>
          </a:xfrm>
          <a:prstGeom prst="chevron">
            <a:avLst/>
          </a:prstGeom>
          <a:solidFill>
            <a:schemeClr val="accent5">
              <a:lumMod val="60000"/>
              <a:lumOff val="40000"/>
            </a:schemeClr>
          </a:solidFill>
          <a:ln w="12700" cap="flat" cmpd="sng" algn="ctr">
            <a:solidFill>
              <a:srgbClr val="F6BA12"/>
            </a:solidFill>
            <a:prstDash val="solid"/>
            <a:miter lim="800000"/>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000" b="0" i="0" u="none" strike="noStrike" kern="0" cap="none" spc="0" normalizeH="0" baseline="0" noProof="0" dirty="0">
                <a:ln>
                  <a:noFill/>
                </a:ln>
                <a:solidFill>
                  <a:srgbClr val="000000"/>
                </a:solidFill>
                <a:effectLst/>
                <a:uLnTx/>
                <a:uFillTx/>
                <a:latin typeface="Open Sans Light" panose="020B0306030504020204" pitchFamily="34" charset="0"/>
                <a:ea typeface="+mn-ea"/>
                <a:cs typeface="+mn-cs"/>
                <a:sym typeface="Arial"/>
              </a:rPr>
              <a:t>Kansas Department of Education, Intervention </a:t>
            </a:r>
          </a:p>
        </p:txBody>
      </p:sp>
      <p:sp>
        <p:nvSpPr>
          <p:cNvPr id="4" name="Rectangle 3">
            <a:extLst>
              <a:ext uri="{FF2B5EF4-FFF2-40B4-BE49-F238E27FC236}">
                <a16:creationId xmlns:a16="http://schemas.microsoft.com/office/drawing/2014/main" id="{9479D3A1-11C4-71B9-F508-86F139C55A35}"/>
              </a:ext>
            </a:extLst>
          </p:cNvPr>
          <p:cNvSpPr/>
          <p:nvPr/>
        </p:nvSpPr>
        <p:spPr>
          <a:xfrm>
            <a:off x="1334086" y="1527291"/>
            <a:ext cx="9523828" cy="5194184"/>
          </a:xfrm>
          <a:prstGeom prst="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900" kern="0" dirty="0">
                <a:solidFill>
                  <a:schemeClr val="bg1"/>
                </a:solidFill>
                <a:latin typeface="Open Sans Light" panose="020B0306030504020204" pitchFamily="34" charset="0"/>
                <a:cs typeface="Open Sans Light" panose="020B0306030504020204" pitchFamily="34" charset="0"/>
                <a:sym typeface="Arial"/>
              </a:rPr>
              <a:t>Middle School Future Planning (no later that 13 years of age)</a:t>
            </a:r>
            <a:endParaRPr kumimoji="0" lang="en-US" sz="1900" b="0" i="0" u="none" strike="noStrike" kern="0" cap="none" spc="0" normalizeH="0" baseline="0" noProof="0" dirty="0">
              <a:ln>
                <a:noFill/>
              </a:ln>
              <a:solidFill>
                <a:schemeClr val="bg1"/>
              </a:solidFill>
              <a:effectLst/>
              <a:uLnTx/>
              <a:uFillTx/>
              <a:latin typeface="Open Sans Light" panose="020B0306030504020204" pitchFamily="34" charset="0"/>
              <a:cs typeface="Open Sans Light" panose="020B0306030504020204" pitchFamily="34" charset="0"/>
              <a:sym typeface="Arial"/>
            </a:endParaRPr>
          </a:p>
          <a:p>
            <a:pPr marL="171450" indent="-171450" rtl="0">
              <a:buFont typeface="Arial" panose="020B0604020202020204" pitchFamily="34" charset="0"/>
              <a:buChar char="•"/>
            </a:pPr>
            <a:r>
              <a:rPr lang="en-US" sz="1900" kern="0" dirty="0" err="1">
                <a:solidFill>
                  <a:schemeClr val="bg1"/>
                </a:solidFill>
                <a:latin typeface="Open Sans Light" panose="020B0306030504020204" pitchFamily="34" charset="0"/>
                <a:cs typeface="Open Sans Light" panose="020B0306030504020204" pitchFamily="34" charset="0"/>
                <a:sym typeface="Arial"/>
              </a:rPr>
              <a:t>Xello</a:t>
            </a:r>
            <a:r>
              <a:rPr lang="en-US" sz="1900" kern="0" dirty="0">
                <a:solidFill>
                  <a:schemeClr val="bg1"/>
                </a:solidFill>
                <a:latin typeface="Open Sans Light" panose="020B0306030504020204" pitchFamily="34" charset="0"/>
                <a:cs typeface="Open Sans Light" panose="020B0306030504020204" pitchFamily="34" charset="0"/>
                <a:sym typeface="Arial"/>
              </a:rPr>
              <a:t> Career Interest Inventory, with classes aligned by interest:</a:t>
            </a:r>
          </a:p>
          <a:p>
            <a:pPr marL="628650" lvl="1" indent="-171450">
              <a:buFont typeface="Arial" panose="020B0604020202020204" pitchFamily="34" charset="0"/>
              <a:buChar char="•"/>
            </a:pPr>
            <a:r>
              <a:rPr lang="en-US" sz="1900" kern="0" dirty="0">
                <a:solidFill>
                  <a:schemeClr val="bg1"/>
                </a:solidFill>
                <a:latin typeface="Open Sans Light" panose="020B0306030504020204" pitchFamily="34" charset="0"/>
                <a:cs typeface="Open Sans Light" panose="020B0306030504020204" pitchFamily="34" charset="0"/>
                <a:sym typeface="Arial"/>
              </a:rPr>
              <a:t> </a:t>
            </a:r>
            <a:r>
              <a:rPr lang="en-US" sz="1900" dirty="0">
                <a:solidFill>
                  <a:schemeClr val="bg1"/>
                </a:solidFill>
                <a:latin typeface="Open Sans Light" panose="020B0306030504020204" pitchFamily="34" charset="0"/>
                <a:hlinkClick r:id="rId2">
                  <a:extLst>
                    <a:ext uri="{A12FA001-AC4F-418D-AE19-62706E023703}">
                      <ahyp:hlinkClr xmlns:ahyp="http://schemas.microsoft.com/office/drawing/2018/hyperlinkcolor" val="tx"/>
                    </a:ext>
                  </a:extLst>
                </a:hlinkClick>
              </a:rPr>
              <a:t>Assessments (</a:t>
            </a:r>
            <a:r>
              <a:rPr lang="en-US" sz="1900" dirty="0" err="1">
                <a:solidFill>
                  <a:schemeClr val="bg1"/>
                </a:solidFill>
                <a:latin typeface="Open Sans Light" panose="020B0306030504020204" pitchFamily="34" charset="0"/>
                <a:hlinkClick r:id="rId2">
                  <a:extLst>
                    <a:ext uri="{A12FA001-AC4F-418D-AE19-62706E023703}">
                      <ahyp:hlinkClr xmlns:ahyp="http://schemas.microsoft.com/office/drawing/2018/hyperlinkcolor" val="tx"/>
                    </a:ext>
                  </a:extLst>
                </a:hlinkClick>
              </a:rPr>
              <a:t>xello.world</a:t>
            </a:r>
            <a:r>
              <a:rPr lang="en-US" sz="1900" dirty="0">
                <a:solidFill>
                  <a:schemeClr val="bg1"/>
                </a:solidFill>
                <a:latin typeface="Open Sans Light" panose="020B0306030504020204" pitchFamily="34" charset="0"/>
                <a:hlinkClick r:id="rId2">
                  <a:extLst>
                    <a:ext uri="{A12FA001-AC4F-418D-AE19-62706E023703}">
                      <ahyp:hlinkClr xmlns:ahyp="http://schemas.microsoft.com/office/drawing/2018/hyperlinkcolor" val="tx"/>
                    </a:ext>
                  </a:extLst>
                </a:hlinkClick>
              </a:rPr>
              <a:t>)</a:t>
            </a:r>
            <a:endParaRPr kumimoji="0" lang="en-US" sz="1900" b="0" i="0" u="none" strike="noStrike" kern="0" cap="none" spc="0" normalizeH="0" baseline="0" noProof="0" dirty="0">
              <a:ln>
                <a:noFill/>
              </a:ln>
              <a:solidFill>
                <a:schemeClr val="bg1"/>
              </a:solidFill>
              <a:effectLst/>
              <a:uLnTx/>
              <a:uFillTx/>
              <a:latin typeface="Open Sans Light" panose="020B0306030504020204" pitchFamily="34" charset="0"/>
              <a:cs typeface="Open Sans Light" panose="020B0306030504020204" pitchFamily="34" charset="0"/>
              <a:sym typeface="Arial"/>
            </a:endParaRPr>
          </a:p>
          <a:p>
            <a:pPr marL="171450" indent="-171450" rtl="0">
              <a:buFont typeface="Arial" panose="020B0604020202020204" pitchFamily="34" charset="0"/>
              <a:buChar char="•"/>
            </a:pPr>
            <a:r>
              <a:rPr lang="en-US" sz="1900" kern="0" dirty="0">
                <a:solidFill>
                  <a:schemeClr val="bg1"/>
                </a:solidFill>
                <a:latin typeface="Open Sans Light" panose="020B0306030504020204" pitchFamily="34" charset="0"/>
                <a:cs typeface="Open Sans Light" panose="020B0306030504020204" pitchFamily="34" charset="0"/>
                <a:sym typeface="Arial"/>
              </a:rPr>
              <a:t>Career and Technical Education (CTE) Pathway Planning: </a:t>
            </a:r>
            <a:endParaRPr kumimoji="0" lang="en-US" sz="1900" b="0" i="0" u="none" strike="noStrike" kern="0" cap="none" spc="0" normalizeH="0" baseline="0" noProof="0" dirty="0">
              <a:ln>
                <a:noFill/>
              </a:ln>
              <a:solidFill>
                <a:schemeClr val="bg1"/>
              </a:solidFill>
              <a:effectLst/>
              <a:uLnTx/>
              <a:uFillTx/>
              <a:latin typeface="Open Sans Light" panose="020B0306030504020204" pitchFamily="34" charset="0"/>
              <a:cs typeface="Open Sans Light" panose="020B0306030504020204" pitchFamily="34" charset="0"/>
              <a:sym typeface="Arial"/>
            </a:endParaRPr>
          </a:p>
          <a:p>
            <a:pPr marL="628650" lvl="1" indent="-171450">
              <a:buFont typeface="Arial" panose="020B0604020202020204" pitchFamily="34" charset="0"/>
              <a:buChar char="•"/>
            </a:pPr>
            <a:r>
              <a:rPr lang="en-US" sz="1900" dirty="0">
                <a:solidFill>
                  <a:schemeClr val="bg1"/>
                </a:solidFill>
                <a:latin typeface="Open Sans Light" panose="020B0306030504020204" pitchFamily="34" charset="0"/>
                <a:hlinkClick r:id="rId3">
                  <a:extLst>
                    <a:ext uri="{A12FA001-AC4F-418D-AE19-62706E023703}">
                      <ahyp:hlinkClr xmlns:ahyp="http://schemas.microsoft.com/office/drawing/2018/hyperlinkcolor" val="tx"/>
                    </a:ext>
                  </a:extLst>
                </a:hlinkClick>
              </a:rPr>
              <a:t>Career Clusters - Advance CTE (careertech.org)</a:t>
            </a:r>
            <a:endParaRPr kumimoji="0" lang="en-US" sz="1900" b="0" i="0" u="none" strike="noStrike" kern="0" cap="none" spc="0" normalizeH="0" baseline="0" noProof="0" dirty="0">
              <a:ln>
                <a:noFill/>
              </a:ln>
              <a:solidFill>
                <a:schemeClr val="bg1"/>
              </a:solidFill>
              <a:effectLst/>
              <a:uLnTx/>
              <a:uFillTx/>
              <a:latin typeface="Open Sans Light" panose="020B0306030504020204" pitchFamily="34" charset="0"/>
              <a:cs typeface="Open Sans Light" panose="020B0306030504020204" pitchFamily="34" charset="0"/>
              <a:sym typeface="Arial"/>
            </a:endParaRPr>
          </a:p>
          <a:p>
            <a:pPr marL="628650" lvl="1" indent="-171450">
              <a:buFont typeface="Arial" panose="020B0604020202020204" pitchFamily="34" charset="0"/>
              <a:buChar char="•"/>
            </a:pPr>
            <a:r>
              <a:rPr lang="en-US" sz="1900" dirty="0">
                <a:solidFill>
                  <a:schemeClr val="bg1"/>
                </a:solidFill>
                <a:latin typeface="Open Sans Light" panose="020B0306030504020204" pitchFamily="34" charset="0"/>
                <a:cs typeface="Open Sans Light" panose="020B0306030504020204" pitchFamily="34" charset="0"/>
                <a:hlinkClick r:id="rId4">
                  <a:extLst>
                    <a:ext uri="{A12FA001-AC4F-418D-AE19-62706E023703}">
                      <ahyp:hlinkClr xmlns:ahyp="http://schemas.microsoft.com/office/drawing/2018/hyperlinkcolor" val="tx"/>
                    </a:ext>
                  </a:extLst>
                </a:hlinkClick>
              </a:rPr>
              <a:t>CTE Table of Contents (ksde.org)</a:t>
            </a:r>
            <a:endParaRPr kumimoji="0" lang="en-US" sz="1900" b="0" i="0" u="none" strike="noStrike" kern="0" cap="none" spc="0" normalizeH="0" baseline="0" noProof="0" dirty="0">
              <a:ln>
                <a:noFill/>
              </a:ln>
              <a:solidFill>
                <a:schemeClr val="bg1"/>
              </a:solidFill>
              <a:effectLst/>
              <a:uLnTx/>
              <a:uFillTx/>
              <a:latin typeface="Open Sans Light" panose="020B0306030504020204" pitchFamily="34" charset="0"/>
              <a:cs typeface="Open Sans Light" panose="020B0306030504020204" pitchFamily="34" charset="0"/>
              <a:sym typeface="Arial"/>
            </a:endParaRPr>
          </a:p>
          <a:p>
            <a:pPr marL="171450" indent="-171450" rtl="0">
              <a:buFont typeface="Arial" panose="020B0604020202020204" pitchFamily="34" charset="0"/>
              <a:buChar char="•"/>
            </a:pPr>
            <a:r>
              <a:rPr lang="en-US" sz="1900" kern="0" dirty="0">
                <a:solidFill>
                  <a:schemeClr val="bg1"/>
                </a:solidFill>
                <a:latin typeface="Open Sans Light" panose="020B0306030504020204" pitchFamily="34" charset="0"/>
                <a:cs typeface="Open Sans Light" panose="020B0306030504020204" pitchFamily="34" charset="0"/>
                <a:sym typeface="Arial"/>
              </a:rPr>
              <a:t>Kansas Work-Based Learning Experiences, Internships, Apprenticeships</a:t>
            </a:r>
            <a:endParaRPr kumimoji="0" lang="en-US" sz="1900" b="0" i="0" u="none" strike="noStrike" kern="0" cap="none" spc="0" normalizeH="0" baseline="0" noProof="0" dirty="0">
              <a:ln>
                <a:noFill/>
              </a:ln>
              <a:solidFill>
                <a:schemeClr val="bg1"/>
              </a:solidFill>
              <a:effectLst/>
              <a:uLnTx/>
              <a:uFillTx/>
              <a:latin typeface="Open Sans Light" panose="020B0306030504020204" pitchFamily="34" charset="0"/>
              <a:cs typeface="Open Sans Light" panose="020B0306030504020204" pitchFamily="34" charset="0"/>
              <a:sym typeface="Arial"/>
            </a:endParaRPr>
          </a:p>
          <a:p>
            <a:pPr marL="628650" lvl="1" indent="-171450">
              <a:buFont typeface="Arial" panose="020B0604020202020204" pitchFamily="34" charset="0"/>
              <a:buChar char="•"/>
            </a:pPr>
            <a:r>
              <a:rPr lang="en-US" sz="1900" kern="0" dirty="0">
                <a:solidFill>
                  <a:schemeClr val="bg1"/>
                </a:solidFill>
                <a:latin typeface="Open Sans Light" panose="020B0306030504020204" pitchFamily="34" charset="0"/>
                <a:cs typeface="Open Sans Light" panose="020B0306030504020204" pitchFamily="34" charset="0"/>
                <a:sym typeface="Arial"/>
              </a:rPr>
              <a:t>Individualized Plan of Study: </a:t>
            </a:r>
          </a:p>
          <a:p>
            <a:pPr marL="1085850" lvl="2" indent="-171450">
              <a:buFont typeface="Arial" panose="020B0604020202020204" pitchFamily="34" charset="0"/>
              <a:buChar char="•"/>
            </a:pPr>
            <a:r>
              <a:rPr lang="en-US" sz="1900" dirty="0">
                <a:solidFill>
                  <a:schemeClr val="bg1"/>
                </a:solidFill>
                <a:latin typeface="Open Sans Light" panose="020B0306030504020204" pitchFamily="34" charset="0"/>
                <a:hlinkClick r:id="rId5">
                  <a:extLst>
                    <a:ext uri="{A12FA001-AC4F-418D-AE19-62706E023703}">
                      <ahyp:hlinkClr xmlns:ahyp="http://schemas.microsoft.com/office/drawing/2018/hyperlinkcolor" val="tx"/>
                    </a:ext>
                  </a:extLst>
                </a:hlinkClick>
              </a:rPr>
              <a:t>Individual Plans of Study (IPS) - Student (ksde.org)</a:t>
            </a:r>
            <a:endParaRPr kumimoji="0" lang="en-US" sz="1900" b="0" i="0" u="none" strike="noStrike" kern="0" cap="none" spc="0" normalizeH="0" baseline="0" noProof="0" dirty="0">
              <a:ln>
                <a:noFill/>
              </a:ln>
              <a:solidFill>
                <a:schemeClr val="bg1"/>
              </a:solidFill>
              <a:effectLst/>
              <a:uLnTx/>
              <a:uFillTx/>
              <a:latin typeface="Open Sans Light" panose="020B0306030504020204" pitchFamily="34" charset="0"/>
              <a:cs typeface="Open Sans Light" panose="020B0306030504020204" pitchFamily="34" charset="0"/>
              <a:sym typeface="Arial"/>
            </a:endParaRPr>
          </a:p>
          <a:p>
            <a:pPr marL="628650" lvl="1" indent="-171450">
              <a:buFont typeface="Arial" panose="020B0604020202020204" pitchFamily="34" charset="0"/>
              <a:buChar char="•"/>
            </a:pPr>
            <a:r>
              <a:rPr lang="en-US" sz="1900" kern="0" dirty="0" err="1">
                <a:solidFill>
                  <a:schemeClr val="bg1"/>
                </a:solidFill>
                <a:latin typeface="Open Sans Light" panose="020B0306030504020204" pitchFamily="34" charset="0"/>
                <a:cs typeface="Open Sans Light" panose="020B0306030504020204" pitchFamily="34" charset="0"/>
                <a:sym typeface="Arial"/>
              </a:rPr>
              <a:t>HirePaths</a:t>
            </a:r>
            <a:r>
              <a:rPr lang="en-US" sz="1900" kern="0" dirty="0">
                <a:solidFill>
                  <a:schemeClr val="bg1"/>
                </a:solidFill>
                <a:latin typeface="Open Sans Light" panose="020B0306030504020204" pitchFamily="34" charset="0"/>
                <a:cs typeface="Open Sans Light" panose="020B0306030504020204" pitchFamily="34" charset="0"/>
                <a:sym typeface="Arial"/>
              </a:rPr>
              <a:t>:</a:t>
            </a:r>
          </a:p>
          <a:p>
            <a:pPr marL="1085850" lvl="2" indent="-171450">
              <a:buFont typeface="Arial" panose="020B0604020202020204" pitchFamily="34" charset="0"/>
              <a:buChar char="•"/>
            </a:pPr>
            <a:r>
              <a:rPr lang="en-US" sz="1900" kern="0" dirty="0">
                <a:solidFill>
                  <a:schemeClr val="bg1"/>
                </a:solidFill>
                <a:latin typeface="Open Sans Light" panose="020B0306030504020204" pitchFamily="34" charset="0"/>
                <a:cs typeface="Open Sans Light" panose="020B0306030504020204" pitchFamily="34" charset="0"/>
                <a:sym typeface="Arial"/>
              </a:rPr>
              <a:t> </a:t>
            </a:r>
            <a:r>
              <a:rPr lang="en-US" sz="1900" dirty="0" err="1">
                <a:solidFill>
                  <a:schemeClr val="bg1"/>
                </a:solidFill>
                <a:latin typeface="Open Sans Light" panose="020B0306030504020204" pitchFamily="34" charset="0"/>
                <a:hlinkClick r:id="rId6">
                  <a:extLst>
                    <a:ext uri="{A12FA001-AC4F-418D-AE19-62706E023703}">
                      <ahyp:hlinkClr xmlns:ahyp="http://schemas.microsoft.com/office/drawing/2018/hyperlinkcolor" val="tx"/>
                    </a:ext>
                  </a:extLst>
                </a:hlinkClick>
              </a:rPr>
              <a:t>HirePaths</a:t>
            </a:r>
            <a:r>
              <a:rPr lang="en-US" sz="1900" dirty="0">
                <a:solidFill>
                  <a:schemeClr val="bg1"/>
                </a:solidFill>
                <a:latin typeface="Open Sans Light" panose="020B0306030504020204" pitchFamily="34" charset="0"/>
                <a:hlinkClick r:id="rId6">
                  <a:extLst>
                    <a:ext uri="{A12FA001-AC4F-418D-AE19-62706E023703}">
                      <ahyp:hlinkClr xmlns:ahyp="http://schemas.microsoft.com/office/drawing/2018/hyperlinkcolor" val="tx"/>
                    </a:ext>
                  </a:extLst>
                </a:hlinkClick>
              </a:rPr>
              <a:t> - Help Your Kansas Kid Explore Careers</a:t>
            </a:r>
            <a:endParaRPr kumimoji="0" lang="en-US" sz="1900" b="0" i="0" u="none" strike="noStrike" kern="0" cap="none" spc="0" normalizeH="0" baseline="0" noProof="0" dirty="0">
              <a:ln>
                <a:noFill/>
              </a:ln>
              <a:solidFill>
                <a:schemeClr val="bg1"/>
              </a:solidFill>
              <a:effectLst/>
              <a:uLnTx/>
              <a:uFillTx/>
              <a:latin typeface="Open Sans Light" panose="020B0306030504020204" pitchFamily="34" charset="0"/>
              <a:cs typeface="Open Sans Light" panose="020B0306030504020204" pitchFamily="34" charset="0"/>
              <a:sym typeface="Arial"/>
            </a:endParaRPr>
          </a:p>
          <a:p>
            <a:pPr marL="628650" lvl="1" indent="-171450">
              <a:buFont typeface="Arial" panose="020B0604020202020204" pitchFamily="34" charset="0"/>
              <a:buChar char="•"/>
            </a:pPr>
            <a:r>
              <a:rPr lang="en-US" sz="1900" kern="0" dirty="0">
                <a:solidFill>
                  <a:schemeClr val="bg1"/>
                </a:solidFill>
                <a:latin typeface="Open Sans Light" panose="020B0306030504020204" pitchFamily="34" charset="0"/>
                <a:cs typeface="Open Sans Light" panose="020B0306030504020204" pitchFamily="34" charset="0"/>
                <a:sym typeface="Arial"/>
              </a:rPr>
              <a:t>Elementary Career Awareness Resource:  </a:t>
            </a:r>
          </a:p>
          <a:p>
            <a:pPr marL="1085850" lvl="2" indent="-171450">
              <a:buFont typeface="Arial" panose="020B0604020202020204" pitchFamily="34" charset="0"/>
              <a:buChar char="•"/>
            </a:pPr>
            <a:r>
              <a:rPr lang="en-US" sz="2000" dirty="0">
                <a:solidFill>
                  <a:schemeClr val="bg1"/>
                </a:solidFill>
                <a:latin typeface="Open Sans Light" panose="020B0306030504020204" pitchFamily="34" charset="0"/>
                <a:hlinkClick r:id="rId7">
                  <a:extLst>
                    <a:ext uri="{A12FA001-AC4F-418D-AE19-62706E023703}">
                      <ahyp:hlinkClr xmlns:ahyp="http://schemas.microsoft.com/office/drawing/2018/hyperlinkcolor" val="tx"/>
                    </a:ext>
                  </a:extLst>
                </a:hlinkClick>
              </a:rPr>
              <a:t>Elementary Career Awareness Resource (ksde.org)</a:t>
            </a:r>
            <a:endParaRPr kumimoji="0" lang="en-US" sz="1900" b="0" i="0" u="none" strike="noStrike" kern="0" cap="none" spc="0" normalizeH="0" baseline="0" noProof="0" dirty="0">
              <a:ln>
                <a:noFill/>
              </a:ln>
              <a:solidFill>
                <a:schemeClr val="bg1"/>
              </a:solidFill>
              <a:effectLst/>
              <a:uLnTx/>
              <a:uFillTx/>
              <a:latin typeface="Open Sans Light" panose="020B0306030504020204" pitchFamily="34" charset="0"/>
              <a:cs typeface="Open Sans Light" panose="020B0306030504020204" pitchFamily="34" charset="0"/>
              <a:sym typeface="Arial"/>
            </a:endParaRPr>
          </a:p>
          <a:p>
            <a:pPr marL="171450" indent="-171450" rtl="0">
              <a:buFont typeface="Arial" panose="020B0604020202020204" pitchFamily="34" charset="0"/>
              <a:buChar char="•"/>
            </a:pPr>
            <a:r>
              <a:rPr lang="en-US" sz="1900" kern="0" dirty="0">
                <a:solidFill>
                  <a:schemeClr val="bg1"/>
                </a:solidFill>
                <a:latin typeface="Open Sans Light" panose="020B0306030504020204" pitchFamily="34" charset="0"/>
                <a:cs typeface="Open Sans Light" panose="020B0306030504020204" pitchFamily="34" charset="0"/>
                <a:sym typeface="Arial"/>
              </a:rPr>
              <a:t>Educational Service Center Supports:</a:t>
            </a:r>
          </a:p>
          <a:p>
            <a:pPr marR="0" lvl="0" algn="l" defTabSz="1219170" rtl="0" eaLnBrk="1" fontAlgn="auto" latinLnBrk="0" hangingPunct="1">
              <a:lnSpc>
                <a:spcPct val="100000"/>
              </a:lnSpc>
              <a:spcBef>
                <a:spcPts val="0"/>
              </a:spcBef>
              <a:spcAft>
                <a:spcPts val="0"/>
              </a:spcAft>
              <a:buClr>
                <a:srgbClr val="000000"/>
              </a:buClr>
              <a:buSzTx/>
              <a:tabLst/>
              <a:defRPr/>
            </a:pPr>
            <a:r>
              <a:rPr lang="en-US" sz="2000" dirty="0">
                <a:solidFill>
                  <a:schemeClr val="bg1"/>
                </a:solidFill>
                <a:latin typeface="Open Sans Light" panose="020B0306030504020204" pitchFamily="34" charset="0"/>
                <a:hlinkClick r:id="rId8">
                  <a:extLst>
                    <a:ext uri="{A12FA001-AC4F-418D-AE19-62706E023703}">
                      <ahyp:hlinkClr xmlns:ahyp="http://schemas.microsoft.com/office/drawing/2018/hyperlinkcolor" val="tx"/>
                    </a:ext>
                  </a:extLst>
                </a:hlinkClick>
              </a:rPr>
              <a:t>2023-2024 Kansas Educational Directory: Service Centers (ksde.org)</a:t>
            </a:r>
            <a:endParaRPr kumimoji="0" lang="en-US" sz="2000" b="0" i="0" u="none" strike="noStrike" kern="0" cap="none" spc="0" normalizeH="0" baseline="0" noProof="0" dirty="0">
              <a:ln>
                <a:noFill/>
              </a:ln>
              <a:solidFill>
                <a:schemeClr val="bg1"/>
              </a:solidFill>
              <a:effectLst/>
              <a:uLnTx/>
              <a:uFillTx/>
              <a:latin typeface="Open Sans Light" panose="020B0306030504020204" pitchFamily="34" charset="0"/>
              <a:ea typeface="+mn-ea"/>
              <a:cs typeface="Open Sans Light" panose="020B0306030504020204" pitchFamily="34" charset="0"/>
              <a:sym typeface="Arial"/>
            </a:endParaRPr>
          </a:p>
        </p:txBody>
      </p:sp>
      <p:sp>
        <p:nvSpPr>
          <p:cNvPr id="3" name="Footer Placeholder 2">
            <a:extLst>
              <a:ext uri="{FF2B5EF4-FFF2-40B4-BE49-F238E27FC236}">
                <a16:creationId xmlns:a16="http://schemas.microsoft.com/office/drawing/2014/main" id="{7E91F409-DD01-8D47-ECB4-0AF891FC4271}"/>
              </a:ext>
            </a:extLst>
          </p:cNvPr>
          <p:cNvSpPr>
            <a:spLocks noGrp="1"/>
          </p:cNvSpPr>
          <p:nvPr>
            <p:ph type="ftr" sz="quarter" idx="11"/>
          </p:nvPr>
        </p:nvSpPr>
        <p:spPr>
          <a:xfrm>
            <a:off x="3171825" y="6356350"/>
            <a:ext cx="5800725" cy="365125"/>
          </a:xfrm>
        </p:spPr>
        <p:txBody>
          <a:bodyPr/>
          <a:lstStyle/>
          <a:p>
            <a:r>
              <a:rPr lang="en-US" dirty="0">
                <a:solidFill>
                  <a:schemeClr val="bg1"/>
                </a:solidFill>
                <a:latin typeface="Open Sans Light" panose="020B0306030504020204" pitchFamily="34" charset="0"/>
                <a:cs typeface="Open Sans Light" panose="020B0306030504020204" pitchFamily="34" charset="0"/>
              </a:rPr>
              <a:t>November 2024, Collaborative Document, DCF, KDADS, KDHE, KDOC and KSDE</a:t>
            </a:r>
          </a:p>
        </p:txBody>
      </p:sp>
    </p:spTree>
    <p:extLst>
      <p:ext uri="{BB962C8B-B14F-4D97-AF65-F5344CB8AC3E}">
        <p14:creationId xmlns:p14="http://schemas.microsoft.com/office/powerpoint/2010/main" val="3450720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61CE8E-FF61-E501-5CE9-7863BBDFEC42}"/>
              </a:ext>
            </a:extLst>
          </p:cNvPr>
          <p:cNvSpPr>
            <a:spLocks noGrp="1"/>
          </p:cNvSpPr>
          <p:nvPr>
            <p:ph type="title" idx="4294967295"/>
          </p:nvPr>
        </p:nvSpPr>
        <p:spPr>
          <a:xfrm>
            <a:off x="1270586" y="136525"/>
            <a:ext cx="2768014" cy="1219039"/>
          </a:xfrm>
          <a:prstGeom prst="chevron">
            <a:avLst/>
          </a:prstGeom>
          <a:solidFill>
            <a:schemeClr val="accent5">
              <a:lumMod val="60000"/>
              <a:lumOff val="40000"/>
            </a:schemeClr>
          </a:solidFill>
          <a:ln w="12700" cap="flat" cmpd="sng" algn="ctr">
            <a:solidFill>
              <a:srgbClr val="7BBFE1"/>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800" b="0" i="0" u="none" strike="noStrike" kern="0" cap="none" spc="0" normalizeH="0" baseline="0" noProof="0" dirty="0">
                <a:ln>
                  <a:noFill/>
                </a:ln>
                <a:solidFill>
                  <a:srgbClr val="000000"/>
                </a:solidFill>
                <a:effectLst/>
                <a:uLnTx/>
                <a:uFillTx/>
                <a:latin typeface="Open Sans Light" panose="020B0306030504020204" pitchFamily="34" charset="0"/>
                <a:ea typeface="+mn-ea"/>
                <a:cs typeface="+mn-cs"/>
                <a:sym typeface="Arial"/>
              </a:rPr>
              <a:t>Home, Office or Outpatient Services </a:t>
            </a:r>
          </a:p>
        </p:txBody>
      </p:sp>
      <p:sp>
        <p:nvSpPr>
          <p:cNvPr id="4" name="Rectangle 3">
            <a:extLst>
              <a:ext uri="{FF2B5EF4-FFF2-40B4-BE49-F238E27FC236}">
                <a16:creationId xmlns:a16="http://schemas.microsoft.com/office/drawing/2014/main" id="{9479D3A1-11C4-71B9-F508-86F139C55A35}"/>
              </a:ext>
            </a:extLst>
          </p:cNvPr>
          <p:cNvSpPr/>
          <p:nvPr/>
        </p:nvSpPr>
        <p:spPr>
          <a:xfrm>
            <a:off x="1334086" y="1553256"/>
            <a:ext cx="9523828" cy="5304744"/>
          </a:xfrm>
          <a:prstGeom prst="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l" defTabSz="1219170" rtl="0" eaLnBrk="1" fontAlgn="auto" latinLnBrk="0" hangingPunct="1">
              <a:lnSpc>
                <a:spcPct val="100000"/>
              </a:lnSpc>
              <a:spcBef>
                <a:spcPts val="0"/>
              </a:spcBef>
              <a:spcAft>
                <a:spcPts val="0"/>
              </a:spcAft>
              <a:buClr>
                <a:srgbClr val="000000"/>
              </a:buClr>
              <a:buSzTx/>
              <a:tabLst/>
              <a:defRPr/>
            </a:pPr>
            <a:r>
              <a:rPr kumimoji="0" lang="en-US" sz="1150" b="0" i="0" u="none" strike="noStrike" kern="0" cap="none" spc="0" normalizeH="0" baseline="0" noProof="0" dirty="0">
                <a:ln>
                  <a:noFill/>
                </a:ln>
                <a:solidFill>
                  <a:schemeClr val="bg1"/>
                </a:solidFill>
                <a:effectLst/>
                <a:uLnTx/>
                <a:uFillTx/>
                <a:latin typeface="Open Sans Light" panose="020B0306030504020204" pitchFamily="34" charset="0"/>
                <a:cs typeface="Open Sans Light" panose="020B0306030504020204" pitchFamily="34" charset="0"/>
                <a:sym typeface="Arial"/>
              </a:rPr>
              <a:t>These services could be offered in the home, community or primary care settings.</a:t>
            </a:r>
          </a:p>
          <a:p>
            <a:pPr marR="0" lvl="0" algn="l" defTabSz="1219170" rtl="0" eaLnBrk="1" fontAlgn="auto" latinLnBrk="0" hangingPunct="1">
              <a:lnSpc>
                <a:spcPct val="100000"/>
              </a:lnSpc>
              <a:spcBef>
                <a:spcPts val="0"/>
              </a:spcBef>
              <a:spcAft>
                <a:spcPts val="0"/>
              </a:spcAft>
              <a:buClr>
                <a:srgbClr val="000000"/>
              </a:buClr>
              <a:buSzTx/>
              <a:tabLst/>
              <a:defRPr/>
            </a:pPr>
            <a:endParaRPr kumimoji="0" lang="en-US" sz="600" b="0" i="0" u="none" strike="noStrike" kern="0" cap="none" spc="0" normalizeH="0" baseline="0" noProof="0" dirty="0">
              <a:ln>
                <a:noFill/>
              </a:ln>
              <a:solidFill>
                <a:schemeClr val="bg1"/>
              </a:solidFill>
              <a:effectLst/>
              <a:uLnTx/>
              <a:uFillTx/>
              <a:latin typeface="Open Sans Light" panose="020B0306030504020204" pitchFamily="34" charset="0"/>
              <a:cs typeface="Open Sans Light" panose="020B0306030504020204" pitchFamily="34" charset="0"/>
              <a:sym typeface="Arial"/>
            </a:endParaRPr>
          </a:p>
          <a:p>
            <a:pPr marR="0" lvl="0" algn="l" defTabSz="1219170" rtl="0" eaLnBrk="1" fontAlgn="auto" latinLnBrk="0" hangingPunct="1">
              <a:lnSpc>
                <a:spcPct val="100000"/>
              </a:lnSpc>
              <a:spcBef>
                <a:spcPts val="0"/>
              </a:spcBef>
              <a:spcAft>
                <a:spcPts val="0"/>
              </a:spcAft>
              <a:buClr>
                <a:srgbClr val="000000"/>
              </a:buClr>
              <a:buSzTx/>
              <a:tabLst/>
              <a:defRPr/>
            </a:pPr>
            <a:r>
              <a:rPr kumimoji="0" lang="en-US" sz="1150" b="0" i="0" u="none" strike="noStrike" kern="0" cap="none" spc="0" normalizeH="0" baseline="0" noProof="0" dirty="0">
                <a:ln>
                  <a:noFill/>
                </a:ln>
                <a:solidFill>
                  <a:schemeClr val="bg1"/>
                </a:solidFill>
                <a:effectLst/>
                <a:uLnTx/>
                <a:uFillTx/>
                <a:latin typeface="Open Sans Light" panose="020B0306030504020204" pitchFamily="34" charset="0"/>
                <a:cs typeface="Open Sans Light" panose="020B0306030504020204" pitchFamily="34" charset="0"/>
                <a:sym typeface="Arial"/>
              </a:rPr>
              <a:t>Community Mental Health Center (CMHC)/Certified Community Behavioral Health Center (CCBHC)  services:</a:t>
            </a:r>
          </a:p>
          <a:p>
            <a:pPr lvl="0"/>
            <a:r>
              <a:rPr lang="en-US" sz="1150" kern="0" dirty="0">
                <a:solidFill>
                  <a:schemeClr val="bg1"/>
                </a:solidFill>
                <a:latin typeface="Open Sans Light" panose="020B0306030504020204" pitchFamily="34" charset="0"/>
                <a:cs typeface="Open Sans Light" panose="020B0306030504020204" pitchFamily="34" charset="0"/>
                <a:sym typeface="Arial"/>
              </a:rPr>
              <a:t>Patient Navigator, Crisis Services, Outpatient MH and SUD, Person and Family Centered Treatment, Peer Family Support and Counseling, Targeted Case Management, Outpatient Primary Care Screening and Monitory, Psychiatric Rehabilitation and Screening, Diagnosis and Risk Assessment </a:t>
            </a:r>
          </a:p>
          <a:p>
            <a:pPr lvl="0"/>
            <a:r>
              <a:rPr kumimoji="0" lang="en-US" sz="1150" b="0" i="0" u="none" strike="noStrike" cap="none" spc="0" normalizeH="0" baseline="0" noProof="0" dirty="0">
                <a:ln>
                  <a:noFill/>
                </a:ln>
                <a:solidFill>
                  <a:schemeClr val="bg1"/>
                </a:solidFill>
                <a:effectLst/>
                <a:uLnTx/>
                <a:uFillTx/>
                <a:latin typeface="Open Sans Light" panose="020B0306030504020204" pitchFamily="34" charset="0"/>
                <a:cs typeface="Open Sans Light" panose="020B0306030504020204" pitchFamily="34" charset="0"/>
              </a:rPr>
              <a:t>What is a CCBHC Video: </a:t>
            </a:r>
            <a:r>
              <a:rPr lang="en-US" sz="1150" b="1" dirty="0">
                <a:solidFill>
                  <a:schemeClr val="bg1"/>
                </a:solidFill>
                <a:latin typeface="Open Sans Light" panose="020B0306030504020204" pitchFamily="34" charset="0"/>
                <a:cs typeface="Open Sans Light" panose="020B0306030504020204" pitchFamily="34" charset="0"/>
                <a:hlinkClick r:id="rId3">
                  <a:extLst>
                    <a:ext uri="{A12FA001-AC4F-418D-AE19-62706E023703}">
                      <ahyp:hlinkClr xmlns:ahyp="http://schemas.microsoft.com/office/drawing/2018/hyperlinkcolor" val="tx"/>
                    </a:ext>
                  </a:extLst>
                </a:hlinkClick>
              </a:rPr>
              <a:t>https://www.youtube.com/watch?v=jxaIw8Y-P8U</a:t>
            </a:r>
            <a:endParaRPr lang="en-US" sz="1150" b="1" dirty="0">
              <a:solidFill>
                <a:schemeClr val="bg1"/>
              </a:solidFill>
              <a:latin typeface="Open Sans Light" panose="020B0306030504020204" pitchFamily="34" charset="0"/>
              <a:cs typeface="Open Sans Light" panose="020B0306030504020204" pitchFamily="34" charset="0"/>
            </a:endParaRPr>
          </a:p>
          <a:p>
            <a:r>
              <a:rPr kumimoji="0" lang="en-US" sz="1150" b="0" i="0" u="none" strike="noStrike" cap="none" spc="0" normalizeH="0" baseline="0" noProof="0" dirty="0">
                <a:ln>
                  <a:noFill/>
                </a:ln>
                <a:solidFill>
                  <a:schemeClr val="bg1"/>
                </a:solidFill>
                <a:effectLst/>
                <a:uLnTx/>
                <a:uFillTx/>
                <a:latin typeface="Open Sans Light" panose="020B0306030504020204" pitchFamily="34" charset="0"/>
                <a:cs typeface="Open Sans Light" panose="020B0306030504020204" pitchFamily="34" charset="0"/>
              </a:rPr>
              <a:t>CCBHC Care Coordination video: </a:t>
            </a:r>
            <a:r>
              <a:rPr lang="en-US" sz="1150" b="1" dirty="0">
                <a:solidFill>
                  <a:schemeClr val="bg1"/>
                </a:solidFill>
                <a:latin typeface="Open Sans Light" panose="020B0306030504020204" pitchFamily="34" charset="0"/>
                <a:cs typeface="Open Sans Light" panose="020B0306030504020204" pitchFamily="34" charset="0"/>
                <a:hlinkClick r:id="rId4">
                  <a:extLst>
                    <a:ext uri="{A12FA001-AC4F-418D-AE19-62706E023703}">
                      <ahyp:hlinkClr xmlns:ahyp="http://schemas.microsoft.com/office/drawing/2018/hyperlinkcolor" val="tx"/>
                    </a:ext>
                  </a:extLst>
                </a:hlinkClick>
              </a:rPr>
              <a:t>https://www.youtube.com/watch?v=f02vXRODRZo</a:t>
            </a:r>
            <a:endParaRPr kumimoji="0" lang="en-US" sz="1150" b="1" i="0" u="none" strike="noStrike" cap="none" spc="0" normalizeH="0" baseline="0" noProof="0" dirty="0">
              <a:ln>
                <a:noFill/>
              </a:ln>
              <a:solidFill>
                <a:schemeClr val="bg1"/>
              </a:solidFill>
              <a:effectLst/>
              <a:uLnTx/>
              <a:uFillTx/>
              <a:latin typeface="Open Sans Light" panose="020B0306030504020204" pitchFamily="34" charset="0"/>
              <a:cs typeface="Open Sans Light" panose="020B0306030504020204" pitchFamily="34" charset="0"/>
            </a:endParaRPr>
          </a:p>
          <a:p>
            <a:pPr marR="0" lvl="0" algn="l" defTabSz="1219170" rtl="0" eaLnBrk="1" fontAlgn="auto" latinLnBrk="0" hangingPunct="1">
              <a:lnSpc>
                <a:spcPct val="100000"/>
              </a:lnSpc>
              <a:spcBef>
                <a:spcPts val="0"/>
              </a:spcBef>
              <a:spcAft>
                <a:spcPts val="0"/>
              </a:spcAft>
              <a:buClr>
                <a:srgbClr val="000000"/>
              </a:buClr>
              <a:buSzTx/>
              <a:tabLst/>
              <a:defRPr/>
            </a:pPr>
            <a:r>
              <a:rPr kumimoji="0" lang="en-US" sz="1150" b="0" i="0" u="none" strike="noStrike" kern="0" cap="none" spc="0" normalizeH="0" baseline="0" noProof="0" dirty="0">
                <a:ln>
                  <a:noFill/>
                </a:ln>
                <a:solidFill>
                  <a:schemeClr val="bg1"/>
                </a:solidFill>
                <a:effectLst/>
                <a:uLnTx/>
                <a:uFillTx/>
                <a:latin typeface="Open Sans Light" panose="020B0306030504020204" pitchFamily="34" charset="0"/>
                <a:cs typeface="Open Sans Light" panose="020B0306030504020204" pitchFamily="34" charset="0"/>
                <a:sym typeface="Arial"/>
              </a:rPr>
              <a:t>Primary Care Physicians</a:t>
            </a:r>
          </a:p>
          <a:p>
            <a:pPr marR="0" lvl="0" algn="l" defTabSz="1219170" rtl="0" eaLnBrk="1" fontAlgn="auto" latinLnBrk="0" hangingPunct="1">
              <a:lnSpc>
                <a:spcPct val="100000"/>
              </a:lnSpc>
              <a:spcBef>
                <a:spcPts val="0"/>
              </a:spcBef>
              <a:spcAft>
                <a:spcPts val="0"/>
              </a:spcAft>
              <a:buClr>
                <a:srgbClr val="000000"/>
              </a:buClr>
              <a:buSzTx/>
              <a:tabLst/>
              <a:defRPr/>
            </a:pPr>
            <a:r>
              <a:rPr lang="en-US" sz="1150" dirty="0">
                <a:solidFill>
                  <a:schemeClr val="bg1"/>
                </a:solidFill>
                <a:latin typeface="Open Sans Light" panose="020B0306030504020204" pitchFamily="34" charset="0"/>
                <a:cs typeface="Open Sans Light" panose="020B0306030504020204" pitchFamily="34" charset="0"/>
              </a:rPr>
              <a:t>Federally Qualified Health Center (FQHC)</a:t>
            </a:r>
            <a:r>
              <a:rPr kumimoji="0" lang="en-US" sz="1150" b="0" i="0" u="none" strike="noStrike" kern="0" cap="none" spc="0" normalizeH="0" baseline="0" noProof="0" dirty="0">
                <a:ln>
                  <a:noFill/>
                </a:ln>
                <a:solidFill>
                  <a:schemeClr val="bg1"/>
                </a:solidFill>
                <a:effectLst/>
                <a:uLnTx/>
                <a:uFillTx/>
                <a:latin typeface="Open Sans Light" panose="020B0306030504020204" pitchFamily="34" charset="0"/>
                <a:cs typeface="Open Sans Light" panose="020B0306030504020204" pitchFamily="34" charset="0"/>
                <a:sym typeface="Arial"/>
              </a:rPr>
              <a:t> services: </a:t>
            </a:r>
            <a:r>
              <a:rPr lang="en-US" sz="1150" dirty="0">
                <a:solidFill>
                  <a:schemeClr val="bg1"/>
                </a:solidFill>
                <a:latin typeface="Open Sans Light" panose="020B0306030504020204" pitchFamily="34" charset="0"/>
                <a:cs typeface="Open Sans Light" panose="020B0306030504020204" pitchFamily="34" charset="0"/>
                <a:hlinkClick r:id="rId5">
                  <a:extLst>
                    <a:ext uri="{A12FA001-AC4F-418D-AE19-62706E023703}">
                      <ahyp:hlinkClr xmlns:ahyp="http://schemas.microsoft.com/office/drawing/2018/hyperlinkcolor" val="tx"/>
                    </a:ext>
                  </a:extLst>
                </a:hlinkClick>
              </a:rPr>
              <a:t>Federally Qualified Health Centers | KDHE, KS</a:t>
            </a:r>
            <a:r>
              <a:rPr lang="en-US" sz="1150" dirty="0">
                <a:solidFill>
                  <a:schemeClr val="bg1"/>
                </a:solidFill>
                <a:latin typeface="Open Sans Light" panose="020B0306030504020204" pitchFamily="34" charset="0"/>
                <a:cs typeface="Open Sans Light" panose="020B0306030504020204" pitchFamily="34" charset="0"/>
              </a:rPr>
              <a:t> </a:t>
            </a:r>
            <a:endParaRPr kumimoji="0" lang="en-US" sz="1150" b="0" i="0" u="none" strike="noStrike" kern="0" cap="none" spc="0" normalizeH="0" baseline="0" noProof="0" dirty="0">
              <a:ln>
                <a:noFill/>
              </a:ln>
              <a:solidFill>
                <a:schemeClr val="bg1"/>
              </a:solidFill>
              <a:effectLst/>
              <a:uLnTx/>
              <a:uFillTx/>
              <a:latin typeface="Open Sans Light" panose="020B0306030504020204" pitchFamily="34" charset="0"/>
              <a:cs typeface="Open Sans Light" panose="020B0306030504020204" pitchFamily="34" charset="0"/>
              <a:sym typeface="Arial"/>
            </a:endParaRPr>
          </a:p>
          <a:p>
            <a:pPr marR="0" lvl="0" algn="l" defTabSz="1219170" rtl="0" eaLnBrk="1" fontAlgn="auto" latinLnBrk="0" hangingPunct="1">
              <a:lnSpc>
                <a:spcPct val="100000"/>
              </a:lnSpc>
              <a:spcBef>
                <a:spcPts val="0"/>
              </a:spcBef>
              <a:spcAft>
                <a:spcPts val="0"/>
              </a:spcAft>
              <a:buClr>
                <a:srgbClr val="000000"/>
              </a:buClr>
              <a:buSzTx/>
              <a:tabLst/>
              <a:defRPr/>
            </a:pPr>
            <a:r>
              <a:rPr kumimoji="0" lang="en-US" sz="1150" b="0" i="0" u="none" strike="noStrike" kern="0" cap="none" spc="0" normalizeH="0" baseline="0" noProof="0" dirty="0">
                <a:ln>
                  <a:noFill/>
                </a:ln>
                <a:solidFill>
                  <a:schemeClr val="bg1"/>
                </a:solidFill>
                <a:effectLst/>
                <a:uLnTx/>
                <a:uFillTx/>
                <a:latin typeface="Open Sans Light" panose="020B0306030504020204" pitchFamily="34" charset="0"/>
                <a:cs typeface="Open Sans Light" panose="020B0306030504020204" pitchFamily="34" charset="0"/>
                <a:sym typeface="Arial"/>
              </a:rPr>
              <a:t>Psychotherapy</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150" b="0" i="0" u="none" strike="noStrike" kern="0" cap="none" spc="0" normalizeH="0" baseline="0" noProof="0" dirty="0">
                <a:ln>
                  <a:noFill/>
                </a:ln>
                <a:solidFill>
                  <a:schemeClr val="bg1"/>
                </a:solidFill>
                <a:effectLst/>
                <a:uLnTx/>
                <a:uFillTx/>
                <a:latin typeface="Open Sans Light" panose="020B0306030504020204" pitchFamily="34" charset="0"/>
                <a:cs typeface="Open Sans Light" panose="020B0306030504020204" pitchFamily="34" charset="0"/>
                <a:sym typeface="Arial"/>
              </a:rPr>
              <a:t>Individual/Group Therapy </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150" b="0" i="0" u="none" strike="noStrike" kern="0" cap="none" spc="0" normalizeH="0" baseline="0" noProof="0" dirty="0">
                <a:ln>
                  <a:noFill/>
                </a:ln>
                <a:solidFill>
                  <a:schemeClr val="bg1"/>
                </a:solidFill>
                <a:effectLst/>
                <a:uLnTx/>
                <a:uFillTx/>
                <a:latin typeface="Open Sans Light" panose="020B0306030504020204" pitchFamily="34" charset="0"/>
                <a:cs typeface="Open Sans Light" panose="020B0306030504020204" pitchFamily="34" charset="0"/>
                <a:sym typeface="Arial"/>
              </a:rPr>
              <a:t>Medication Management</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150" b="0" i="0" u="none" strike="noStrike" kern="0" cap="none" spc="0" normalizeH="0" baseline="0" noProof="0" dirty="0">
                <a:ln>
                  <a:noFill/>
                </a:ln>
                <a:solidFill>
                  <a:schemeClr val="bg1"/>
                </a:solidFill>
                <a:effectLst/>
                <a:uLnTx/>
                <a:uFillTx/>
                <a:latin typeface="Open Sans Light" panose="020B0306030504020204" pitchFamily="34" charset="0"/>
                <a:cs typeface="Open Sans Light" panose="020B0306030504020204" pitchFamily="34" charset="0"/>
                <a:sym typeface="Arial"/>
              </a:rPr>
              <a:t>Mental Health Intervention Team (MHIT)</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150" kern="0" dirty="0">
                <a:solidFill>
                  <a:schemeClr val="bg1"/>
                </a:solidFill>
                <a:latin typeface="Open Sans Light" panose="020B0306030504020204" pitchFamily="34" charset="0"/>
                <a:cs typeface="Open Sans Light" panose="020B0306030504020204" pitchFamily="34" charset="0"/>
                <a:sym typeface="Arial"/>
              </a:rPr>
              <a:t>Head Start, </a:t>
            </a:r>
            <a:r>
              <a:rPr lang="en-US" sz="1150" dirty="0">
                <a:solidFill>
                  <a:schemeClr val="bg1"/>
                </a:solidFill>
                <a:latin typeface="Open Sans Light" panose="020B0306030504020204" pitchFamily="34" charset="0"/>
                <a:cs typeface="Open Sans Light" panose="020B0306030504020204" pitchFamily="34" charset="0"/>
                <a:hlinkClick r:id="rId6">
                  <a:extLst>
                    <a:ext uri="{A12FA001-AC4F-418D-AE19-62706E023703}">
                      <ahyp:hlinkClr xmlns:ahyp="http://schemas.microsoft.com/office/drawing/2018/hyperlinkcolor" val="tx"/>
                    </a:ext>
                  </a:extLst>
                </a:hlinkClick>
              </a:rPr>
              <a:t>eckan.org</a:t>
            </a:r>
            <a:endParaRPr lang="en-US" sz="1150" kern="0" dirty="0">
              <a:solidFill>
                <a:schemeClr val="bg1"/>
              </a:solidFill>
              <a:latin typeface="Open Sans Light" panose="020B0306030504020204" pitchFamily="34" charset="0"/>
              <a:cs typeface="Open Sans Light" panose="020B0306030504020204" pitchFamily="34"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150" b="0" i="0" u="none" strike="noStrike" kern="0" cap="none" spc="0" normalizeH="0" baseline="0" noProof="0" dirty="0">
                <a:ln>
                  <a:noFill/>
                </a:ln>
                <a:solidFill>
                  <a:schemeClr val="bg1"/>
                </a:solidFill>
                <a:effectLst/>
                <a:uLnTx/>
                <a:uFillTx/>
                <a:latin typeface="Open Sans Light" panose="020B0306030504020204" pitchFamily="34" charset="0"/>
                <a:cs typeface="Open Sans Light" panose="020B0306030504020204" pitchFamily="34" charset="0"/>
                <a:sym typeface="Arial"/>
              </a:rPr>
              <a:t>Therapeutic Pre-Schools</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150" kern="0" dirty="0">
                <a:solidFill>
                  <a:schemeClr val="bg1"/>
                </a:solidFill>
                <a:latin typeface="Open Sans Light" panose="020B0306030504020204" pitchFamily="34" charset="0"/>
                <a:cs typeface="Open Sans Light" panose="020B0306030504020204" pitchFamily="34" charset="0"/>
                <a:sym typeface="Arial"/>
              </a:rPr>
              <a:t>Parent Peer Support, </a:t>
            </a:r>
            <a:r>
              <a:rPr lang="en-US" sz="1150" dirty="0">
                <a:solidFill>
                  <a:schemeClr val="bg1"/>
                </a:solidFill>
                <a:latin typeface="Open Sans Light" panose="020B0306030504020204" pitchFamily="34" charset="0"/>
                <a:cs typeface="Open Sans Light" panose="020B0306030504020204" pitchFamily="34" charset="0"/>
                <a:hlinkClick r:id="rId7">
                  <a:extLst>
                    <a:ext uri="{A12FA001-AC4F-418D-AE19-62706E023703}">
                      <ahyp:hlinkClr xmlns:ahyp="http://schemas.microsoft.com/office/drawing/2018/hyperlinkcolor" val="tx"/>
                    </a:ext>
                  </a:extLst>
                </a:hlinkClick>
              </a:rPr>
              <a:t>Certified Parent Peer Support Specialist Training (ks.gov)</a:t>
            </a:r>
            <a:endParaRPr lang="en-US" sz="1150" kern="0" dirty="0">
              <a:solidFill>
                <a:schemeClr val="bg1"/>
              </a:solidFill>
              <a:latin typeface="Open Sans Light" panose="020B0306030504020204" pitchFamily="34" charset="0"/>
              <a:cs typeface="Open Sans Light" panose="020B0306030504020204" pitchFamily="34" charset="0"/>
              <a:sym typeface="Arial"/>
            </a:endParaRPr>
          </a:p>
          <a:p>
            <a:pPr defTabSz="1219170">
              <a:buClr>
                <a:srgbClr val="000000"/>
              </a:buClr>
              <a:defRPr/>
            </a:pPr>
            <a:r>
              <a:rPr lang="en-US" sz="1150" dirty="0">
                <a:solidFill>
                  <a:schemeClr val="bg1"/>
                </a:solidFill>
                <a:latin typeface="Open Sans Light" panose="020B0306030504020204" pitchFamily="34" charset="0"/>
                <a:cs typeface="Open Sans Light" panose="020B0306030504020204" pitchFamily="34" charset="0"/>
              </a:rPr>
              <a:t>Home and Community Based Services (HCBS), </a:t>
            </a:r>
            <a:r>
              <a:rPr lang="en-US" sz="1150" dirty="0">
                <a:solidFill>
                  <a:schemeClr val="bg1"/>
                </a:solidFill>
                <a:latin typeface="Open Sans Light" panose="020B0306030504020204" pitchFamily="34" charset="0"/>
                <a:cs typeface="Open Sans Light" panose="020B0306030504020204" pitchFamily="34" charset="0"/>
                <a:hlinkClick r:id="rId8">
                  <a:extLst>
                    <a:ext uri="{A12FA001-AC4F-418D-AE19-62706E023703}">
                      <ahyp:hlinkClr xmlns:ahyp="http://schemas.microsoft.com/office/drawing/2018/hyperlinkcolor" val="tx"/>
                    </a:ext>
                  </a:extLst>
                </a:hlinkClick>
              </a:rPr>
              <a:t>Home and Community Based Services (HCBS) Programs (ks.gov)</a:t>
            </a:r>
            <a:endParaRPr lang="en-US" sz="1150" dirty="0">
              <a:solidFill>
                <a:schemeClr val="bg1"/>
              </a:solidFill>
              <a:latin typeface="Open Sans Light" panose="020B0306030504020204" pitchFamily="34" charset="0"/>
              <a:cs typeface="Open Sans Light" panose="020B0306030504020204" pitchFamily="34" charset="0"/>
            </a:endParaRPr>
          </a:p>
          <a:p>
            <a:pPr defTabSz="1219170">
              <a:buClr>
                <a:srgbClr val="000000"/>
              </a:buClr>
              <a:defRPr/>
            </a:pPr>
            <a:r>
              <a:rPr lang="en-US" sz="1150" dirty="0">
                <a:solidFill>
                  <a:schemeClr val="bg1"/>
                </a:solidFill>
                <a:latin typeface="Open Sans Light" panose="020B0306030504020204" pitchFamily="34" charset="0"/>
                <a:cs typeface="Open Sans Light" panose="020B0306030504020204" pitchFamily="34" charset="0"/>
              </a:rPr>
              <a:t>Sex Offender Evaluation &amp; Treatment (available statewide for children in </a:t>
            </a:r>
            <a:r>
              <a:rPr lang="en-US" sz="1150" dirty="0">
                <a:solidFill>
                  <a:schemeClr val="bg1"/>
                </a:solidFill>
                <a:latin typeface="Open Sans Light" panose="020B0306030504020204" pitchFamily="34" charset="0"/>
              </a:rPr>
              <a:t>the custody of the Secretary of DCF </a:t>
            </a:r>
            <a:r>
              <a:rPr lang="en-US" sz="1150" dirty="0">
                <a:solidFill>
                  <a:schemeClr val="bg1"/>
                </a:solidFill>
                <a:latin typeface="Open Sans Light" panose="020B0306030504020204" pitchFamily="34" charset="0"/>
                <a:cs typeface="Open Sans Light" panose="020B0306030504020204" pitchFamily="34" charset="0"/>
              </a:rPr>
              <a:t>or KDOC)</a:t>
            </a:r>
          </a:p>
          <a:p>
            <a:pPr defTabSz="1219170">
              <a:buClr>
                <a:srgbClr val="000000"/>
              </a:buClr>
              <a:defRPr/>
            </a:pPr>
            <a:r>
              <a:rPr lang="en-US" sz="1150" dirty="0">
                <a:solidFill>
                  <a:schemeClr val="bg1"/>
                </a:solidFill>
                <a:latin typeface="Open Sans Light" panose="020B0306030504020204" pitchFamily="34" charset="0"/>
                <a:cs typeface="Open Sans Light" panose="020B0306030504020204" pitchFamily="34" charset="0"/>
              </a:rPr>
              <a:t>Youth Leaders in Kansas (</a:t>
            </a:r>
            <a:r>
              <a:rPr lang="en-US" sz="1150" dirty="0" err="1">
                <a:solidFill>
                  <a:schemeClr val="bg1"/>
                </a:solidFill>
                <a:latin typeface="Open Sans Light" panose="020B0306030504020204" pitchFamily="34" charset="0"/>
                <a:cs typeface="Open Sans Light" panose="020B0306030504020204" pitchFamily="34" charset="0"/>
              </a:rPr>
              <a:t>YlinK</a:t>
            </a:r>
            <a:r>
              <a:rPr lang="en-US" sz="1150" dirty="0">
                <a:solidFill>
                  <a:schemeClr val="bg1"/>
                </a:solidFill>
                <a:latin typeface="Open Sans Light" panose="020B0306030504020204" pitchFamily="34" charset="0"/>
                <a:cs typeface="Open Sans Light" panose="020B0306030504020204" pitchFamily="34" charset="0"/>
              </a:rPr>
              <a:t>), </a:t>
            </a:r>
            <a:r>
              <a:rPr lang="en-US" sz="1150" dirty="0">
                <a:solidFill>
                  <a:schemeClr val="bg1"/>
                </a:solidFill>
                <a:latin typeface="Open Sans Light" panose="020B0306030504020204" pitchFamily="34" charset="0"/>
                <a:cs typeface="Open Sans Light" panose="020B0306030504020204" pitchFamily="34" charset="0"/>
                <a:hlinkClick r:id="rId9">
                  <a:extLst>
                    <a:ext uri="{A12FA001-AC4F-418D-AE19-62706E023703}">
                      <ahyp:hlinkClr xmlns:ahyp="http://schemas.microsoft.com/office/drawing/2018/hyperlinkcolor" val="tx"/>
                    </a:ext>
                  </a:extLst>
                </a:hlinkClick>
              </a:rPr>
              <a:t>Youth Leaders in Kansas (YLinK) (ks.gov)</a:t>
            </a:r>
            <a:endParaRPr lang="en-US" sz="1150" dirty="0">
              <a:solidFill>
                <a:schemeClr val="bg1"/>
              </a:solidFill>
              <a:latin typeface="Open Sans Light" panose="020B0306030504020204" pitchFamily="34" charset="0"/>
              <a:cs typeface="Open Sans Light" panose="020B0306030504020204" pitchFamily="34" charset="0"/>
            </a:endParaRPr>
          </a:p>
          <a:p>
            <a:pPr defTabSz="1219170">
              <a:buClr>
                <a:srgbClr val="000000"/>
              </a:buClr>
              <a:defRPr/>
            </a:pPr>
            <a:r>
              <a:rPr lang="en-US" sz="1150" dirty="0">
                <a:solidFill>
                  <a:schemeClr val="bg1"/>
                </a:solidFill>
                <a:latin typeface="Open Sans Light" panose="020B0306030504020204" pitchFamily="34" charset="0"/>
                <a:cs typeface="Open Sans Light" panose="020B0306030504020204" pitchFamily="34" charset="0"/>
              </a:rPr>
              <a:t>Youth Advocate Program (YAP) (statewide youth mentoring program available for children in </a:t>
            </a:r>
            <a:r>
              <a:rPr lang="en-US" sz="1150" dirty="0">
                <a:solidFill>
                  <a:schemeClr val="bg1"/>
                </a:solidFill>
                <a:latin typeface="Open Sans Light" panose="020B0306030504020204" pitchFamily="34" charset="0"/>
              </a:rPr>
              <a:t>the custody of the Secretary of DCF </a:t>
            </a:r>
            <a:r>
              <a:rPr lang="en-US" sz="1150" dirty="0">
                <a:solidFill>
                  <a:schemeClr val="bg1"/>
                </a:solidFill>
                <a:latin typeface="Open Sans Light" panose="020B0306030504020204" pitchFamily="34" charset="0"/>
                <a:cs typeface="Open Sans Light" panose="020B0306030504020204" pitchFamily="34" charset="0"/>
              </a:rPr>
              <a:t>of DCF or KDOC), </a:t>
            </a:r>
            <a:r>
              <a:rPr lang="en-US" sz="1150" dirty="0">
                <a:solidFill>
                  <a:schemeClr val="bg1"/>
                </a:solidFill>
                <a:latin typeface="Open Sans Light" panose="020B0306030504020204" pitchFamily="34" charset="0"/>
                <a:cs typeface="Open Sans Light" panose="020B0306030504020204" pitchFamily="34" charset="0"/>
                <a:hlinkClick r:id="rId10">
                  <a:extLst>
                    <a:ext uri="{A12FA001-AC4F-418D-AE19-62706E023703}">
                      <ahyp:hlinkClr xmlns:ahyp="http://schemas.microsoft.com/office/drawing/2018/hyperlinkcolor" val="tx"/>
                    </a:ext>
                  </a:extLst>
                </a:hlinkClick>
              </a:rPr>
              <a:t>YAP Home (yapinc.org)</a:t>
            </a:r>
            <a:endParaRPr lang="en-US" sz="1150" dirty="0">
              <a:solidFill>
                <a:schemeClr val="bg1"/>
              </a:solidFill>
              <a:latin typeface="Open Sans Light" panose="020B0306030504020204" pitchFamily="34" charset="0"/>
              <a:cs typeface="Open Sans Light" panose="020B0306030504020204" pitchFamily="34" charset="0"/>
            </a:endParaRPr>
          </a:p>
          <a:p>
            <a:pPr defTabSz="1219170">
              <a:buClr>
                <a:srgbClr val="000000"/>
              </a:buClr>
              <a:defRPr/>
            </a:pPr>
            <a:r>
              <a:rPr lang="en-US" sz="1150" dirty="0">
                <a:solidFill>
                  <a:schemeClr val="bg1"/>
                </a:solidFill>
                <a:latin typeface="Open Sans Light" panose="020B0306030504020204" pitchFamily="34" charset="0"/>
                <a:cs typeface="Open Sans Light" panose="020B0306030504020204" pitchFamily="34" charset="0"/>
              </a:rPr>
              <a:t>Juvenile Intake and Assessment, statewide </a:t>
            </a:r>
          </a:p>
          <a:p>
            <a:pPr defTabSz="1219170">
              <a:buClr>
                <a:srgbClr val="000000"/>
              </a:buClr>
              <a:defRPr/>
            </a:pPr>
            <a:r>
              <a:rPr lang="en-US" sz="1150" dirty="0">
                <a:solidFill>
                  <a:schemeClr val="bg1"/>
                </a:solidFill>
                <a:latin typeface="Open Sans Light" panose="020B0306030504020204" pitchFamily="34" charset="0"/>
                <a:cs typeface="Open Sans Light" panose="020B0306030504020204" pitchFamily="34" charset="0"/>
              </a:rPr>
              <a:t>Immediate Intervention Program (statewide service for primarily first time juvenile offenders), </a:t>
            </a:r>
            <a:r>
              <a:rPr lang="en-US" sz="1150" dirty="0">
                <a:solidFill>
                  <a:schemeClr val="bg1"/>
                </a:solidFill>
                <a:latin typeface="Open Sans Light" panose="020B0306030504020204" pitchFamily="34" charset="0"/>
                <a:cs typeface="Open Sans Light" panose="020B0306030504020204" pitchFamily="34" charset="0"/>
                <a:hlinkClick r:id="rId11">
                  <a:extLst>
                    <a:ext uri="{A12FA001-AC4F-418D-AE19-62706E023703}">
                      <ahyp:hlinkClr xmlns:ahyp="http://schemas.microsoft.com/office/drawing/2018/hyperlinkcolor" val="tx"/>
                    </a:ext>
                  </a:extLst>
                </a:hlinkClick>
              </a:rPr>
              <a:t>IIP (Immediate Intervention Program): Operations Chapter — (ks.gov)</a:t>
            </a:r>
            <a:endParaRPr lang="en-US" sz="1150" dirty="0">
              <a:solidFill>
                <a:schemeClr val="bg1"/>
              </a:solidFill>
              <a:latin typeface="Open Sans Light" panose="020B0306030504020204" pitchFamily="34" charset="0"/>
              <a:cs typeface="Open Sans Light" panose="020B0306030504020204" pitchFamily="34" charset="0"/>
            </a:endParaRPr>
          </a:p>
          <a:p>
            <a:pPr defTabSz="1219170">
              <a:buClr>
                <a:srgbClr val="000000"/>
              </a:buClr>
              <a:defRPr/>
            </a:pPr>
            <a:r>
              <a:rPr lang="en-US" sz="1150" dirty="0">
                <a:solidFill>
                  <a:schemeClr val="bg1"/>
                </a:solidFill>
                <a:latin typeface="Open Sans Light" panose="020B0306030504020204" pitchFamily="34" charset="0"/>
                <a:cs typeface="Open Sans Light" panose="020B0306030504020204" pitchFamily="34" charset="0"/>
              </a:rPr>
              <a:t>Juvenile Intensive Supervised Probation (statewide service for youth adjudicated juvenile offenders), </a:t>
            </a:r>
            <a:r>
              <a:rPr lang="en-US" sz="1150" dirty="0">
                <a:solidFill>
                  <a:schemeClr val="bg1"/>
                </a:solidFill>
                <a:latin typeface="Open Sans Light" panose="020B0306030504020204" pitchFamily="34" charset="0"/>
                <a:cs typeface="Open Sans Light" panose="020B0306030504020204" pitchFamily="34" charset="0"/>
                <a:hlinkClick r:id="rId12">
                  <a:extLst>
                    <a:ext uri="{A12FA001-AC4F-418D-AE19-62706E023703}">
                      <ahyp:hlinkClr xmlns:ahyp="http://schemas.microsoft.com/office/drawing/2018/hyperlinkcolor" val="tx"/>
                    </a:ext>
                  </a:extLst>
                </a:hlinkClick>
              </a:rPr>
              <a:t>Juvenile Community Corrections — (ks.gov)</a:t>
            </a:r>
            <a:endParaRPr lang="en-US" sz="1150" dirty="0">
              <a:solidFill>
                <a:schemeClr val="bg1"/>
              </a:solidFill>
              <a:latin typeface="Open Sans Light" panose="020B0306030504020204" pitchFamily="34" charset="0"/>
              <a:cs typeface="Open Sans Light" panose="020B0306030504020204" pitchFamily="34" charset="0"/>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150" kern="0" dirty="0">
                <a:solidFill>
                  <a:schemeClr val="bg1"/>
                </a:solidFill>
                <a:latin typeface="Open Sans Light" panose="020B0306030504020204" pitchFamily="34" charset="0"/>
                <a:cs typeface="Open Sans Light" panose="020B0306030504020204" pitchFamily="34" charset="0"/>
                <a:sym typeface="Arial"/>
              </a:rPr>
              <a:t>Parson’s Outreach, </a:t>
            </a:r>
            <a:r>
              <a:rPr lang="en-US" sz="1150" dirty="0">
                <a:solidFill>
                  <a:schemeClr val="bg1"/>
                </a:solidFill>
                <a:latin typeface="Open Sans Light" panose="020B0306030504020204" pitchFamily="34" charset="0"/>
                <a:cs typeface="Open Sans Light" panose="020B0306030504020204" pitchFamily="34" charset="0"/>
                <a:hlinkClick r:id="rId13">
                  <a:extLst>
                    <a:ext uri="{A12FA001-AC4F-418D-AE19-62706E023703}">
                      <ahyp:hlinkClr xmlns:ahyp="http://schemas.microsoft.com/office/drawing/2018/hyperlinkcolor" val="tx"/>
                    </a:ext>
                  </a:extLst>
                </a:hlinkClick>
              </a:rPr>
              <a:t>PSH&amp;TC - Community Outreach (ks.gov)</a:t>
            </a:r>
            <a:r>
              <a:rPr lang="en-US" sz="1150" kern="0" dirty="0">
                <a:solidFill>
                  <a:schemeClr val="bg1"/>
                </a:solidFill>
                <a:latin typeface="Open Sans Light" panose="020B0306030504020204" pitchFamily="34" charset="0"/>
                <a:cs typeface="Open Sans Light" panose="020B0306030504020204" pitchFamily="34" charset="0"/>
                <a:sym typeface="Arial"/>
              </a:rPr>
              <a:t> </a:t>
            </a:r>
            <a:endParaRPr lang="en-US" sz="1150" dirty="0">
              <a:solidFill>
                <a:schemeClr val="bg1"/>
              </a:solidFill>
              <a:latin typeface="Open Sans Light" panose="020B0306030504020204" pitchFamily="34" charset="0"/>
              <a:cs typeface="Open Sans Light" panose="020B0306030504020204" pitchFamily="34" charset="0"/>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600" b="0" i="0" u="none" strike="noStrike" kern="0" cap="none" spc="0" normalizeH="0" baseline="0" noProof="0" dirty="0">
              <a:ln>
                <a:noFill/>
              </a:ln>
              <a:solidFill>
                <a:schemeClr val="bg1"/>
              </a:solidFill>
              <a:effectLst/>
              <a:uLnTx/>
              <a:uFillTx/>
              <a:latin typeface="Open Sans Light" panose="020B0306030504020204" pitchFamily="34" charset="0"/>
              <a:cs typeface="Open Sans Light" panose="020B0306030504020204" pitchFamily="34"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150" kern="0" dirty="0">
                <a:solidFill>
                  <a:schemeClr val="bg1"/>
                </a:solidFill>
                <a:latin typeface="Open Sans Light" panose="020B0306030504020204" pitchFamily="34" charset="0"/>
                <a:cs typeface="Open Sans Light" panose="020B0306030504020204" pitchFamily="34" charset="0"/>
                <a:sym typeface="Arial"/>
              </a:rPr>
              <a:t>Service working on:</a:t>
            </a:r>
          </a:p>
          <a:p>
            <a:pPr defTabSz="1219170">
              <a:buClr>
                <a:srgbClr val="000000"/>
              </a:buClr>
              <a:defRPr/>
            </a:pPr>
            <a:r>
              <a:rPr lang="en-US" sz="1150" kern="0" dirty="0">
                <a:solidFill>
                  <a:schemeClr val="bg1"/>
                </a:solidFill>
                <a:latin typeface="Open Sans Light" panose="020B0306030504020204" pitchFamily="34" charset="0"/>
                <a:cs typeface="Open Sans Light" panose="020B0306030504020204" pitchFamily="34" charset="0"/>
                <a:sym typeface="Arial"/>
              </a:rPr>
              <a:t>Zero to Five – DC:0-5 adoption, expands therapeutic diagnosis, requires specialized training.</a:t>
            </a:r>
            <a:endParaRPr kumimoji="0" lang="en-US" sz="1150" b="0" i="0" u="none" strike="noStrike" kern="0" cap="none" spc="0" normalizeH="0" baseline="0" noProof="0" dirty="0">
              <a:ln>
                <a:noFill/>
              </a:ln>
              <a:solidFill>
                <a:schemeClr val="bg1"/>
              </a:solidFill>
              <a:effectLst/>
              <a:uLnTx/>
              <a:uFillTx/>
              <a:latin typeface="Open Sans Light" panose="020B0306030504020204" pitchFamily="34" charset="0"/>
              <a:cs typeface="Open Sans Light" panose="020B0306030504020204" pitchFamily="34" charset="0"/>
              <a:sym typeface="Arial"/>
            </a:endParaRPr>
          </a:p>
        </p:txBody>
      </p:sp>
      <p:sp>
        <p:nvSpPr>
          <p:cNvPr id="2" name="Footer Placeholder 1">
            <a:extLst>
              <a:ext uri="{FF2B5EF4-FFF2-40B4-BE49-F238E27FC236}">
                <a16:creationId xmlns:a16="http://schemas.microsoft.com/office/drawing/2014/main" id="{3B4FF1D9-27B2-1E9B-CA15-A088D90394D8}"/>
              </a:ext>
            </a:extLst>
          </p:cNvPr>
          <p:cNvSpPr>
            <a:spLocks noGrp="1"/>
          </p:cNvSpPr>
          <p:nvPr>
            <p:ph type="ftr" sz="quarter" idx="11"/>
          </p:nvPr>
        </p:nvSpPr>
        <p:spPr>
          <a:xfrm>
            <a:off x="2986088" y="6538912"/>
            <a:ext cx="5938837" cy="365125"/>
          </a:xfrm>
        </p:spPr>
        <p:txBody>
          <a:bodyPr/>
          <a:lstStyle/>
          <a:p>
            <a:r>
              <a:rPr lang="en-US" dirty="0">
                <a:solidFill>
                  <a:schemeClr val="bg1"/>
                </a:solidFill>
                <a:latin typeface="Open Sans Light" panose="020B0306030504020204" pitchFamily="34" charset="0"/>
                <a:cs typeface="Open Sans Light" panose="020B0306030504020204" pitchFamily="34" charset="0"/>
              </a:rPr>
              <a:t>November 2024, Collaborative Document, DCF, KDADS, KDHE, KDOC and KSDE</a:t>
            </a:r>
          </a:p>
        </p:txBody>
      </p:sp>
    </p:spTree>
    <p:extLst>
      <p:ext uri="{BB962C8B-B14F-4D97-AF65-F5344CB8AC3E}">
        <p14:creationId xmlns:p14="http://schemas.microsoft.com/office/powerpoint/2010/main" val="1452496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61CE8E-FF61-E501-5CE9-7863BBDFEC42}"/>
              </a:ext>
            </a:extLst>
          </p:cNvPr>
          <p:cNvSpPr>
            <a:spLocks noGrp="1"/>
          </p:cNvSpPr>
          <p:nvPr>
            <p:ph type="title" idx="4294967295"/>
          </p:nvPr>
        </p:nvSpPr>
        <p:spPr>
          <a:xfrm>
            <a:off x="1334086" y="520860"/>
            <a:ext cx="2768014" cy="1219039"/>
          </a:xfrm>
          <a:prstGeom prst="chevron">
            <a:avLst/>
          </a:prstGeom>
          <a:solidFill>
            <a:schemeClr val="accent5">
              <a:lumMod val="60000"/>
              <a:lumOff val="40000"/>
            </a:schemeClr>
          </a:solidFill>
          <a:ln w="12700" cap="flat" cmpd="sng" algn="ctr">
            <a:solidFill>
              <a:srgbClr val="7BBFE1"/>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800" b="0" i="0" u="none" strike="noStrike" kern="0" cap="none" spc="0" normalizeH="0" baseline="0" noProof="0" dirty="0">
                <a:ln>
                  <a:noFill/>
                </a:ln>
                <a:solidFill>
                  <a:srgbClr val="000000"/>
                </a:solidFill>
                <a:effectLst/>
                <a:uLnTx/>
                <a:uFillTx/>
                <a:latin typeface="Open Sans Light" panose="020B0306030504020204" pitchFamily="34" charset="0"/>
                <a:ea typeface="+mn-ea"/>
                <a:cs typeface="+mn-cs"/>
                <a:sym typeface="Arial"/>
              </a:rPr>
              <a:t>Intensive Case Management</a:t>
            </a:r>
          </a:p>
        </p:txBody>
      </p:sp>
      <p:sp>
        <p:nvSpPr>
          <p:cNvPr id="4" name="Rectangle 3">
            <a:extLst>
              <a:ext uri="{FF2B5EF4-FFF2-40B4-BE49-F238E27FC236}">
                <a16:creationId xmlns:a16="http://schemas.microsoft.com/office/drawing/2014/main" id="{9479D3A1-11C4-71B9-F508-86F139C55A35}"/>
              </a:ext>
            </a:extLst>
          </p:cNvPr>
          <p:cNvSpPr/>
          <p:nvPr/>
        </p:nvSpPr>
        <p:spPr>
          <a:xfrm>
            <a:off x="1334086" y="2019266"/>
            <a:ext cx="9523828" cy="4422045"/>
          </a:xfrm>
          <a:prstGeom prst="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500" b="0" i="0" u="none" strike="noStrike" kern="0" cap="none" spc="0" normalizeH="0" baseline="0" noProof="0" dirty="0">
                <a:ln>
                  <a:noFill/>
                </a:ln>
                <a:solidFill>
                  <a:prstClr val="white"/>
                </a:solidFill>
                <a:effectLst/>
                <a:uLnTx/>
                <a:uFillTx/>
                <a:latin typeface="Open Sans Light" panose="020B0306030504020204" pitchFamily="34" charset="0"/>
                <a:cs typeface="Open Sans Light" panose="020B0306030504020204" pitchFamily="34" charset="0"/>
                <a:sym typeface="Arial"/>
              </a:rPr>
              <a:t>CMHC/CCBHC Case Management</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500" dirty="0">
                <a:latin typeface="Open Sans Light" panose="020B0306030504020204" pitchFamily="34" charset="0"/>
                <a:cs typeface="Open Sans Light" panose="020B0306030504020204" pitchFamily="34" charset="0"/>
              </a:rPr>
              <a:t>Managed Care Organization (MCO) </a:t>
            </a:r>
            <a:r>
              <a:rPr lang="en-US" sz="1500" kern="0" dirty="0">
                <a:solidFill>
                  <a:prstClr val="white"/>
                </a:solidFill>
                <a:latin typeface="Open Sans Light" panose="020B0306030504020204" pitchFamily="34" charset="0"/>
                <a:cs typeface="Open Sans Light" panose="020B0306030504020204" pitchFamily="34" charset="0"/>
                <a:sym typeface="Arial"/>
              </a:rPr>
              <a:t>Case Management</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500" kern="0" dirty="0">
                <a:solidFill>
                  <a:prstClr val="white"/>
                </a:solidFill>
                <a:latin typeface="Open Sans Light" panose="020B0306030504020204" pitchFamily="34" charset="0"/>
                <a:cs typeface="Open Sans Light" panose="020B0306030504020204" pitchFamily="34" charset="0"/>
                <a:sym typeface="Arial"/>
              </a:rPr>
              <a:t>CDDO Targeted Case Management </a:t>
            </a:r>
          </a:p>
          <a:p>
            <a:pPr defTabSz="1219170">
              <a:buClr>
                <a:srgbClr val="000000"/>
              </a:buClr>
              <a:defRPr/>
            </a:pPr>
            <a:r>
              <a:rPr lang="en-US" sz="1500" dirty="0">
                <a:latin typeface="Open Sans Light" panose="020B0306030504020204" pitchFamily="34" charset="0"/>
                <a:cs typeface="Open Sans Light" panose="020B0306030504020204" pitchFamily="34" charset="0"/>
              </a:rPr>
              <a:t>Psychiatric Residential Treatment Facilities (PRTF) </a:t>
            </a:r>
            <a:r>
              <a:rPr lang="en-US" sz="1500" kern="0" dirty="0">
                <a:solidFill>
                  <a:prstClr val="white"/>
                </a:solidFill>
                <a:latin typeface="Open Sans Light" panose="020B0306030504020204" pitchFamily="34" charset="0"/>
                <a:cs typeface="Open Sans Light" panose="020B0306030504020204" pitchFamily="34" charset="0"/>
                <a:sym typeface="Arial"/>
              </a:rPr>
              <a:t>Liaison</a:t>
            </a:r>
          </a:p>
        </p:txBody>
      </p:sp>
      <p:sp>
        <p:nvSpPr>
          <p:cNvPr id="2" name="Footer Placeholder 1">
            <a:extLst>
              <a:ext uri="{FF2B5EF4-FFF2-40B4-BE49-F238E27FC236}">
                <a16:creationId xmlns:a16="http://schemas.microsoft.com/office/drawing/2014/main" id="{4045FD6C-7AD6-3E9C-B023-C5B5C460B889}"/>
              </a:ext>
            </a:extLst>
          </p:cNvPr>
          <p:cNvSpPr>
            <a:spLocks noGrp="1"/>
          </p:cNvSpPr>
          <p:nvPr>
            <p:ph type="ftr" sz="quarter" idx="11"/>
          </p:nvPr>
        </p:nvSpPr>
        <p:spPr>
          <a:xfrm>
            <a:off x="3163491" y="5972015"/>
            <a:ext cx="5865018" cy="365125"/>
          </a:xfrm>
        </p:spPr>
        <p:txBody>
          <a:bodyPr/>
          <a:lstStyle/>
          <a:p>
            <a:r>
              <a:rPr lang="en-US" dirty="0">
                <a:solidFill>
                  <a:schemeClr val="bg1"/>
                </a:solidFill>
                <a:latin typeface="Open Sans Light" panose="020B0306030504020204" pitchFamily="34" charset="0"/>
                <a:cs typeface="Open Sans Light" panose="020B0306030504020204" pitchFamily="34" charset="0"/>
              </a:rPr>
              <a:t>November 2024, Collaborative Document, DCF, KDADS, KDHE, KDOC and KSDE</a:t>
            </a:r>
          </a:p>
        </p:txBody>
      </p:sp>
    </p:spTree>
    <p:extLst>
      <p:ext uri="{BB962C8B-B14F-4D97-AF65-F5344CB8AC3E}">
        <p14:creationId xmlns:p14="http://schemas.microsoft.com/office/powerpoint/2010/main" val="1244408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02D0F-0391-DABA-C4C8-7EED6BBF5E43}"/>
              </a:ext>
            </a:extLst>
          </p:cNvPr>
          <p:cNvSpPr>
            <a:spLocks noGrp="1"/>
          </p:cNvSpPr>
          <p:nvPr>
            <p:ph type="title" idx="4294967295"/>
          </p:nvPr>
        </p:nvSpPr>
        <p:spPr>
          <a:xfrm>
            <a:off x="1334086" y="675249"/>
            <a:ext cx="2897262" cy="1222642"/>
          </a:xfrm>
          <a:prstGeom prst="chevron">
            <a:avLst/>
          </a:prstGeom>
          <a:solidFill>
            <a:schemeClr val="accent5">
              <a:lumMod val="60000"/>
              <a:lumOff val="40000"/>
            </a:schemeClr>
          </a:solidFill>
          <a:ln w="12700" cap="flat" cmpd="sng" algn="ctr">
            <a:solidFill>
              <a:srgbClr val="F6BA12"/>
            </a:solidFill>
            <a:prstDash val="solid"/>
            <a:miter lim="800000"/>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000" b="0" i="0" u="none" strike="noStrike" kern="0" cap="none" spc="0" normalizeH="0" baseline="0" noProof="0" dirty="0">
                <a:ln>
                  <a:noFill/>
                </a:ln>
                <a:solidFill>
                  <a:srgbClr val="000000"/>
                </a:solidFill>
                <a:effectLst/>
                <a:uLnTx/>
                <a:uFillTx/>
                <a:latin typeface="Open Sans Light" panose="020B0306030504020204" pitchFamily="34" charset="0"/>
                <a:ea typeface="+mn-ea"/>
                <a:cs typeface="+mn-cs"/>
                <a:sym typeface="Arial"/>
              </a:rPr>
              <a:t>Home Based Treatment or  Services</a:t>
            </a:r>
          </a:p>
        </p:txBody>
      </p:sp>
      <p:sp>
        <p:nvSpPr>
          <p:cNvPr id="4" name="Rectangle 3">
            <a:extLst>
              <a:ext uri="{FF2B5EF4-FFF2-40B4-BE49-F238E27FC236}">
                <a16:creationId xmlns:a16="http://schemas.microsoft.com/office/drawing/2014/main" id="{9479D3A1-11C4-71B9-F508-86F139C55A35}"/>
              </a:ext>
            </a:extLst>
          </p:cNvPr>
          <p:cNvSpPr/>
          <p:nvPr/>
        </p:nvSpPr>
        <p:spPr>
          <a:xfrm>
            <a:off x="1334086" y="2019266"/>
            <a:ext cx="9523828" cy="4422045"/>
          </a:xfrm>
          <a:prstGeom prst="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500" b="0" i="0" u="none" strike="noStrike" kern="0" cap="none" spc="0" normalizeH="0" baseline="0" noProof="0" dirty="0">
                <a:ln>
                  <a:noFill/>
                </a:ln>
                <a:solidFill>
                  <a:schemeClr val="bg1"/>
                </a:solidFill>
                <a:effectLst/>
                <a:uLnTx/>
                <a:uFillTx/>
                <a:latin typeface="Open Sans Light" panose="020B0306030504020204" pitchFamily="34" charset="0"/>
                <a:cs typeface="Open Sans Light" panose="020B0306030504020204" pitchFamily="34" charset="0"/>
                <a:sym typeface="Arial"/>
              </a:rPr>
              <a:t>Home Based Family Therapy</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500" b="0" i="0" u="none" strike="noStrike" kern="0" cap="none" spc="0" normalizeH="0" baseline="0" noProof="0" dirty="0">
                <a:ln>
                  <a:noFill/>
                </a:ln>
                <a:solidFill>
                  <a:schemeClr val="bg1"/>
                </a:solidFill>
                <a:effectLst/>
                <a:uLnTx/>
                <a:uFillTx/>
                <a:latin typeface="Open Sans Light" panose="020B0306030504020204" pitchFamily="34" charset="0"/>
                <a:cs typeface="Open Sans Light" panose="020B0306030504020204" pitchFamily="34" charset="0"/>
                <a:sym typeface="Arial"/>
              </a:rPr>
              <a:t>Multi-Systemic Therapy (</a:t>
            </a:r>
            <a:r>
              <a:rPr lang="en-US" sz="1500" kern="0" dirty="0">
                <a:solidFill>
                  <a:schemeClr val="bg1"/>
                </a:solidFill>
                <a:latin typeface="Open Sans Light" panose="020B0306030504020204" pitchFamily="34" charset="0"/>
                <a:cs typeface="Open Sans Light" panose="020B0306030504020204" pitchFamily="34" charset="0"/>
                <a:sym typeface="Arial"/>
              </a:rPr>
              <a:t>MS</a:t>
            </a:r>
            <a:r>
              <a:rPr kumimoji="0" lang="en-US" sz="1500" b="0" i="0" u="none" strike="noStrike" kern="0" cap="none" spc="0" normalizeH="0" baseline="0" noProof="0" dirty="0">
                <a:ln>
                  <a:noFill/>
                </a:ln>
                <a:solidFill>
                  <a:schemeClr val="bg1"/>
                </a:solidFill>
                <a:effectLst/>
                <a:uLnTx/>
                <a:uFillTx/>
                <a:latin typeface="Open Sans Light" panose="020B0306030504020204" pitchFamily="34" charset="0"/>
                <a:cs typeface="Open Sans Light" panose="020B0306030504020204" pitchFamily="34" charset="0"/>
                <a:sym typeface="Arial"/>
              </a:rPr>
              <a:t>T), available statewide for both DCF and KDOC have contracts for service) </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500" b="0" i="0" u="none" strike="noStrike" kern="0" cap="none" spc="0" normalizeH="0" baseline="0" noProof="0" dirty="0">
                <a:ln>
                  <a:noFill/>
                </a:ln>
                <a:solidFill>
                  <a:schemeClr val="bg1"/>
                </a:solidFill>
                <a:effectLst/>
                <a:uLnTx/>
                <a:uFillTx/>
                <a:latin typeface="Open Sans Light" panose="020B0306030504020204" pitchFamily="34" charset="0"/>
                <a:cs typeface="Open Sans Light" panose="020B0306030504020204" pitchFamily="34" charset="0"/>
                <a:sym typeface="Arial"/>
              </a:rPr>
              <a:t>Functional Family Therapy (FFT), available statewide for both DCF and KDOC. (Both agencies have contracts for service) </a:t>
            </a:r>
            <a:endParaRPr lang="en-US" sz="1500" kern="0" dirty="0">
              <a:solidFill>
                <a:schemeClr val="bg1"/>
              </a:solidFill>
              <a:latin typeface="Open Sans Light" panose="020B0306030504020204" pitchFamily="34" charset="0"/>
              <a:cs typeface="Open Sans Light" panose="020B0306030504020204" pitchFamily="34"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500" kern="0" dirty="0">
                <a:solidFill>
                  <a:schemeClr val="bg1"/>
                </a:solidFill>
                <a:latin typeface="Open Sans Light" panose="020B0306030504020204" pitchFamily="34" charset="0"/>
                <a:cs typeface="Open Sans Light" panose="020B0306030504020204" pitchFamily="34" charset="0"/>
                <a:sym typeface="Arial"/>
              </a:rPr>
              <a:t>Family Preservation Services, </a:t>
            </a:r>
            <a:r>
              <a:rPr lang="en-US" sz="1600" dirty="0">
                <a:solidFill>
                  <a:schemeClr val="bg1"/>
                </a:solidFill>
                <a:latin typeface="Open Sans Light" panose="020B0306030504020204" pitchFamily="34" charset="0"/>
                <a:cs typeface="Open Sans Light" panose="020B0306030504020204" pitchFamily="34" charset="0"/>
                <a:hlinkClick r:id="rId2">
                  <a:extLst>
                    <a:ext uri="{A12FA001-AC4F-418D-AE19-62706E023703}">
                      <ahyp:hlinkClr xmlns:ahyp="http://schemas.microsoft.com/office/drawing/2018/hyperlinkcolor" val="tx"/>
                    </a:ext>
                  </a:extLst>
                </a:hlinkClick>
              </a:rPr>
              <a:t>Family Preservation - Prevention and Protection Services (ks.gov)</a:t>
            </a:r>
            <a:endParaRPr lang="en-US" sz="1500" kern="0" dirty="0">
              <a:solidFill>
                <a:schemeClr val="bg1"/>
              </a:solidFill>
              <a:latin typeface="Open Sans Light" panose="020B0306030504020204" pitchFamily="34" charset="0"/>
              <a:cs typeface="Open Sans Light" panose="020B0306030504020204" pitchFamily="34"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500" kern="0" dirty="0">
                <a:solidFill>
                  <a:schemeClr val="bg1"/>
                </a:solidFill>
                <a:latin typeface="Open Sans Light" panose="020B0306030504020204" pitchFamily="34" charset="0"/>
                <a:cs typeface="Open Sans Light" panose="020B0306030504020204" pitchFamily="34" charset="0"/>
                <a:sym typeface="Arial"/>
              </a:rPr>
              <a:t>Children’s Behavioral Interventionists (CBI),</a:t>
            </a:r>
            <a:endParaRPr lang="en-US" sz="16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endParaRPr>
          </a:p>
          <a:p>
            <a:pPr indent="-285750">
              <a:buFont typeface="Arial" panose="020B0604020202020204" pitchFamily="34" charset="0"/>
              <a:buChar char="•"/>
            </a:pPr>
            <a:r>
              <a:rPr lang="en-US" sz="1600" dirty="0">
                <a:solidFill>
                  <a:schemeClr val="bg1"/>
                </a:solidFill>
                <a:latin typeface="Open Sans Light" panose="020B0306030504020204" pitchFamily="34" charset="0"/>
                <a:cs typeface="Open Sans Light" panose="020B0306030504020204" pitchFamily="34" charset="0"/>
                <a:hlinkClick r:id="rId3">
                  <a:extLst>
                    <a:ext uri="{A12FA001-AC4F-418D-AE19-62706E023703}">
                      <ahyp:hlinkClr xmlns:ahyp="http://schemas.microsoft.com/office/drawing/2018/hyperlinkcolor" val="tx"/>
                    </a:ext>
                  </a:extLst>
                </a:hlinkClick>
              </a:rPr>
              <a:t>NEW 23230 - General - Children’s_Behavioral_Interventionist_Program.pdf (kmap-state-ks.us)</a:t>
            </a:r>
            <a:endParaRPr lang="en-US" sz="16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endParaRPr>
          </a:p>
          <a:p>
            <a:pPr indent="-285750">
              <a:buFont typeface="Arial" panose="020B0604020202020204" pitchFamily="34" charset="0"/>
              <a:buChar char="•"/>
            </a:pPr>
            <a:r>
              <a:rPr lang="en-US" sz="1600" dirty="0">
                <a:solidFill>
                  <a:schemeClr val="bg1"/>
                </a:solidFill>
                <a:latin typeface="Open Sans Light" panose="020B0306030504020204" pitchFamily="34" charset="0"/>
                <a:cs typeface="Open Sans Light" panose="020B0306030504020204" pitchFamily="34" charset="0"/>
                <a:hlinkClick r:id="rId4">
                  <a:extLst>
                    <a:ext uri="{A12FA001-AC4F-418D-AE19-62706E023703}">
                      <ahyp:hlinkClr xmlns:ahyp="http://schemas.microsoft.com/office/drawing/2018/hyperlinkcolor" val="tx"/>
                    </a:ext>
                  </a:extLst>
                </a:hlinkClick>
              </a:rPr>
              <a:t>UPDATE 24144 (23230) - General - Childrens_Behavioral_Interventionist_Program_Revised_June_2024.pdf   (kmap-state-ks.us)</a:t>
            </a:r>
            <a:endParaRPr lang="en-US" sz="1500" kern="0" dirty="0">
              <a:solidFill>
                <a:schemeClr val="bg1"/>
              </a:solidFill>
              <a:latin typeface="Open Sans Light" panose="020B0306030504020204" pitchFamily="34" charset="0"/>
              <a:cs typeface="Open Sans Light" panose="020B0306030504020204" pitchFamily="34"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500" kern="0" dirty="0">
                <a:solidFill>
                  <a:schemeClr val="bg1"/>
                </a:solidFill>
                <a:latin typeface="Open Sans Light" panose="020B0306030504020204" pitchFamily="34" charset="0"/>
                <a:cs typeface="Open Sans Light" panose="020B0306030504020204" pitchFamily="34" charset="0"/>
                <a:sym typeface="Arial"/>
              </a:rPr>
              <a:t>Parent Child Interaction Therapy (PCIT)</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500" kern="0" dirty="0">
                <a:solidFill>
                  <a:schemeClr val="bg1"/>
                </a:solidFill>
                <a:latin typeface="Open Sans Light" panose="020B0306030504020204" pitchFamily="34" charset="0"/>
                <a:cs typeface="Open Sans Light" panose="020B0306030504020204" pitchFamily="34" charset="0"/>
                <a:sym typeface="Arial"/>
              </a:rPr>
              <a:t>Community Health Workers, </a:t>
            </a:r>
            <a:r>
              <a:rPr lang="en-US" sz="1600" dirty="0">
                <a:solidFill>
                  <a:schemeClr val="bg1"/>
                </a:solidFill>
                <a:latin typeface="Open Sans Light" panose="020B0306030504020204" pitchFamily="34" charset="0"/>
                <a:cs typeface="Open Sans Light" panose="020B0306030504020204" pitchFamily="34" charset="0"/>
                <a:hlinkClick r:id="rId5">
                  <a:extLst>
                    <a:ext uri="{A12FA001-AC4F-418D-AE19-62706E023703}">
                      <ahyp:hlinkClr xmlns:ahyp="http://schemas.microsoft.com/office/drawing/2018/hyperlinkcolor" val="tx"/>
                    </a:ext>
                  </a:extLst>
                </a:hlinkClick>
              </a:rPr>
              <a:t>Community Health Workers | KDHE, KS</a:t>
            </a:r>
            <a:endParaRPr lang="en-US" sz="1500" kern="0" dirty="0">
              <a:solidFill>
                <a:schemeClr val="bg1"/>
              </a:solidFill>
              <a:latin typeface="Open Sans Light" panose="020B0306030504020204" pitchFamily="34" charset="0"/>
              <a:cs typeface="Open Sans Light" panose="020B0306030504020204" pitchFamily="34"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500" kern="0" dirty="0">
                <a:solidFill>
                  <a:schemeClr val="bg1"/>
                </a:solidFill>
                <a:latin typeface="Open Sans Light" panose="020B0306030504020204" pitchFamily="34" charset="0"/>
                <a:cs typeface="Open Sans Light" panose="020B0306030504020204" pitchFamily="34" charset="0"/>
                <a:sym typeface="Arial"/>
              </a:rPr>
              <a:t>Community Based Services</a:t>
            </a:r>
          </a:p>
          <a:p>
            <a:pPr defTabSz="1219170">
              <a:buClr>
                <a:srgbClr val="000000"/>
              </a:buClr>
              <a:defRPr/>
            </a:pPr>
            <a:r>
              <a:rPr lang="en-US" sz="1500" kern="0" dirty="0">
                <a:solidFill>
                  <a:schemeClr val="bg1"/>
                </a:solidFill>
                <a:latin typeface="Open Sans Light" panose="020B0306030504020204" pitchFamily="34" charset="0"/>
                <a:cs typeface="Open Sans Light" panose="020B0306030504020204" pitchFamily="34" charset="0"/>
                <a:sym typeface="Arial"/>
              </a:rPr>
              <a:t>Parent Peer Support, </a:t>
            </a:r>
            <a:r>
              <a:rPr lang="en-US" sz="1600" dirty="0">
                <a:solidFill>
                  <a:schemeClr val="bg1"/>
                </a:solidFill>
                <a:latin typeface="Open Sans Light" panose="020B0306030504020204" pitchFamily="34" charset="0"/>
                <a:cs typeface="Open Sans Light" panose="020B0306030504020204" pitchFamily="34" charset="0"/>
                <a:hlinkClick r:id="rId6">
                  <a:extLst>
                    <a:ext uri="{A12FA001-AC4F-418D-AE19-62706E023703}">
                      <ahyp:hlinkClr xmlns:ahyp="http://schemas.microsoft.com/office/drawing/2018/hyperlinkcolor" val="tx"/>
                    </a:ext>
                  </a:extLst>
                </a:hlinkClick>
              </a:rPr>
              <a:t>Certified Parent Peer Support Specialist Training (ks.gov)</a:t>
            </a:r>
            <a:endParaRPr lang="en-US" sz="1600" kern="0" dirty="0">
              <a:solidFill>
                <a:schemeClr val="bg1"/>
              </a:solidFill>
              <a:latin typeface="Open Sans Light" panose="020B0306030504020204" pitchFamily="34" charset="0"/>
              <a:cs typeface="Open Sans Light" panose="020B0306030504020204" pitchFamily="34"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500" kern="0" dirty="0">
                <a:solidFill>
                  <a:schemeClr val="bg1"/>
                </a:solidFill>
                <a:latin typeface="Open Sans Light" panose="020B0306030504020204" pitchFamily="34" charset="0"/>
                <a:cs typeface="Open Sans Light" panose="020B0306030504020204" pitchFamily="34" charset="0"/>
                <a:sym typeface="Arial"/>
              </a:rPr>
              <a:t>Parsons Outreach, </a:t>
            </a:r>
            <a:r>
              <a:rPr lang="en-US" sz="1600" dirty="0">
                <a:solidFill>
                  <a:schemeClr val="bg1"/>
                </a:solidFill>
                <a:latin typeface="Open Sans Light" panose="020B0306030504020204" pitchFamily="34" charset="0"/>
                <a:cs typeface="Open Sans Light" panose="020B0306030504020204" pitchFamily="34" charset="0"/>
                <a:hlinkClick r:id="rId7">
                  <a:extLst>
                    <a:ext uri="{A12FA001-AC4F-418D-AE19-62706E023703}">
                      <ahyp:hlinkClr xmlns:ahyp="http://schemas.microsoft.com/office/drawing/2018/hyperlinkcolor" val="tx"/>
                    </a:ext>
                  </a:extLst>
                </a:hlinkClick>
              </a:rPr>
              <a:t>PSH&amp;TC - Community Outreach (ks.gov)</a:t>
            </a:r>
            <a:r>
              <a:rPr lang="en-US" sz="1600" kern="0" dirty="0">
                <a:solidFill>
                  <a:schemeClr val="bg1"/>
                </a:solidFill>
                <a:latin typeface="Open Sans Light" panose="020B0306030504020204" pitchFamily="34" charset="0"/>
                <a:cs typeface="Open Sans Light" panose="020B0306030504020204" pitchFamily="34" charset="0"/>
                <a:sym typeface="Arial"/>
              </a:rPr>
              <a:t> </a:t>
            </a:r>
            <a:endParaRPr lang="en-US" sz="1500" kern="0" dirty="0">
              <a:solidFill>
                <a:schemeClr val="bg1"/>
              </a:solidFill>
              <a:latin typeface="Open Sans Light" panose="020B0306030504020204" pitchFamily="34" charset="0"/>
              <a:cs typeface="Open Sans Light" panose="020B0306030504020204" pitchFamily="34"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500" kern="0" dirty="0">
                <a:solidFill>
                  <a:schemeClr val="bg1"/>
                </a:solidFill>
                <a:latin typeface="Open Sans Light" panose="020B0306030504020204" pitchFamily="34" charset="0"/>
                <a:cs typeface="Open Sans Light" panose="020B0306030504020204" pitchFamily="34" charset="0"/>
                <a:sym typeface="Arial"/>
              </a:rPr>
              <a:t>Kansas Family Support Center (KCART), </a:t>
            </a:r>
            <a:r>
              <a:rPr lang="en-US" sz="1600" dirty="0">
                <a:solidFill>
                  <a:schemeClr val="bg1"/>
                </a:solidFill>
                <a:latin typeface="Open Sans Light" panose="020B0306030504020204" pitchFamily="34" charset="0"/>
                <a:cs typeface="Open Sans Light" panose="020B0306030504020204" pitchFamily="34" charset="0"/>
                <a:hlinkClick r:id="rId8">
                  <a:extLst>
                    <a:ext uri="{A12FA001-AC4F-418D-AE19-62706E023703}">
                      <ahyp:hlinkClr xmlns:ahyp="http://schemas.microsoft.com/office/drawing/2018/hyperlinkcolor" val="tx"/>
                    </a:ext>
                  </a:extLst>
                </a:hlinkClick>
              </a:rPr>
              <a:t>Home | Kansas Center For Autism Research and Training (ku.edu)</a:t>
            </a:r>
            <a:endParaRPr lang="en-US" sz="1500" kern="0" dirty="0">
              <a:solidFill>
                <a:schemeClr val="bg1"/>
              </a:solidFill>
              <a:latin typeface="Open Sans Light" panose="020B0306030504020204" pitchFamily="34" charset="0"/>
              <a:cs typeface="Open Sans Light" panose="020B0306030504020204" pitchFamily="34"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lang="en-US" sz="1500" kern="0" dirty="0">
              <a:solidFill>
                <a:schemeClr val="bg1"/>
              </a:solidFill>
              <a:latin typeface="Open Sans Light" panose="020B0306030504020204" pitchFamily="34" charset="0"/>
              <a:cs typeface="Open Sans Light" panose="020B0306030504020204" pitchFamily="34"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lang="en-US" sz="1500" kern="0" dirty="0">
              <a:solidFill>
                <a:schemeClr val="bg1"/>
              </a:solidFill>
              <a:latin typeface="Open Sans Light" panose="020B0306030504020204" pitchFamily="34" charset="0"/>
              <a:cs typeface="Open Sans Light" panose="020B0306030504020204" pitchFamily="34" charset="0"/>
              <a:sym typeface="Arial"/>
            </a:endParaRPr>
          </a:p>
        </p:txBody>
      </p:sp>
      <p:sp>
        <p:nvSpPr>
          <p:cNvPr id="3" name="Footer Placeholder 2">
            <a:extLst>
              <a:ext uri="{FF2B5EF4-FFF2-40B4-BE49-F238E27FC236}">
                <a16:creationId xmlns:a16="http://schemas.microsoft.com/office/drawing/2014/main" id="{5F04F29F-C218-585B-ECEE-575DAAC0CEF9}"/>
              </a:ext>
            </a:extLst>
          </p:cNvPr>
          <p:cNvSpPr>
            <a:spLocks noGrp="1"/>
          </p:cNvSpPr>
          <p:nvPr>
            <p:ph type="ftr" sz="quarter" idx="11"/>
          </p:nvPr>
        </p:nvSpPr>
        <p:spPr>
          <a:xfrm>
            <a:off x="3181350" y="6076186"/>
            <a:ext cx="5829300" cy="365125"/>
          </a:xfrm>
        </p:spPr>
        <p:txBody>
          <a:bodyPr/>
          <a:lstStyle/>
          <a:p>
            <a:r>
              <a:rPr lang="en-US" dirty="0">
                <a:solidFill>
                  <a:schemeClr val="bg1"/>
                </a:solidFill>
                <a:latin typeface="Open Sans Light" panose="020B0306030504020204" pitchFamily="34" charset="0"/>
                <a:cs typeface="Open Sans Light" panose="020B0306030504020204" pitchFamily="34" charset="0"/>
              </a:rPr>
              <a:t>November 2024, Collaborative Document, DCF, KDADS, KDHE, KDOC and KSDE</a:t>
            </a:r>
          </a:p>
        </p:txBody>
      </p:sp>
    </p:spTree>
    <p:extLst>
      <p:ext uri="{BB962C8B-B14F-4D97-AF65-F5344CB8AC3E}">
        <p14:creationId xmlns:p14="http://schemas.microsoft.com/office/powerpoint/2010/main" val="286547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02D0F-0391-DABA-C4C8-7EED6BBF5E43}"/>
              </a:ext>
            </a:extLst>
          </p:cNvPr>
          <p:cNvSpPr>
            <a:spLocks noGrp="1"/>
          </p:cNvSpPr>
          <p:nvPr>
            <p:ph type="title" idx="4294967295"/>
          </p:nvPr>
        </p:nvSpPr>
        <p:spPr>
          <a:xfrm>
            <a:off x="1334086" y="136525"/>
            <a:ext cx="2897262" cy="1222642"/>
          </a:xfrm>
          <a:prstGeom prst="chevron">
            <a:avLst/>
          </a:prstGeom>
          <a:solidFill>
            <a:schemeClr val="accent5">
              <a:lumMod val="60000"/>
              <a:lumOff val="40000"/>
            </a:schemeClr>
          </a:solidFill>
          <a:ln w="12700" cap="flat" cmpd="sng" algn="ctr">
            <a:solidFill>
              <a:srgbClr val="F6BA12"/>
            </a:solidFill>
            <a:prstDash val="solid"/>
            <a:miter lim="800000"/>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000" b="0" i="0" u="none" strike="noStrike" kern="0" cap="none" spc="0" normalizeH="0" baseline="0" noProof="0" dirty="0">
                <a:ln>
                  <a:noFill/>
                </a:ln>
                <a:solidFill>
                  <a:srgbClr val="000000"/>
                </a:solidFill>
                <a:effectLst/>
                <a:uLnTx/>
                <a:uFillTx/>
                <a:latin typeface="Open Sans Light" panose="020B0306030504020204" pitchFamily="34" charset="0"/>
                <a:ea typeface="+mn-ea"/>
                <a:cs typeface="+mn-cs"/>
                <a:sym typeface="Arial"/>
              </a:rPr>
              <a:t>Family Support Services</a:t>
            </a:r>
          </a:p>
        </p:txBody>
      </p:sp>
      <p:sp>
        <p:nvSpPr>
          <p:cNvPr id="4" name="Rectangle 3">
            <a:extLst>
              <a:ext uri="{FF2B5EF4-FFF2-40B4-BE49-F238E27FC236}">
                <a16:creationId xmlns:a16="http://schemas.microsoft.com/office/drawing/2014/main" id="{9479D3A1-11C4-71B9-F508-86F139C55A35}"/>
              </a:ext>
            </a:extLst>
          </p:cNvPr>
          <p:cNvSpPr/>
          <p:nvPr/>
        </p:nvSpPr>
        <p:spPr>
          <a:xfrm>
            <a:off x="1334086" y="1528763"/>
            <a:ext cx="9523828" cy="5329237"/>
          </a:xfrm>
          <a:prstGeom prst="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kumimoji="0" lang="en-US" sz="1600" b="0" i="0" u="none" strike="noStrike" kern="0" cap="none" spc="0" normalizeH="0" baseline="0" noProof="0" dirty="0">
                <a:ln>
                  <a:noFill/>
                </a:ln>
                <a:solidFill>
                  <a:schemeClr val="bg1"/>
                </a:solidFill>
                <a:uLnTx/>
                <a:uFillTx/>
                <a:latin typeface="Open Sans Light" panose="020B0306030504020204" pitchFamily="34" charset="0"/>
                <a:cs typeface="Open Sans Light" panose="020B0306030504020204" pitchFamily="34" charset="0"/>
                <a:sym typeface="Arial"/>
              </a:rPr>
              <a:t>1-800-Children – Resource and Service Support</a:t>
            </a:r>
          </a:p>
          <a:p>
            <a:pPr defTabSz="1219170">
              <a:buClr>
                <a:srgbClr val="000000"/>
              </a:buClr>
              <a:defRPr/>
            </a:pPr>
            <a:r>
              <a:rPr lang="en-US" sz="1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Family Resource Centers (FRC), </a:t>
            </a:r>
            <a:r>
              <a:rPr lang="en-US" sz="1600" dirty="0">
                <a:solidFill>
                  <a:schemeClr val="bg1"/>
                </a:solidFill>
                <a:latin typeface="Open Sans Light" panose="020B0306030504020204" pitchFamily="34" charset="0"/>
                <a:hlinkClick r:id="rId2">
                  <a:extLst>
                    <a:ext uri="{A12FA001-AC4F-418D-AE19-62706E023703}">
                      <ahyp:hlinkClr xmlns:ahyp="http://schemas.microsoft.com/office/drawing/2018/hyperlinkcolor" val="tx"/>
                    </a:ext>
                  </a:extLst>
                </a:hlinkClick>
              </a:rPr>
              <a:t>Agency Announces Nearly $1.8 Million in Grants for Family Resource Centers - Newsroom (ks.gov)</a:t>
            </a:r>
            <a:endParaRPr lang="en-US" sz="16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600" kern="0" dirty="0">
                <a:solidFill>
                  <a:schemeClr val="bg1"/>
                </a:solidFill>
                <a:latin typeface="Open Sans Light" panose="020B0306030504020204" pitchFamily="34" charset="0"/>
                <a:cs typeface="Open Sans Light" panose="020B0306030504020204" pitchFamily="34" charset="0"/>
                <a:sym typeface="Arial"/>
              </a:rPr>
              <a:t>Family Run Organizations (FRO)</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600" kern="0" dirty="0">
                <a:solidFill>
                  <a:schemeClr val="bg1"/>
                </a:solidFill>
                <a:latin typeface="Open Sans Light" panose="020B0306030504020204" pitchFamily="34" charset="0"/>
                <a:cs typeface="Open Sans Light" panose="020B0306030504020204" pitchFamily="34" charset="0"/>
                <a:sym typeface="Arial"/>
              </a:rPr>
              <a:t>	Families Together, </a:t>
            </a:r>
            <a:r>
              <a:rPr lang="en-US" sz="1600" dirty="0">
                <a:solidFill>
                  <a:schemeClr val="bg1"/>
                </a:solidFill>
                <a:latin typeface="Open Sans Light" panose="020B0306030504020204" pitchFamily="34" charset="0"/>
                <a:hlinkClick r:id="rId3">
                  <a:extLst>
                    <a:ext uri="{A12FA001-AC4F-418D-AE19-62706E023703}">
                      <ahyp:hlinkClr xmlns:ahyp="http://schemas.microsoft.com/office/drawing/2018/hyperlinkcolor" val="tx"/>
                    </a:ext>
                  </a:extLst>
                </a:hlinkClick>
              </a:rPr>
              <a:t>Families Together, Inc. </a:t>
            </a:r>
            <a:endParaRPr lang="en-US" sz="1600" dirty="0">
              <a:solidFill>
                <a:schemeClr val="bg1"/>
              </a:solidFill>
              <a:latin typeface="Open Sans Light" panose="020B0306030504020204" pitchFamily="34" charset="0"/>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600" kern="0" dirty="0">
                <a:solidFill>
                  <a:schemeClr val="bg1"/>
                </a:solidFill>
                <a:latin typeface="Open Sans Light" panose="020B0306030504020204" pitchFamily="34" charset="0"/>
                <a:cs typeface="Open Sans Light" panose="020B0306030504020204" pitchFamily="34" charset="0"/>
                <a:sym typeface="Arial"/>
              </a:rPr>
              <a:t>	Keys for Networking, </a:t>
            </a:r>
            <a:r>
              <a:rPr lang="en-US" sz="1600" dirty="0">
                <a:solidFill>
                  <a:schemeClr val="bg1"/>
                </a:solidFill>
                <a:latin typeface="Open Sans Light" panose="020B0306030504020204" pitchFamily="34" charset="0"/>
                <a:hlinkClick r:id="rId4">
                  <a:extLst>
                    <a:ext uri="{A12FA001-AC4F-418D-AE19-62706E023703}">
                      <ahyp:hlinkClr xmlns:ahyp="http://schemas.microsoft.com/office/drawing/2018/hyperlinkcolor" val="tx"/>
                    </a:ext>
                  </a:extLst>
                </a:hlinkClick>
              </a:rPr>
              <a:t>Home | Keys for Networking, Inc.</a:t>
            </a:r>
            <a:endParaRPr lang="en-US" sz="1600" kern="0" dirty="0">
              <a:solidFill>
                <a:schemeClr val="bg1"/>
              </a:solidFill>
              <a:latin typeface="Open Sans Light" panose="020B0306030504020204" pitchFamily="34" charset="0"/>
              <a:cs typeface="Open Sans Light" panose="020B0306030504020204" pitchFamily="34" charset="0"/>
              <a:sym typeface="Arial"/>
            </a:endParaRPr>
          </a:p>
          <a:p>
            <a:pPr defTabSz="1219170">
              <a:buClr>
                <a:srgbClr val="000000"/>
              </a:buClr>
              <a:defRPr/>
            </a:pPr>
            <a:r>
              <a:rPr lang="en-US" sz="1600" kern="0" dirty="0">
                <a:solidFill>
                  <a:schemeClr val="bg1"/>
                </a:solidFill>
                <a:latin typeface="Open Sans Light" panose="020B0306030504020204" pitchFamily="34" charset="0"/>
                <a:cs typeface="Open Sans Light" panose="020B0306030504020204" pitchFamily="34" charset="0"/>
                <a:sym typeface="Arial"/>
              </a:rPr>
              <a:t>FosterAdopt Connect (FAC), </a:t>
            </a:r>
            <a:r>
              <a:rPr lang="en-US" sz="1600" dirty="0">
                <a:solidFill>
                  <a:schemeClr val="bg1"/>
                </a:solidFill>
                <a:latin typeface="Open Sans Light" panose="020B0306030504020204" pitchFamily="34" charset="0"/>
                <a:hlinkClick r:id="rId5">
                  <a:extLst>
                    <a:ext uri="{A12FA001-AC4F-418D-AE19-62706E023703}">
                      <ahyp:hlinkClr xmlns:ahyp="http://schemas.microsoft.com/office/drawing/2018/hyperlinkcolor" val="tx"/>
                    </a:ext>
                  </a:extLst>
                </a:hlinkClick>
              </a:rPr>
              <a:t>FosterAdopt Connect Cares for Missouri/Kansas Kids and Families</a:t>
            </a:r>
            <a:endParaRPr lang="en-US" sz="1600" kern="0" dirty="0">
              <a:solidFill>
                <a:schemeClr val="bg1"/>
              </a:solidFill>
              <a:latin typeface="Open Sans Light" panose="020B0306030504020204" pitchFamily="34" charset="0"/>
              <a:cs typeface="Open Sans Light" panose="020B0306030504020204" pitchFamily="34" charset="0"/>
              <a:sym typeface="Arial"/>
            </a:endParaRPr>
          </a:p>
          <a:p>
            <a:pPr defTabSz="1219170">
              <a:buClr>
                <a:srgbClr val="000000"/>
              </a:buClr>
              <a:defRPr/>
            </a:pPr>
            <a:r>
              <a:rPr lang="en-US" sz="1600" kern="0" dirty="0">
                <a:solidFill>
                  <a:schemeClr val="bg1"/>
                </a:solidFill>
                <a:latin typeface="Open Sans Light" panose="020B0306030504020204" pitchFamily="34" charset="0"/>
                <a:cs typeface="Open Sans Light" panose="020B0306030504020204" pitchFamily="34" charset="0"/>
                <a:sym typeface="Arial"/>
              </a:rPr>
              <a:t>Kansas Family Advisory Network (KFAN), </a:t>
            </a:r>
            <a:r>
              <a:rPr lang="en-US" sz="1600" dirty="0">
                <a:solidFill>
                  <a:schemeClr val="bg1"/>
                </a:solidFill>
                <a:latin typeface="Open Sans Light" panose="020B0306030504020204" pitchFamily="34" charset="0"/>
                <a:hlinkClick r:id="rId6">
                  <a:extLst>
                    <a:ext uri="{A12FA001-AC4F-418D-AE19-62706E023703}">
                      <ahyp:hlinkClr xmlns:ahyp="http://schemas.microsoft.com/office/drawing/2018/hyperlinkcolor" val="tx"/>
                    </a:ext>
                  </a:extLst>
                </a:hlinkClick>
              </a:rPr>
              <a:t>Kansas Family Advisory Network, Inc. - Home (kfan.org)</a:t>
            </a:r>
            <a:endParaRPr lang="en-US" sz="1600" kern="0" dirty="0">
              <a:solidFill>
                <a:schemeClr val="bg1"/>
              </a:solidFill>
              <a:latin typeface="Open Sans Light" panose="020B0306030504020204" pitchFamily="34" charset="0"/>
              <a:cs typeface="Open Sans Light" panose="020B0306030504020204" pitchFamily="34"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600" b="0" i="0" u="none" strike="noStrike" kern="0" cap="none" spc="0" normalizeH="0" baseline="0" noProof="0" dirty="0">
                <a:ln>
                  <a:noFill/>
                </a:ln>
                <a:solidFill>
                  <a:schemeClr val="bg1"/>
                </a:solidFill>
                <a:effectLst/>
                <a:uLnTx/>
                <a:uFillTx/>
                <a:latin typeface="Open Sans Light" panose="020B0306030504020204" pitchFamily="34" charset="0"/>
                <a:ea typeface="+mn-ea"/>
                <a:cs typeface="Open Sans Light" panose="020B0306030504020204" pitchFamily="34" charset="0"/>
                <a:sym typeface="Arial"/>
              </a:rPr>
              <a:t>Kansas-Post Adoption Resource Center (K-PARC), </a:t>
            </a:r>
            <a:r>
              <a:rPr lang="en-US" sz="1600" dirty="0">
                <a:solidFill>
                  <a:schemeClr val="bg1"/>
                </a:solidFill>
                <a:latin typeface="Open Sans Light" panose="020B0306030504020204" pitchFamily="34" charset="0"/>
                <a:hlinkClick r:id="rId7">
                  <a:extLst>
                    <a:ext uri="{A12FA001-AC4F-418D-AE19-62706E023703}">
                      <ahyp:hlinkClr xmlns:ahyp="http://schemas.microsoft.com/office/drawing/2018/hyperlinkcolor" val="tx"/>
                    </a:ext>
                  </a:extLst>
                </a:hlinkClick>
              </a:rPr>
              <a:t>Kansas Post Adoption Resource Center – Adopt Kansas Kids (adoptkskids.org)</a:t>
            </a:r>
            <a:endParaRPr kumimoji="0" lang="en-US" sz="1600" b="0" i="0" u="none" strike="noStrike" kern="0" cap="none" spc="0" normalizeH="0" baseline="0" noProof="0" dirty="0">
              <a:ln>
                <a:noFill/>
              </a:ln>
              <a:solidFill>
                <a:schemeClr val="bg1"/>
              </a:solidFill>
              <a:effectLst/>
              <a:uLnTx/>
              <a:uFillTx/>
              <a:latin typeface="Open Sans Light" panose="020B0306030504020204" pitchFamily="34" charset="0"/>
              <a:ea typeface="+mn-ea"/>
              <a:cs typeface="Open Sans Light" panose="020B0306030504020204" pitchFamily="34"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600" kern="0" dirty="0">
                <a:solidFill>
                  <a:schemeClr val="bg1"/>
                </a:solidFill>
                <a:latin typeface="Open Sans Light" panose="020B0306030504020204" pitchFamily="34" charset="0"/>
                <a:cs typeface="Open Sans Light" panose="020B0306030504020204" pitchFamily="34" charset="0"/>
                <a:sym typeface="Arial"/>
              </a:rPr>
              <a:t>KU Online and Applied Systems of Intervention Skills (KU OASIS), </a:t>
            </a:r>
            <a:r>
              <a:rPr lang="en-US" sz="1600" dirty="0">
                <a:solidFill>
                  <a:schemeClr val="bg1"/>
                </a:solidFill>
                <a:latin typeface="Open Sans Light" panose="020B0306030504020204" pitchFamily="34" charset="0"/>
                <a:hlinkClick r:id="rId8">
                  <a:extLst>
                    <a:ext uri="{A12FA001-AC4F-418D-AE19-62706E023703}">
                      <ahyp:hlinkClr xmlns:ahyp="http://schemas.microsoft.com/office/drawing/2018/hyperlinkcolor" val="tx"/>
                    </a:ext>
                  </a:extLst>
                </a:hlinkClick>
              </a:rPr>
              <a:t>Home | OASIS (ku.edu)</a:t>
            </a:r>
            <a:endParaRPr kumimoji="0" lang="en-US" sz="1600" b="0" i="0" u="none" strike="noStrike" kern="0" cap="none" spc="0" normalizeH="0" baseline="0" noProof="0" dirty="0">
              <a:ln>
                <a:noFill/>
              </a:ln>
              <a:solidFill>
                <a:schemeClr val="bg1"/>
              </a:solidFill>
              <a:effectLst/>
              <a:uLnTx/>
              <a:uFillTx/>
              <a:latin typeface="Open Sans Light" panose="020B0306030504020204" pitchFamily="34" charset="0"/>
              <a:ea typeface="+mn-ea"/>
              <a:cs typeface="Open Sans Light" panose="020B0306030504020204" pitchFamily="34"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600" b="0" i="0" u="none" strike="noStrike" kern="0" cap="none" spc="0" normalizeH="0" baseline="0" noProof="0" dirty="0">
                <a:ln>
                  <a:noFill/>
                </a:ln>
                <a:solidFill>
                  <a:schemeClr val="bg1"/>
                </a:solidFill>
                <a:effectLst/>
                <a:uLnTx/>
                <a:uFillTx/>
                <a:latin typeface="Open Sans Light" panose="020B0306030504020204" pitchFamily="34" charset="0"/>
                <a:ea typeface="+mn-ea"/>
                <a:cs typeface="Open Sans Light" panose="020B0306030504020204" pitchFamily="34" charset="0"/>
                <a:sym typeface="Arial"/>
              </a:rPr>
              <a:t>Parent Management Treatment Oregon Model (PMTO), </a:t>
            </a:r>
            <a:r>
              <a:rPr lang="en-US" sz="1600" dirty="0">
                <a:solidFill>
                  <a:schemeClr val="bg1"/>
                </a:solidFill>
                <a:latin typeface="Open Sans Light" panose="020B0306030504020204" pitchFamily="34" charset="0"/>
                <a:hlinkClick r:id="rId9">
                  <a:extLst>
                    <a:ext uri="{A12FA001-AC4F-418D-AE19-62706E023703}">
                      <ahyp:hlinkClr xmlns:ahyp="http://schemas.microsoft.com/office/drawing/2018/hyperlinkcolor" val="tx"/>
                    </a:ext>
                  </a:extLst>
                </a:hlinkClick>
              </a:rPr>
              <a:t>Kansas PMTO - KVC Kansas</a:t>
            </a:r>
            <a:endParaRPr kumimoji="0" lang="en-US" sz="1600" b="0" i="0" u="none" strike="noStrike" kern="0" cap="none" spc="0" normalizeH="0" baseline="0" noProof="0" dirty="0">
              <a:ln>
                <a:noFill/>
              </a:ln>
              <a:solidFill>
                <a:schemeClr val="bg1"/>
              </a:solidFill>
              <a:effectLst/>
              <a:uLnTx/>
              <a:uFillTx/>
              <a:latin typeface="Open Sans Light" panose="020B0306030504020204" pitchFamily="34" charset="0"/>
              <a:ea typeface="+mn-ea"/>
              <a:cs typeface="Open Sans Light" panose="020B0306030504020204" pitchFamily="34" charset="0"/>
              <a:sym typeface="Arial"/>
            </a:endParaRPr>
          </a:p>
          <a:p>
            <a:pPr defTabSz="1219170">
              <a:buClr>
                <a:srgbClr val="000000"/>
              </a:buClr>
              <a:defRPr/>
            </a:pPr>
            <a:r>
              <a:rPr lang="en-US" sz="1600" kern="0" dirty="0">
                <a:solidFill>
                  <a:schemeClr val="bg1"/>
                </a:solidFill>
                <a:latin typeface="Open Sans Light" panose="020B0306030504020204" pitchFamily="34" charset="0"/>
                <a:cs typeface="Open Sans Light" panose="020B0306030504020204" pitchFamily="34" charset="0"/>
                <a:sym typeface="Arial"/>
              </a:rPr>
              <a:t>Parent Peer Support (</a:t>
            </a:r>
            <a:r>
              <a:rPr kumimoji="0" lang="en-US" sz="1600" b="0" i="0" u="none" strike="noStrike" kern="0" cap="none" spc="0" normalizeH="0" baseline="0" noProof="0" dirty="0">
                <a:ln>
                  <a:noFill/>
                </a:ln>
                <a:solidFill>
                  <a:schemeClr val="bg1"/>
                </a:solidFill>
                <a:effectLst/>
                <a:uLnTx/>
                <a:uFillTx/>
                <a:latin typeface="Open Sans Light" panose="020B0306030504020204" pitchFamily="34" charset="0"/>
                <a:ea typeface="+mn-ea"/>
                <a:cs typeface="Open Sans Light" panose="020B0306030504020204" pitchFamily="34" charset="0"/>
                <a:sym typeface="Arial"/>
              </a:rPr>
              <a:t>individual and group), </a:t>
            </a:r>
            <a:r>
              <a:rPr lang="en-US" sz="1600" dirty="0">
                <a:solidFill>
                  <a:schemeClr val="bg1"/>
                </a:solidFill>
                <a:latin typeface="Open Sans Light" panose="020B0306030504020204" pitchFamily="34" charset="0"/>
                <a:hlinkClick r:id="rId10">
                  <a:extLst>
                    <a:ext uri="{A12FA001-AC4F-418D-AE19-62706E023703}">
                      <ahyp:hlinkClr xmlns:ahyp="http://schemas.microsoft.com/office/drawing/2018/hyperlinkcolor" val="tx"/>
                    </a:ext>
                  </a:extLst>
                </a:hlinkClick>
              </a:rPr>
              <a:t>Certified Parent Peer Support Specialist Training (ks.gov)</a:t>
            </a:r>
            <a:endParaRPr kumimoji="0" lang="en-US" sz="1600" b="0" i="0" u="none" strike="noStrike" kern="0" cap="none" spc="0" normalizeH="0" baseline="0" noProof="0" dirty="0">
              <a:ln>
                <a:noFill/>
              </a:ln>
              <a:solidFill>
                <a:schemeClr val="bg1"/>
              </a:solidFill>
              <a:effectLst/>
              <a:uLnTx/>
              <a:uFillTx/>
              <a:latin typeface="Open Sans Light" panose="020B0306030504020204" pitchFamily="34" charset="0"/>
              <a:ea typeface="+mn-ea"/>
              <a:cs typeface="Open Sans Light" panose="020B0306030504020204" pitchFamily="34"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600" b="0" i="0" u="none" strike="noStrike" kern="0" cap="none" spc="0" normalizeH="0" baseline="0" noProof="0" dirty="0">
                <a:ln>
                  <a:noFill/>
                </a:ln>
                <a:solidFill>
                  <a:schemeClr val="bg1"/>
                </a:solidFill>
                <a:effectLst/>
                <a:uLnTx/>
                <a:uFillTx/>
                <a:latin typeface="Open Sans Light" panose="020B0306030504020204" pitchFamily="34" charset="0"/>
                <a:ea typeface="+mn-ea"/>
                <a:cs typeface="Open Sans Light" panose="020B0306030504020204" pitchFamily="34" charset="0"/>
                <a:sym typeface="Arial"/>
              </a:rPr>
              <a:t>Parent Support Groups</a:t>
            </a:r>
          </a:p>
          <a:p>
            <a:pPr defTabSz="1219170">
              <a:buClr>
                <a:srgbClr val="000000"/>
              </a:buClr>
              <a:defRPr/>
            </a:pPr>
            <a:r>
              <a:rPr lang="en-US" sz="16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Parent Support &amp; Training – SED Waiver service, </a:t>
            </a:r>
            <a:r>
              <a:rPr lang="en-US" sz="1600" dirty="0">
                <a:solidFill>
                  <a:schemeClr val="bg1"/>
                </a:solidFill>
                <a:latin typeface="Open Sans Light" panose="020B0306030504020204" pitchFamily="34" charset="0"/>
                <a:hlinkClick r:id="rId11">
                  <a:extLst>
                    <a:ext uri="{A12FA001-AC4F-418D-AE19-62706E023703}">
                      <ahyp:hlinkClr xmlns:ahyp="http://schemas.microsoft.com/office/drawing/2018/hyperlinkcolor" val="tx"/>
                    </a:ext>
                  </a:extLst>
                </a:hlinkClick>
              </a:rPr>
              <a:t>Serious Emotional Disturbance (SED) (ks.gov)</a:t>
            </a:r>
            <a:endParaRPr kumimoji="0" lang="en-US" sz="1600" b="0" i="0" u="none" strike="noStrike" kern="0" cap="none" spc="0" normalizeH="0" baseline="0" noProof="0" dirty="0">
              <a:ln>
                <a:noFill/>
              </a:ln>
              <a:solidFill>
                <a:schemeClr val="bg1"/>
              </a:solidFill>
              <a:effectLst/>
              <a:uLnTx/>
              <a:uFillTx/>
              <a:latin typeface="Open Sans Light" panose="020B0306030504020204" pitchFamily="34" charset="0"/>
              <a:ea typeface="+mn-ea"/>
              <a:cs typeface="Open Sans Light" panose="020B0306030504020204" pitchFamily="34" charset="0"/>
              <a:sym typeface="Arial"/>
            </a:endParaRPr>
          </a:p>
          <a:p>
            <a:pPr defTabSz="1219170">
              <a:buClr>
                <a:srgbClr val="000000"/>
              </a:buClr>
              <a:defRPr/>
            </a:pPr>
            <a:r>
              <a:rPr kumimoji="0" lang="en-US" sz="1600" b="0" i="0" u="none" strike="noStrike" kern="0" cap="none" spc="0" normalizeH="0" baseline="0" noProof="0" dirty="0">
                <a:ln>
                  <a:noFill/>
                </a:ln>
                <a:solidFill>
                  <a:schemeClr val="bg1"/>
                </a:solidFill>
                <a:effectLst/>
                <a:uLnTx/>
                <a:uFillTx/>
                <a:latin typeface="Open Sans Light" panose="020B0306030504020204" pitchFamily="34" charset="0"/>
                <a:ea typeface="+mn-ea"/>
                <a:cs typeface="Open Sans Light" panose="020B0306030504020204" pitchFamily="34" charset="0"/>
                <a:sym typeface="Arial"/>
              </a:rPr>
              <a:t>Parsons Outreach, behavioral consultation and training program, </a:t>
            </a:r>
            <a:r>
              <a:rPr lang="en-US" sz="1600" dirty="0">
                <a:solidFill>
                  <a:schemeClr val="bg1"/>
                </a:solidFill>
                <a:latin typeface="Open Sans Light" panose="020B0306030504020204" pitchFamily="34" charset="0"/>
                <a:hlinkClick r:id="rId12">
                  <a:extLst>
                    <a:ext uri="{A12FA001-AC4F-418D-AE19-62706E023703}">
                      <ahyp:hlinkClr xmlns:ahyp="http://schemas.microsoft.com/office/drawing/2018/hyperlinkcolor" val="tx"/>
                    </a:ext>
                  </a:extLst>
                </a:hlinkClick>
              </a:rPr>
              <a:t>PSH&amp;TC - Community Outreach (ks.gov)</a:t>
            </a:r>
            <a:r>
              <a:rPr lang="en-US" sz="1600" kern="0" dirty="0">
                <a:solidFill>
                  <a:schemeClr val="bg1"/>
                </a:solidFill>
                <a:latin typeface="Open Sans Light" panose="020B0306030504020204" pitchFamily="34" charset="0"/>
                <a:cs typeface="Open Sans Light" panose="020B0306030504020204" pitchFamily="34" charset="0"/>
                <a:sym typeface="Arial"/>
              </a:rPr>
              <a:t> </a:t>
            </a:r>
            <a:endParaRPr kumimoji="0" lang="en-US" sz="1600" b="0" i="0" u="none" strike="noStrike" kern="0" cap="none" spc="0" normalizeH="0" baseline="0" noProof="0" dirty="0">
              <a:ln>
                <a:noFill/>
              </a:ln>
              <a:solidFill>
                <a:schemeClr val="bg1"/>
              </a:solidFill>
              <a:effectLst/>
              <a:uLnTx/>
              <a:uFillTx/>
              <a:latin typeface="Open Sans Light" panose="020B0306030504020204" pitchFamily="34" charset="0"/>
              <a:ea typeface="+mn-ea"/>
              <a:cs typeface="Open Sans Light" panose="020B0306030504020204" pitchFamily="34" charset="0"/>
              <a:sym typeface="Arial"/>
            </a:endParaRPr>
          </a:p>
          <a:p>
            <a:pPr defTabSz="1219170">
              <a:buClr>
                <a:srgbClr val="000000"/>
              </a:buClr>
              <a:defRPr/>
            </a:pPr>
            <a:r>
              <a:rPr lang="en-US" sz="1600" kern="0" dirty="0">
                <a:solidFill>
                  <a:schemeClr val="bg1"/>
                </a:solidFill>
                <a:latin typeface="Open Sans Light" panose="020B0306030504020204" pitchFamily="34" charset="0"/>
                <a:cs typeface="Open Sans Light" panose="020B0306030504020204" pitchFamily="34" charset="0"/>
                <a:sym typeface="Arial"/>
              </a:rPr>
              <a:t>Professional </a:t>
            </a:r>
            <a:r>
              <a:rPr kumimoji="0" lang="en-US" sz="1600" b="0" i="0" u="none" strike="noStrike" kern="0" cap="none" spc="0" normalizeH="0" baseline="0" noProof="0" dirty="0">
                <a:ln>
                  <a:noFill/>
                </a:ln>
                <a:solidFill>
                  <a:schemeClr val="bg1"/>
                </a:solidFill>
                <a:effectLst/>
                <a:uLnTx/>
                <a:uFillTx/>
                <a:latin typeface="Open Sans Light" panose="020B0306030504020204" pitchFamily="34" charset="0"/>
                <a:ea typeface="+mn-ea"/>
                <a:cs typeface="Open Sans Light" panose="020B0306030504020204" pitchFamily="34" charset="0"/>
                <a:sym typeface="Arial"/>
              </a:rPr>
              <a:t>Resource Family Care (PRFC), </a:t>
            </a:r>
            <a:r>
              <a:rPr lang="en-US" sz="1600" dirty="0">
                <a:solidFill>
                  <a:schemeClr val="bg1"/>
                </a:solidFill>
                <a:latin typeface="Open Sans Light" panose="020B0306030504020204" pitchFamily="34" charset="0"/>
                <a:hlinkClick r:id="rId11">
                  <a:extLst>
                    <a:ext uri="{A12FA001-AC4F-418D-AE19-62706E023703}">
                      <ahyp:hlinkClr xmlns:ahyp="http://schemas.microsoft.com/office/drawing/2018/hyperlinkcolor" val="tx"/>
                    </a:ext>
                  </a:extLst>
                </a:hlinkClick>
              </a:rPr>
              <a:t>Serious Emotional Disturbance (SED) (ks.gov)</a:t>
            </a:r>
            <a:endParaRPr kumimoji="0" lang="en-US" sz="1600" b="0" i="0" u="none" strike="noStrike" kern="0" cap="none" spc="0" normalizeH="0" baseline="0" noProof="0" dirty="0">
              <a:ln>
                <a:noFill/>
              </a:ln>
              <a:solidFill>
                <a:schemeClr val="bg1"/>
              </a:solidFill>
              <a:effectLst/>
              <a:uLnTx/>
              <a:uFillTx/>
              <a:latin typeface="Open Sans Light" panose="020B0306030504020204" pitchFamily="34" charset="0"/>
              <a:ea typeface="+mn-ea"/>
              <a:cs typeface="Open Sans Light" panose="020B0306030504020204" pitchFamily="34"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600" kern="0" dirty="0">
                <a:solidFill>
                  <a:schemeClr val="bg1"/>
                </a:solidFill>
                <a:latin typeface="Open Sans Light" panose="020B0306030504020204" pitchFamily="34" charset="0"/>
                <a:cs typeface="Open Sans Light" panose="020B0306030504020204" pitchFamily="34" charset="0"/>
                <a:sym typeface="Arial"/>
              </a:rPr>
              <a:t>PRTF Family Support Specialist</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600" kern="0" dirty="0">
                <a:solidFill>
                  <a:schemeClr val="bg1"/>
                </a:solidFill>
                <a:latin typeface="Open Sans Light" panose="020B0306030504020204" pitchFamily="34" charset="0"/>
                <a:cs typeface="Open Sans Light" panose="020B0306030504020204" pitchFamily="34" charset="0"/>
                <a:sym typeface="Arial"/>
              </a:rPr>
              <a:t>Safe Families for Children, </a:t>
            </a:r>
            <a:r>
              <a:rPr lang="en-US" sz="1600" kern="0" dirty="0">
                <a:solidFill>
                  <a:schemeClr val="bg1"/>
                </a:solidFill>
                <a:latin typeface="Open Sans Light" panose="020B0306030504020204" pitchFamily="34" charset="0"/>
                <a:cs typeface="Open Sans Light" panose="020B0306030504020204" pitchFamily="34" charset="0"/>
                <a:sym typeface="Arial"/>
                <a:hlinkClick r:id="rId13">
                  <a:extLst>
                    <a:ext uri="{A12FA001-AC4F-418D-AE19-62706E023703}">
                      <ahyp:hlinkClr xmlns:ahyp="http://schemas.microsoft.com/office/drawing/2018/hyperlinkcolor" val="tx"/>
                    </a:ext>
                  </a:extLst>
                </a:hlinkClick>
              </a:rPr>
              <a:t>http://Kansas.safe-families.org</a:t>
            </a:r>
            <a:endParaRPr lang="en-US" sz="1600" kern="0" dirty="0">
              <a:solidFill>
                <a:schemeClr val="bg1"/>
              </a:solidFill>
              <a:latin typeface="Open Sans Light" panose="020B0306030504020204" pitchFamily="34" charset="0"/>
              <a:cs typeface="Open Sans Light" panose="020B0306030504020204" pitchFamily="34"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500" b="0" i="0" u="none" strike="noStrike" kern="0" cap="none" spc="0" normalizeH="0" baseline="0" noProof="0" dirty="0">
              <a:ln>
                <a:noFill/>
              </a:ln>
              <a:solidFill>
                <a:prstClr val="white"/>
              </a:solidFill>
              <a:effectLst/>
              <a:uLnTx/>
              <a:uFillTx/>
              <a:latin typeface="Open Sans Light" panose="020B0306030504020204" pitchFamily="34" charset="0"/>
              <a:ea typeface="+mn-ea"/>
              <a:cs typeface="Open Sans Light" panose="020B0306030504020204" pitchFamily="34" charset="0"/>
              <a:sym typeface="Arial"/>
            </a:endParaRPr>
          </a:p>
        </p:txBody>
      </p:sp>
      <p:sp>
        <p:nvSpPr>
          <p:cNvPr id="3" name="Footer Placeholder 2">
            <a:extLst>
              <a:ext uri="{FF2B5EF4-FFF2-40B4-BE49-F238E27FC236}">
                <a16:creationId xmlns:a16="http://schemas.microsoft.com/office/drawing/2014/main" id="{D1A03001-4E5C-E02B-4E95-E5437CC77E32}"/>
              </a:ext>
            </a:extLst>
          </p:cNvPr>
          <p:cNvSpPr>
            <a:spLocks noGrp="1"/>
          </p:cNvSpPr>
          <p:nvPr>
            <p:ph type="ftr" sz="quarter" idx="11"/>
          </p:nvPr>
        </p:nvSpPr>
        <p:spPr>
          <a:xfrm>
            <a:off x="3133725" y="6492875"/>
            <a:ext cx="5924550" cy="365125"/>
          </a:xfrm>
        </p:spPr>
        <p:txBody>
          <a:bodyPr/>
          <a:lstStyle/>
          <a:p>
            <a:r>
              <a:rPr lang="en-US" dirty="0">
                <a:solidFill>
                  <a:schemeClr val="bg1"/>
                </a:solidFill>
                <a:latin typeface="Open Sans Light" panose="020B0306030504020204" pitchFamily="34" charset="0"/>
                <a:cs typeface="Open Sans Light" panose="020B0306030504020204" pitchFamily="34" charset="0"/>
              </a:rPr>
              <a:t>November 2024, Collaborative Document, DCF, KDADS, KDHE, KDOC and KSDE</a:t>
            </a:r>
          </a:p>
        </p:txBody>
      </p:sp>
    </p:spTree>
    <p:extLst>
      <p:ext uri="{BB962C8B-B14F-4D97-AF65-F5344CB8AC3E}">
        <p14:creationId xmlns:p14="http://schemas.microsoft.com/office/powerpoint/2010/main" val="1576416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02D0F-0391-DABA-C4C8-7EED6BBF5E43}"/>
              </a:ext>
            </a:extLst>
          </p:cNvPr>
          <p:cNvSpPr>
            <a:spLocks noGrp="1"/>
          </p:cNvSpPr>
          <p:nvPr>
            <p:ph type="title" idx="4294967295"/>
          </p:nvPr>
        </p:nvSpPr>
        <p:spPr>
          <a:xfrm>
            <a:off x="1334086" y="136525"/>
            <a:ext cx="2897262" cy="1439243"/>
          </a:xfrm>
          <a:prstGeom prst="chevron">
            <a:avLst/>
          </a:prstGeom>
          <a:solidFill>
            <a:schemeClr val="accent5">
              <a:lumMod val="60000"/>
              <a:lumOff val="40000"/>
            </a:schemeClr>
          </a:solidFill>
          <a:ln w="12700" cap="flat" cmpd="sng" algn="ctr">
            <a:solidFill>
              <a:srgbClr val="F6BA12"/>
            </a:solidFill>
            <a:prstDash val="solid"/>
            <a:miter lim="800000"/>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900" b="0" i="0" u="none" strike="noStrike" kern="0" cap="none" spc="0" normalizeH="0" baseline="0" noProof="0" dirty="0">
                <a:ln>
                  <a:noFill/>
                </a:ln>
                <a:solidFill>
                  <a:srgbClr val="000000"/>
                </a:solidFill>
                <a:effectLst/>
                <a:uLnTx/>
                <a:uFillTx/>
                <a:latin typeface="Open Sans Light" panose="020B0306030504020204" pitchFamily="34" charset="0"/>
                <a:ea typeface="+mn-ea"/>
                <a:cs typeface="+mn-cs"/>
                <a:sym typeface="Arial"/>
              </a:rPr>
              <a:t>Intensive Outpatient Program Services, (IOP)</a:t>
            </a:r>
          </a:p>
        </p:txBody>
      </p:sp>
      <p:sp>
        <p:nvSpPr>
          <p:cNvPr id="4" name="Rectangle 3">
            <a:extLst>
              <a:ext uri="{FF2B5EF4-FFF2-40B4-BE49-F238E27FC236}">
                <a16:creationId xmlns:a16="http://schemas.microsoft.com/office/drawing/2014/main" id="{9479D3A1-11C4-71B9-F508-86F139C55A35}"/>
              </a:ext>
            </a:extLst>
          </p:cNvPr>
          <p:cNvSpPr/>
          <p:nvPr/>
        </p:nvSpPr>
        <p:spPr>
          <a:xfrm>
            <a:off x="1334086" y="1714500"/>
            <a:ext cx="9523828" cy="5143499"/>
          </a:xfrm>
          <a:prstGeom prst="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spcAft>
                <a:spcPts val="300"/>
              </a:spcAft>
            </a:pPr>
            <a:r>
              <a:rPr lang="en-US" sz="1400" u="sng"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Lake Mary</a:t>
            </a:r>
          </a:p>
          <a:p>
            <a:pPr lvl="1">
              <a:spcAft>
                <a:spcPts val="300"/>
              </a:spcAft>
            </a:pPr>
            <a:r>
              <a:rPr lang="en-US" sz="1400" u="sng"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Kids TLC</a:t>
            </a:r>
            <a:endParaRPr lang="en-US" sz="1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pPr marL="628650" lvl="1" indent="-171450">
              <a:spcAft>
                <a:spcPts val="300"/>
              </a:spcAft>
              <a:buFont typeface="Arial" panose="020B0604020202020204" pitchFamily="34" charset="0"/>
              <a:buChar char="•"/>
            </a:pPr>
            <a:r>
              <a:rPr lang="en-US" sz="1400" u="sng"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Intensive Outpatient Program for Children – KidsTLC</a:t>
            </a:r>
          </a:p>
          <a:p>
            <a:pPr lvl="1">
              <a:spcAft>
                <a:spcPts val="300"/>
              </a:spcAft>
            </a:pPr>
            <a:r>
              <a:rPr lang="en-US" sz="1400" u="sng" dirty="0">
                <a:effectLst/>
                <a:latin typeface="Open Sans Light" panose="020B0306030504020204" pitchFamily="34" charset="0"/>
                <a:ea typeface="Open Sans Light" panose="020B0306030504020204" pitchFamily="34" charset="0"/>
                <a:cs typeface="Open Sans Light" panose="020B0306030504020204" pitchFamily="34" charset="0"/>
              </a:rPr>
              <a:t>Mirror, Inc</a:t>
            </a:r>
          </a:p>
          <a:p>
            <a:pPr marL="628650" lvl="1" indent="-171450">
              <a:spcAft>
                <a:spcPts val="300"/>
              </a:spcAft>
              <a:buFont typeface="Arial" panose="020B0604020202020204" pitchFamily="34" charset="0"/>
              <a:buChar char="•"/>
            </a:pPr>
            <a:r>
              <a:rPr lang="en-US" sz="1400" u="sng"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hlinkClick r:id="rId2">
                  <a:extLst>
                    <a:ext uri="{A12FA001-AC4F-418D-AE19-62706E023703}">
                      <ahyp:hlinkClr xmlns:ahyp="http://schemas.microsoft.com/office/drawing/2018/hyperlinkcolor" val="tx"/>
                    </a:ext>
                  </a:extLst>
                </a:hlinkClick>
              </a:rPr>
              <a:t>Mirror Inc</a:t>
            </a:r>
            <a:endParaRPr lang="en-US" sz="1400" u="sng"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endParaRPr>
          </a:p>
          <a:p>
            <a:pPr lvl="1">
              <a:spcAft>
                <a:spcPts val="300"/>
              </a:spcAft>
            </a:pPr>
            <a:r>
              <a:rPr lang="en-US" sz="1400" u="sng" dirty="0">
                <a:effectLst/>
                <a:latin typeface="Open Sans Light" panose="020B0306030504020204" pitchFamily="34" charset="0"/>
                <a:ea typeface="Open Sans Light" panose="020B0306030504020204" pitchFamily="34" charset="0"/>
                <a:cs typeface="Open Sans Light" panose="020B0306030504020204" pitchFamily="34" charset="0"/>
              </a:rPr>
              <a:t>Lilac </a:t>
            </a:r>
            <a:r>
              <a:rPr lang="en-US" sz="1400" u="sng"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Center</a:t>
            </a:r>
            <a:endParaRPr lang="en-US" sz="1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pPr marL="628650" lvl="1" indent="-171450">
              <a:spcAft>
                <a:spcPts val="300"/>
              </a:spcAft>
              <a:buFont typeface="Arial" panose="020B0604020202020204" pitchFamily="34" charset="0"/>
              <a:buChar char="•"/>
            </a:pPr>
            <a:r>
              <a:rPr lang="en-US" sz="1400" b="1" u="sng"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hlinkClick r:id="rId3">
                  <a:extLst>
                    <a:ext uri="{A12FA001-AC4F-418D-AE19-62706E023703}">
                      <ahyp:hlinkClr xmlns:ahyp="http://schemas.microsoft.com/office/drawing/2018/hyperlinkcolor" val="tx"/>
                    </a:ext>
                  </a:extLst>
                </a:hlinkClick>
              </a:rPr>
              <a:t>https://www.lilaccenter.org/</a:t>
            </a:r>
            <a:r>
              <a:rPr lang="en-US" sz="1400" b="1" u="sng"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 </a:t>
            </a:r>
          </a:p>
          <a:p>
            <a:pPr lvl="1">
              <a:spcAft>
                <a:spcPts val="300"/>
              </a:spcAft>
            </a:pPr>
            <a:r>
              <a:rPr lang="en-US" sz="1400" u="sng" dirty="0">
                <a:effectLst/>
                <a:latin typeface="Open Sans Light" panose="020B0306030504020204" pitchFamily="34" charset="0"/>
                <a:ea typeface="Open Sans Light" panose="020B0306030504020204" pitchFamily="34" charset="0"/>
                <a:cs typeface="Open Sans Light" panose="020B0306030504020204" pitchFamily="34" charset="0"/>
              </a:rPr>
              <a:t>Renewing Counseling Center</a:t>
            </a:r>
            <a:endParaRPr lang="en-US" sz="1400" dirty="0">
              <a:latin typeface="Open Sans Light" panose="020B0306030504020204" pitchFamily="34" charset="0"/>
              <a:ea typeface="Open Sans Light" panose="020B0306030504020204" pitchFamily="34" charset="0"/>
              <a:cs typeface="Open Sans Light" panose="020B0306030504020204" pitchFamily="34" charset="0"/>
            </a:endParaRPr>
          </a:p>
          <a:p>
            <a:pPr marL="628650" lvl="1" indent="-171450">
              <a:spcAft>
                <a:spcPts val="300"/>
              </a:spcAft>
              <a:buFont typeface="Arial" panose="020B0604020202020204" pitchFamily="34" charset="0"/>
              <a:buChar char="•"/>
            </a:pPr>
            <a:r>
              <a:rPr lang="en-US" sz="1400" b="1" u="sng"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hlinkClick r:id="rId4">
                  <a:extLst>
                    <a:ext uri="{A12FA001-AC4F-418D-AE19-62706E023703}">
                      <ahyp:hlinkClr xmlns:ahyp="http://schemas.microsoft.com/office/drawing/2018/hyperlinkcolor" val="tx"/>
                    </a:ext>
                  </a:extLst>
                </a:hlinkClick>
              </a:rPr>
              <a:t>https://www.usd230.org/</a:t>
            </a:r>
            <a:r>
              <a:rPr lang="en-US" sz="1400" b="1" u="sng"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US" sz="14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endParaRPr>
          </a:p>
          <a:p>
            <a:pPr lvl="1">
              <a:spcAft>
                <a:spcPts val="300"/>
              </a:spcAft>
            </a:pPr>
            <a:r>
              <a:rPr lang="en-US" sz="1400" dirty="0">
                <a:effectLst/>
                <a:latin typeface="Open Sans Light" panose="020B0306030504020204" pitchFamily="34" charset="0"/>
                <a:ea typeface="Open Sans Light" panose="020B0306030504020204" pitchFamily="34" charset="0"/>
                <a:cs typeface="Open Sans Light" panose="020B0306030504020204" pitchFamily="34" charset="0"/>
              </a:rPr>
              <a:t>Johnson County CMHC</a:t>
            </a:r>
            <a:endParaRPr lang="en-US" sz="1400" dirty="0">
              <a:latin typeface="Open Sans Light" panose="020B0306030504020204" pitchFamily="34" charset="0"/>
              <a:ea typeface="Open Sans Light" panose="020B0306030504020204" pitchFamily="34" charset="0"/>
              <a:cs typeface="Open Sans Light" panose="020B0306030504020204" pitchFamily="34" charset="0"/>
            </a:endParaRPr>
          </a:p>
          <a:p>
            <a:pPr marL="628650" lvl="1" indent="-171450">
              <a:spcAft>
                <a:spcPts val="300"/>
              </a:spcAft>
              <a:buFont typeface="Arial" panose="020B0604020202020204" pitchFamily="34" charset="0"/>
              <a:buChar char="•"/>
            </a:pPr>
            <a:r>
              <a:rPr lang="en-US" sz="1400" u="sng"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hlinkClick r:id="rId5">
                  <a:extLst>
                    <a:ext uri="{A12FA001-AC4F-418D-AE19-62706E023703}">
                      <ahyp:hlinkClr xmlns:ahyp="http://schemas.microsoft.com/office/drawing/2018/hyperlinkcolor" val="tx"/>
                    </a:ext>
                  </a:extLst>
                </a:hlinkClick>
              </a:rPr>
              <a:t>Substance Use | Johnson County Kansas (jocogov.org</a:t>
            </a:r>
            <a:endParaRPr lang="en-US" sz="1400" u="sng"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pPr lvl="1">
              <a:spcAft>
                <a:spcPts val="300"/>
              </a:spcAft>
            </a:pPr>
            <a:r>
              <a:rPr lang="en-US" sz="1400" dirty="0" err="1">
                <a:effectLst/>
                <a:latin typeface="Open Sans Light" panose="020B0306030504020204" pitchFamily="34" charset="0"/>
                <a:ea typeface="Open Sans Light" panose="020B0306030504020204" pitchFamily="34" charset="0"/>
                <a:cs typeface="Open Sans Light" panose="020B0306030504020204" pitchFamily="34" charset="0"/>
              </a:rPr>
              <a:t>EDCare</a:t>
            </a:r>
            <a:r>
              <a:rPr lang="en-US" sz="1400" dirty="0">
                <a:effectLst/>
                <a:latin typeface="Open Sans Light" panose="020B0306030504020204" pitchFamily="34" charset="0"/>
                <a:ea typeface="Open Sans Light" panose="020B0306030504020204" pitchFamily="34" charset="0"/>
                <a:cs typeface="Open Sans Light" panose="020B0306030504020204" pitchFamily="34" charset="0"/>
              </a:rPr>
              <a:t> Kansas City</a:t>
            </a:r>
          </a:p>
          <a:p>
            <a:pPr marL="628650" lvl="1" indent="-171450">
              <a:spcAft>
                <a:spcPts val="300"/>
              </a:spcAft>
              <a:buFont typeface="Arial" panose="020B0604020202020204" pitchFamily="34" charset="0"/>
              <a:buChar char="•"/>
            </a:pPr>
            <a:r>
              <a:rPr lang="en-US" sz="1400" u="sng"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hlinkClick r:id="rId6">
                  <a:extLst>
                    <a:ext uri="{A12FA001-AC4F-418D-AE19-62706E023703}">
                      <ahyp:hlinkClr xmlns:ahyp="http://schemas.microsoft.com/office/drawing/2018/hyperlinkcolor" val="tx"/>
                    </a:ext>
                  </a:extLst>
                </a:hlinkClick>
              </a:rPr>
              <a:t>Eating Disorder Treatment Center – </a:t>
            </a:r>
            <a:r>
              <a:rPr lang="en-US" sz="1400" u="sng" dirty="0" err="1">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hlinkClick r:id="rId6">
                  <a:extLst>
                    <a:ext uri="{A12FA001-AC4F-418D-AE19-62706E023703}">
                      <ahyp:hlinkClr xmlns:ahyp="http://schemas.microsoft.com/office/drawing/2018/hyperlinkcolor" val="tx"/>
                    </a:ext>
                  </a:extLst>
                </a:hlinkClick>
              </a:rPr>
              <a:t>EDCare</a:t>
            </a:r>
            <a:endParaRPr lang="en-US" sz="1400" u="sng"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endParaRPr>
          </a:p>
          <a:p>
            <a:pPr lvl="1">
              <a:spcAft>
                <a:spcPts val="300"/>
              </a:spcAft>
            </a:pPr>
            <a:r>
              <a:rPr lang="en-US" sz="1400" dirty="0">
                <a:effectLst/>
                <a:latin typeface="Open Sans Light" panose="020B0306030504020204" pitchFamily="34" charset="0"/>
                <a:ea typeface="Open Sans Light" panose="020B0306030504020204" pitchFamily="34" charset="0"/>
                <a:cs typeface="Open Sans Light" panose="020B0306030504020204" pitchFamily="34" charset="0"/>
              </a:rPr>
              <a:t>Cottonwood Springs</a:t>
            </a:r>
          </a:p>
          <a:p>
            <a:pPr marL="800100" lvl="1" indent="-342900">
              <a:spcAft>
                <a:spcPts val="300"/>
              </a:spcAft>
              <a:buFont typeface="Symbol" panose="05050102010706020507" pitchFamily="18" charset="2"/>
              <a:buChar char=""/>
            </a:pPr>
            <a:r>
              <a:rPr lang="en-US" sz="1400" u="sng"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hlinkClick r:id="rId7">
                  <a:extLst>
                    <a:ext uri="{A12FA001-AC4F-418D-AE19-62706E023703}">
                      <ahyp:hlinkClr xmlns:ahyp="http://schemas.microsoft.com/office/drawing/2018/hyperlinkcolor" val="tx"/>
                    </a:ext>
                  </a:extLst>
                </a:hlinkClick>
              </a:rPr>
              <a:t>Mental Health Facility in Olathe, KS | Cottonwood Springs</a:t>
            </a:r>
            <a:endParaRPr lang="en-US" sz="1400" u="sng"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endParaRPr>
          </a:p>
          <a:p>
            <a:pPr lvl="1">
              <a:spcAft>
                <a:spcPts val="300"/>
              </a:spcAft>
            </a:pPr>
            <a:r>
              <a:rPr lang="en-US" sz="1400" dirty="0">
                <a:effectLst/>
                <a:latin typeface="Open Sans Light" panose="020B0306030504020204" pitchFamily="34" charset="0"/>
                <a:ea typeface="Open Sans Light" panose="020B0306030504020204" pitchFamily="34" charset="0"/>
                <a:cs typeface="Open Sans Light" panose="020B0306030504020204" pitchFamily="34" charset="0"/>
              </a:rPr>
              <a:t>Livingston Counseling Center</a:t>
            </a:r>
          </a:p>
          <a:p>
            <a:pPr marL="800100" lvl="1" indent="-342900">
              <a:spcAft>
                <a:spcPts val="300"/>
              </a:spcAft>
              <a:buFont typeface="Symbol" panose="05050102010706020507" pitchFamily="18" charset="2"/>
              <a:buChar char=""/>
            </a:pPr>
            <a:r>
              <a:rPr lang="en-US" sz="1400" u="sng"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hlinkClick r:id="rId8">
                  <a:extLst>
                    <a:ext uri="{A12FA001-AC4F-418D-AE19-62706E023703}">
                      <ahyp:hlinkClr xmlns:ahyp="http://schemas.microsoft.com/office/drawing/2018/hyperlinkcolor" val="tx"/>
                    </a:ext>
                  </a:extLst>
                </a:hlinkClick>
              </a:rPr>
              <a:t>Home - Livingston Counseling Center</a:t>
            </a:r>
            <a:endParaRPr kumimoji="0" lang="en-US" sz="1400" b="0" i="0" u="none" strike="noStrike" kern="0" cap="none" spc="0" normalizeH="0" baseline="0" noProof="0" dirty="0">
              <a:ln>
                <a:noFill/>
              </a:ln>
              <a:solidFill>
                <a:prstClr val="white"/>
              </a:solidFill>
              <a:effectLst/>
              <a:uLnTx/>
              <a:uFillTx/>
              <a:latin typeface="Open Sans Light" panose="020B0306030504020204" pitchFamily="34" charset="0"/>
              <a:cs typeface="Open Sans Light" panose="020B0306030504020204" pitchFamily="34" charset="0"/>
              <a:sym typeface="Arial"/>
            </a:endParaRPr>
          </a:p>
        </p:txBody>
      </p:sp>
      <p:sp>
        <p:nvSpPr>
          <p:cNvPr id="3" name="Footer Placeholder 2">
            <a:extLst>
              <a:ext uri="{FF2B5EF4-FFF2-40B4-BE49-F238E27FC236}">
                <a16:creationId xmlns:a16="http://schemas.microsoft.com/office/drawing/2014/main" id="{1D7408A7-E980-6AD7-B06A-AA1E8E5889AE}"/>
              </a:ext>
            </a:extLst>
          </p:cNvPr>
          <p:cNvSpPr>
            <a:spLocks noGrp="1"/>
          </p:cNvSpPr>
          <p:nvPr>
            <p:ph type="ftr" sz="quarter" idx="11"/>
          </p:nvPr>
        </p:nvSpPr>
        <p:spPr>
          <a:xfrm>
            <a:off x="3005137" y="6538912"/>
            <a:ext cx="6181725" cy="365125"/>
          </a:xfrm>
        </p:spPr>
        <p:txBody>
          <a:bodyPr/>
          <a:lstStyle/>
          <a:p>
            <a:r>
              <a:rPr lang="en-US" dirty="0">
                <a:solidFill>
                  <a:schemeClr val="bg1"/>
                </a:solidFill>
                <a:latin typeface="Open Sans Light" panose="020B0306030504020204" pitchFamily="34" charset="0"/>
                <a:cs typeface="Open Sans Light" panose="020B0306030504020204" pitchFamily="34" charset="0"/>
              </a:rPr>
              <a:t>November 2024, Collaborative Document, DCF, KDADS, KDHE, KDOC and KSDE</a:t>
            </a:r>
          </a:p>
        </p:txBody>
      </p:sp>
    </p:spTree>
    <p:extLst>
      <p:ext uri="{BB962C8B-B14F-4D97-AF65-F5344CB8AC3E}">
        <p14:creationId xmlns:p14="http://schemas.microsoft.com/office/powerpoint/2010/main" val="3686266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02D0F-0391-DABA-C4C8-7EED6BBF5E43}"/>
              </a:ext>
            </a:extLst>
          </p:cNvPr>
          <p:cNvSpPr>
            <a:spLocks noGrp="1"/>
          </p:cNvSpPr>
          <p:nvPr>
            <p:ph type="title" idx="4294967295"/>
          </p:nvPr>
        </p:nvSpPr>
        <p:spPr>
          <a:xfrm>
            <a:off x="1334086" y="136525"/>
            <a:ext cx="2780714" cy="1222642"/>
          </a:xfrm>
          <a:prstGeom prst="chevron">
            <a:avLst/>
          </a:prstGeom>
          <a:solidFill>
            <a:schemeClr val="accent5">
              <a:lumMod val="60000"/>
              <a:lumOff val="40000"/>
            </a:schemeClr>
          </a:solidFill>
          <a:ln w="12700" cap="flat" cmpd="sng" algn="ctr">
            <a:solidFill>
              <a:srgbClr val="F6BA12"/>
            </a:solidFill>
            <a:prstDash val="solid"/>
            <a:miter lim="800000"/>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000" b="0" i="0" u="none" strike="noStrike" kern="0" cap="none" spc="0" normalizeH="0" baseline="0" noProof="0" dirty="0">
                <a:ln>
                  <a:noFill/>
                </a:ln>
                <a:solidFill>
                  <a:srgbClr val="000000"/>
                </a:solidFill>
                <a:effectLst/>
                <a:uLnTx/>
                <a:uFillTx/>
                <a:latin typeface="Open Sans Light" panose="020B0306030504020204" pitchFamily="34" charset="0"/>
                <a:ea typeface="+mn-ea"/>
                <a:cs typeface="+mn-cs"/>
                <a:sym typeface="Arial"/>
              </a:rPr>
              <a:t>IOP Services Cont.</a:t>
            </a:r>
          </a:p>
        </p:txBody>
      </p:sp>
      <p:sp>
        <p:nvSpPr>
          <p:cNvPr id="4" name="Rectangle 3">
            <a:extLst>
              <a:ext uri="{FF2B5EF4-FFF2-40B4-BE49-F238E27FC236}">
                <a16:creationId xmlns:a16="http://schemas.microsoft.com/office/drawing/2014/main" id="{9479D3A1-11C4-71B9-F508-86F139C55A35}"/>
              </a:ext>
            </a:extLst>
          </p:cNvPr>
          <p:cNvSpPr/>
          <p:nvPr/>
        </p:nvSpPr>
        <p:spPr>
          <a:xfrm>
            <a:off x="1334086" y="1485900"/>
            <a:ext cx="9523828" cy="4942711"/>
          </a:xfrm>
          <a:prstGeom prst="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spcBef>
                <a:spcPts val="0"/>
              </a:spcBef>
              <a:spcAft>
                <a:spcPts val="800"/>
              </a:spcAft>
            </a:pPr>
            <a:r>
              <a:rPr lang="en-US" sz="1400" dirty="0">
                <a:effectLst/>
                <a:latin typeface="Open Sans Light" panose="020B0306030504020204" pitchFamily="34" charset="0"/>
                <a:ea typeface="Open Sans Light" panose="020B0306030504020204" pitchFamily="34" charset="0"/>
                <a:cs typeface="Open Sans Light" panose="020B0306030504020204" pitchFamily="34" charset="0"/>
              </a:rPr>
              <a:t>Outpatient Drug &amp; Alcohol Rehab Overland Park, KS (Arista Recovery)</a:t>
            </a:r>
          </a:p>
          <a:p>
            <a:pPr indent="-285750">
              <a:buFont typeface="Arial" panose="020B0604020202020204" pitchFamily="34" charset="0"/>
              <a:buChar char="•"/>
            </a:pPr>
            <a:r>
              <a:rPr lang="en-US" sz="1400" u="sng" kern="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hlinkClick r:id="rId3">
                  <a:extLst>
                    <a:ext uri="{A12FA001-AC4F-418D-AE19-62706E023703}">
                      <ahyp:hlinkClr xmlns:ahyp="http://schemas.microsoft.com/office/drawing/2018/hyperlinkcolor" val="tx"/>
                    </a:ext>
                  </a:extLst>
                </a:hlinkClick>
              </a:rPr>
              <a:t>Arista Recovery: Addiction Treatment Centers In Kansas</a:t>
            </a:r>
            <a:endParaRPr lang="en-US" sz="1400" u="sng" kern="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endParaRPr>
          </a:p>
          <a:p>
            <a:pPr marR="0" lvl="0">
              <a:lnSpc>
                <a:spcPct val="107000"/>
              </a:lnSpc>
              <a:spcBef>
                <a:spcPts val="0"/>
              </a:spcBef>
              <a:spcAft>
                <a:spcPts val="800"/>
              </a:spcAft>
            </a:pPr>
            <a:r>
              <a:rPr lang="en-US" sz="1300" dirty="0">
                <a:effectLst/>
                <a:latin typeface="Open Sans Light" panose="020B0306030504020204" pitchFamily="34" charset="0"/>
                <a:ea typeface="Open Sans Light" panose="020B0306030504020204" pitchFamily="34" charset="0"/>
                <a:cs typeface="Open Sans Light" panose="020B0306030504020204" pitchFamily="34" charset="0"/>
              </a:rPr>
              <a:t>McCallum Place</a:t>
            </a:r>
          </a:p>
          <a:p>
            <a:pPr indent="-171450">
              <a:buFont typeface="Arial" panose="020B0604020202020204" pitchFamily="34" charset="0"/>
              <a:buChar char="•"/>
            </a:pPr>
            <a:r>
              <a:rPr lang="en-US" sz="1300" u="sng"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hlinkClick r:id="rId4">
                  <a:extLst>
                    <a:ext uri="{A12FA001-AC4F-418D-AE19-62706E023703}">
                      <ahyp:hlinkClr xmlns:ahyp="http://schemas.microsoft.com/office/drawing/2018/hyperlinkcolor" val="tx"/>
                    </a:ext>
                  </a:extLst>
                </a:hlinkClick>
              </a:rPr>
              <a:t>McCallum Place | Eating Disorder Treatment in Missouri and Kansas</a:t>
            </a:r>
            <a:endParaRPr lang="en-US" sz="1300" u="sng"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endParaRPr>
          </a:p>
          <a:p>
            <a:pPr marR="0" lvl="0">
              <a:lnSpc>
                <a:spcPct val="107000"/>
              </a:lnSpc>
              <a:spcBef>
                <a:spcPts val="0"/>
              </a:spcBef>
              <a:spcAft>
                <a:spcPts val="0"/>
              </a:spcAft>
            </a:pPr>
            <a:r>
              <a:rPr lang="en-US" sz="13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Wichita Comprehensive Treatment Center</a:t>
            </a:r>
          </a:p>
          <a:p>
            <a:pPr marL="742950" marR="0" lvl="1" indent="-285750">
              <a:lnSpc>
                <a:spcPct val="107000"/>
              </a:lnSpc>
              <a:spcBef>
                <a:spcPts val="0"/>
              </a:spcBef>
              <a:spcAft>
                <a:spcPts val="0"/>
              </a:spcAft>
              <a:buFont typeface="Symbol" panose="05050102010706020507" pitchFamily="18" charset="2"/>
              <a:buChar char=""/>
            </a:pPr>
            <a:r>
              <a:rPr lang="en-US" sz="1300" u="sng"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hlinkClick r:id="rId5">
                  <a:extLst>
                    <a:ext uri="{A12FA001-AC4F-418D-AE19-62706E023703}">
                      <ahyp:hlinkClr xmlns:ahyp="http://schemas.microsoft.com/office/drawing/2018/hyperlinkcolor" val="tx"/>
                    </a:ext>
                  </a:extLst>
                </a:hlinkClick>
              </a:rPr>
              <a:t>Methadone Clinic Wichita | Wichita CTC Clinic (ctcprograms.com)</a:t>
            </a:r>
            <a:endParaRPr lang="en-US" sz="13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endParaRPr>
          </a:p>
          <a:p>
            <a:pPr marR="0" lvl="0">
              <a:lnSpc>
                <a:spcPct val="107000"/>
              </a:lnSpc>
              <a:spcBef>
                <a:spcPts val="0"/>
              </a:spcBef>
              <a:spcAft>
                <a:spcPts val="0"/>
              </a:spcAft>
            </a:pPr>
            <a:r>
              <a:rPr lang="en-US" sz="13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Holland Pathways Addiction Treatment Center</a:t>
            </a:r>
          </a:p>
          <a:p>
            <a:pPr marL="742950" marR="0" lvl="1" indent="-285750">
              <a:lnSpc>
                <a:spcPct val="107000"/>
              </a:lnSpc>
              <a:spcBef>
                <a:spcPts val="0"/>
              </a:spcBef>
              <a:spcAft>
                <a:spcPts val="0"/>
              </a:spcAft>
              <a:buFont typeface="Symbol" panose="05050102010706020507" pitchFamily="18" charset="2"/>
              <a:buChar char=""/>
            </a:pPr>
            <a:r>
              <a:rPr lang="en-US" sz="1300" u="sng"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hlinkClick r:id="rId6">
                  <a:extLst>
                    <a:ext uri="{A12FA001-AC4F-418D-AE19-62706E023703}">
                      <ahyp:hlinkClr xmlns:ahyp="http://schemas.microsoft.com/office/drawing/2018/hyperlinkcolor" val="tx"/>
                    </a:ext>
                  </a:extLst>
                </a:hlinkClick>
              </a:rPr>
              <a:t>Holland Pathways</a:t>
            </a:r>
            <a:endParaRPr lang="en-US" sz="13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endParaRPr>
          </a:p>
          <a:p>
            <a:pPr marR="0" lvl="0">
              <a:lnSpc>
                <a:spcPct val="107000"/>
              </a:lnSpc>
              <a:spcBef>
                <a:spcPts val="0"/>
              </a:spcBef>
              <a:spcAft>
                <a:spcPts val="0"/>
              </a:spcAft>
            </a:pPr>
            <a:r>
              <a:rPr lang="en-US" sz="13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The Crossroads Program</a:t>
            </a:r>
          </a:p>
          <a:p>
            <a:pPr marL="742950" marR="0" lvl="1" indent="-285750">
              <a:lnSpc>
                <a:spcPct val="107000"/>
              </a:lnSpc>
              <a:spcBef>
                <a:spcPts val="0"/>
              </a:spcBef>
              <a:spcAft>
                <a:spcPts val="800"/>
              </a:spcAft>
              <a:buFont typeface="Symbol" panose="05050102010706020507" pitchFamily="18" charset="2"/>
              <a:buChar char=""/>
            </a:pPr>
            <a:r>
              <a:rPr lang="en-US" sz="1300" u="sng"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hlinkClick r:id="rId7">
                  <a:extLst>
                    <a:ext uri="{A12FA001-AC4F-418D-AE19-62706E023703}">
                      <ahyp:hlinkClr xmlns:ahyp="http://schemas.microsoft.com/office/drawing/2018/hyperlinkcolor" val="tx"/>
                    </a:ext>
                  </a:extLst>
                </a:hlinkClick>
              </a:rPr>
              <a:t>Teen Drug &amp; Alcohol Rehab Center in Missouri | The Crossroads Program</a:t>
            </a:r>
            <a:endParaRPr lang="en-US" sz="13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endParaRPr>
          </a:p>
          <a:p>
            <a:pPr marR="0" lvl="0">
              <a:lnSpc>
                <a:spcPct val="107000"/>
              </a:lnSpc>
              <a:spcBef>
                <a:spcPts val="0"/>
              </a:spcBef>
              <a:spcAft>
                <a:spcPts val="0"/>
              </a:spcAft>
            </a:pPr>
            <a:r>
              <a:rPr lang="en-US" sz="13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CFK Addiction Treatment</a:t>
            </a:r>
          </a:p>
          <a:p>
            <a:pPr marL="742950" marR="0" lvl="1" indent="-285750">
              <a:lnSpc>
                <a:spcPct val="107000"/>
              </a:lnSpc>
              <a:spcBef>
                <a:spcPts val="0"/>
              </a:spcBef>
              <a:spcAft>
                <a:spcPts val="0"/>
              </a:spcAft>
              <a:buFont typeface="Symbol" panose="05050102010706020507" pitchFamily="18" charset="2"/>
              <a:buChar char=""/>
            </a:pPr>
            <a:r>
              <a:rPr lang="en-US" sz="1300" u="sng"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hlinkClick r:id="rId8">
                  <a:extLst>
                    <a:ext uri="{A12FA001-AC4F-418D-AE19-62706E023703}">
                      <ahyp:hlinkClr xmlns:ahyp="http://schemas.microsoft.com/office/drawing/2018/hyperlinkcolor" val="tx"/>
                    </a:ext>
                  </a:extLst>
                </a:hlinkClick>
              </a:rPr>
              <a:t>www.ckfaddictiontreatment.org</a:t>
            </a:r>
            <a:endParaRPr lang="en-US" sz="13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endParaRPr>
          </a:p>
          <a:p>
            <a:pPr marR="0" lvl="0">
              <a:lnSpc>
                <a:spcPct val="107000"/>
              </a:lnSpc>
              <a:spcBef>
                <a:spcPts val="0"/>
              </a:spcBef>
              <a:spcAft>
                <a:spcPts val="0"/>
              </a:spcAft>
            </a:pPr>
            <a:r>
              <a:rPr lang="en-US" sz="13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Awakening Kansas City</a:t>
            </a:r>
          </a:p>
          <a:p>
            <a:pPr marL="742950" marR="0" lvl="1" indent="-285750">
              <a:lnSpc>
                <a:spcPct val="107000"/>
              </a:lnSpc>
              <a:spcBef>
                <a:spcPts val="0"/>
              </a:spcBef>
              <a:spcAft>
                <a:spcPts val="0"/>
              </a:spcAft>
              <a:buFont typeface="Symbol" panose="05050102010706020507" pitchFamily="18" charset="2"/>
              <a:buChar char=""/>
            </a:pPr>
            <a:r>
              <a:rPr lang="en-US" sz="1300" u="sng"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hlinkClick r:id="rId9">
                  <a:extLst>
                    <a:ext uri="{A12FA001-AC4F-418D-AE19-62706E023703}">
                      <ahyp:hlinkClr xmlns:ahyp="http://schemas.microsoft.com/office/drawing/2018/hyperlinkcolor" val="tx"/>
                    </a:ext>
                  </a:extLst>
                </a:hlinkClick>
              </a:rPr>
              <a:t>Psychiatry Office- Awakenings KC- Dr Maria Davila</a:t>
            </a:r>
            <a:endParaRPr lang="en-US" sz="1300" u="sng"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endParaRPr>
          </a:p>
          <a:p>
            <a:pPr marR="0" lvl="0">
              <a:lnSpc>
                <a:spcPct val="107000"/>
              </a:lnSpc>
              <a:spcBef>
                <a:spcPts val="0"/>
              </a:spcBef>
              <a:spcAft>
                <a:spcPts val="0"/>
              </a:spcAft>
            </a:pPr>
            <a:r>
              <a:rPr lang="en-US" sz="13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Ascension Via Christi</a:t>
            </a:r>
          </a:p>
          <a:p>
            <a:pPr marL="742950" marR="0" lvl="1" indent="-285750">
              <a:lnSpc>
                <a:spcPct val="107000"/>
              </a:lnSpc>
              <a:spcBef>
                <a:spcPts val="0"/>
              </a:spcBef>
              <a:spcAft>
                <a:spcPts val="0"/>
              </a:spcAft>
              <a:buFont typeface="Symbol" panose="05050102010706020507" pitchFamily="18" charset="2"/>
              <a:buChar char=""/>
            </a:pPr>
            <a:r>
              <a:rPr lang="en-US" sz="1300" u="sng"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hlinkClick r:id="rId10">
                  <a:extLst>
                    <a:ext uri="{A12FA001-AC4F-418D-AE19-62706E023703}">
                      <ahyp:hlinkClr xmlns:ahyp="http://schemas.microsoft.com/office/drawing/2018/hyperlinkcolor" val="tx"/>
                    </a:ext>
                  </a:extLst>
                </a:hlinkClick>
              </a:rPr>
              <a:t>Ascension Via Christi Behavioral Health Center | Ascension</a:t>
            </a:r>
            <a:endParaRPr lang="en-US" sz="13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endParaRPr>
          </a:p>
          <a:p>
            <a:pPr marR="0" lvl="0">
              <a:lnSpc>
                <a:spcPct val="107000"/>
              </a:lnSpc>
              <a:spcBef>
                <a:spcPts val="0"/>
              </a:spcBef>
              <a:spcAft>
                <a:spcPts val="0"/>
              </a:spcAft>
            </a:pPr>
            <a:r>
              <a:rPr lang="en-US" sz="13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Bert Nash</a:t>
            </a:r>
          </a:p>
          <a:p>
            <a:pPr marL="742950" marR="0" lvl="1" indent="-285750">
              <a:lnSpc>
                <a:spcPct val="107000"/>
              </a:lnSpc>
              <a:spcBef>
                <a:spcPts val="0"/>
              </a:spcBef>
              <a:spcAft>
                <a:spcPts val="0"/>
              </a:spcAft>
              <a:buFont typeface="Symbol" panose="05050102010706020507" pitchFamily="18" charset="2"/>
              <a:buChar char=""/>
            </a:pPr>
            <a:r>
              <a:rPr lang="en-US" sz="1300" u="sng"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Home | Bert Nash</a:t>
            </a:r>
            <a:endParaRPr lang="en-US" sz="13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Footer Placeholder 2">
            <a:extLst>
              <a:ext uri="{FF2B5EF4-FFF2-40B4-BE49-F238E27FC236}">
                <a16:creationId xmlns:a16="http://schemas.microsoft.com/office/drawing/2014/main" id="{76A24841-3F9F-F591-3729-4FC0DCE4AC73}"/>
              </a:ext>
            </a:extLst>
          </p:cNvPr>
          <p:cNvSpPr>
            <a:spLocks noGrp="1"/>
          </p:cNvSpPr>
          <p:nvPr>
            <p:ph type="ftr" sz="quarter" idx="11"/>
          </p:nvPr>
        </p:nvSpPr>
        <p:spPr>
          <a:xfrm>
            <a:off x="3012281" y="6063486"/>
            <a:ext cx="6167437"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Open Sans Light" panose="020B0306030504020204" pitchFamily="34" charset="0"/>
                <a:ea typeface="+mn-ea"/>
                <a:cs typeface="Open Sans Light" panose="020B0306030504020204" pitchFamily="34" charset="0"/>
              </a:rPr>
              <a:t>November 2024, Collaborative Document, DCF, KDADS, KDHE, KDOC and KSDE</a:t>
            </a:r>
          </a:p>
        </p:txBody>
      </p:sp>
    </p:spTree>
    <p:extLst>
      <p:ext uri="{BB962C8B-B14F-4D97-AF65-F5344CB8AC3E}">
        <p14:creationId xmlns:p14="http://schemas.microsoft.com/office/powerpoint/2010/main" val="646201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02D0F-0391-DABA-C4C8-7EED6BBF5E43}"/>
              </a:ext>
            </a:extLst>
          </p:cNvPr>
          <p:cNvSpPr>
            <a:spLocks noGrp="1"/>
          </p:cNvSpPr>
          <p:nvPr>
            <p:ph type="title" idx="4294967295"/>
          </p:nvPr>
        </p:nvSpPr>
        <p:spPr>
          <a:xfrm>
            <a:off x="1334086" y="136525"/>
            <a:ext cx="2897262" cy="1222642"/>
          </a:xfrm>
          <a:prstGeom prst="chevron">
            <a:avLst/>
          </a:prstGeom>
          <a:solidFill>
            <a:schemeClr val="accent1">
              <a:lumMod val="40000"/>
              <a:lumOff val="60000"/>
            </a:schemeClr>
          </a:solidFill>
          <a:ln w="12700" cap="flat" cmpd="sng" algn="ctr">
            <a:solidFill>
              <a:srgbClr val="F6BA12"/>
            </a:solidFill>
            <a:prstDash val="solid"/>
            <a:miter lim="800000"/>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000" b="0" i="0" u="none" strike="noStrike" kern="0" cap="none" spc="0" normalizeH="0" baseline="0" noProof="0" dirty="0">
                <a:ln>
                  <a:noFill/>
                </a:ln>
                <a:solidFill>
                  <a:srgbClr val="000000"/>
                </a:solidFill>
                <a:effectLst/>
                <a:uLnTx/>
                <a:uFillTx/>
                <a:latin typeface="Open Sans Light" panose="020B0306030504020204" pitchFamily="34" charset="0"/>
                <a:ea typeface="+mn-ea"/>
                <a:cs typeface="+mn-cs"/>
                <a:sym typeface="Arial"/>
              </a:rPr>
              <a:t>Therapeutic Pre-Schools </a:t>
            </a:r>
          </a:p>
        </p:txBody>
      </p:sp>
      <p:sp>
        <p:nvSpPr>
          <p:cNvPr id="4" name="Rectangle 3">
            <a:extLst>
              <a:ext uri="{FF2B5EF4-FFF2-40B4-BE49-F238E27FC236}">
                <a16:creationId xmlns:a16="http://schemas.microsoft.com/office/drawing/2014/main" id="{9479D3A1-11C4-71B9-F508-86F139C55A35}"/>
              </a:ext>
            </a:extLst>
          </p:cNvPr>
          <p:cNvSpPr/>
          <p:nvPr/>
        </p:nvSpPr>
        <p:spPr>
          <a:xfrm>
            <a:off x="1334086" y="1471613"/>
            <a:ext cx="9523828" cy="5249861"/>
          </a:xfrm>
          <a:prstGeom prst="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0"/>
              </a:spcAft>
            </a:pPr>
            <a:r>
              <a:rPr lang="en-US" sz="1400" dirty="0">
                <a:effectLst/>
                <a:latin typeface="Open Sans Light" panose="020B0306030504020204" pitchFamily="34" charset="0"/>
                <a:ea typeface="Open Sans Light" panose="020B0306030504020204" pitchFamily="34" charset="0"/>
                <a:cs typeface="Open Sans Light" panose="020B0306030504020204" pitchFamily="34" charset="0"/>
              </a:rPr>
              <a:t>-Bert Nash-They contract with Early Head Start to provide collaboration to aid in making referrals.</a:t>
            </a:r>
          </a:p>
          <a:p>
            <a:pPr marL="0" marR="0">
              <a:spcBef>
                <a:spcPts val="0"/>
              </a:spcBef>
              <a:spcAft>
                <a:spcPts val="0"/>
              </a:spcAft>
            </a:pPr>
            <a:r>
              <a:rPr lang="en-US" sz="1000" dirty="0">
                <a:effectLst/>
                <a:latin typeface="Open Sans Light" panose="020B0306030504020204" pitchFamily="34" charset="0"/>
                <a:ea typeface="Open Sans Light" panose="020B0306030504020204" pitchFamily="34" charset="0"/>
                <a:cs typeface="Open Sans Light" panose="020B0306030504020204" pitchFamily="34" charset="0"/>
              </a:rPr>
              <a:t> </a:t>
            </a:r>
          </a:p>
          <a:p>
            <a:pPr marL="0" marR="0">
              <a:spcBef>
                <a:spcPts val="0"/>
              </a:spcBef>
              <a:spcAft>
                <a:spcPts val="0"/>
              </a:spcAft>
            </a:pPr>
            <a:r>
              <a:rPr lang="en-US" sz="1400" dirty="0">
                <a:effectLst/>
                <a:latin typeface="Open Sans Light" panose="020B0306030504020204" pitchFamily="34" charset="0"/>
                <a:ea typeface="Open Sans Light" panose="020B0306030504020204" pitchFamily="34" charset="0"/>
                <a:cs typeface="Open Sans Light" panose="020B0306030504020204" pitchFamily="34" charset="0"/>
              </a:rPr>
              <a:t>-Central Kansas MHC- No therapeutic schools but they do have a 2 day in school program, it’s their Pre-K Psychosocial Group for 3-5 year olds who are not attending full day school.</a:t>
            </a:r>
          </a:p>
          <a:p>
            <a:r>
              <a:rPr lang="en-US" sz="1000" dirty="0">
                <a:effectLst/>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a:t>
            </a:r>
          </a:p>
          <a:p>
            <a:pPr marL="0" marR="0">
              <a:spcBef>
                <a:spcPts val="0"/>
              </a:spcBef>
              <a:spcAft>
                <a:spcPts val="0"/>
              </a:spcAft>
            </a:pPr>
            <a:r>
              <a:rPr lang="en-US" sz="1400" dirty="0">
                <a:effectLst/>
                <a:latin typeface="Open Sans Light" panose="020B0306030504020204" pitchFamily="34" charset="0"/>
                <a:ea typeface="Open Sans Light" panose="020B0306030504020204" pitchFamily="34" charset="0"/>
                <a:cs typeface="Open Sans Light" panose="020B0306030504020204" pitchFamily="34" charset="0"/>
              </a:rPr>
              <a:t>-Compass- They have a therapeutic preschool in both the Garden City and Dodge City locations. It’s an eight-week program.</a:t>
            </a:r>
          </a:p>
          <a:p>
            <a:r>
              <a:rPr lang="en-US" sz="1000" dirty="0">
                <a:latin typeface="Open Sans Light" panose="020B0306030504020204" pitchFamily="34" charset="0"/>
                <a:ea typeface="Open Sans Light" panose="020B0306030504020204" pitchFamily="34" charset="0"/>
                <a:cs typeface="Open Sans Light" panose="020B0306030504020204" pitchFamily="34" charset="0"/>
              </a:rPr>
              <a:t> </a:t>
            </a:r>
          </a:p>
          <a:p>
            <a:r>
              <a:rPr lang="en-US" sz="1400" dirty="0">
                <a:effectLst/>
                <a:latin typeface="Open Sans Light" panose="020B0306030504020204" pitchFamily="34" charset="0"/>
                <a:ea typeface="Open Sans Light" panose="020B0306030504020204" pitchFamily="34" charset="0"/>
                <a:cs typeface="Open Sans Light" panose="020B0306030504020204" pitchFamily="34" charset="0"/>
              </a:rPr>
              <a:t>-Crawford County-Discovery Therapeutic Preschool, children ages to 30 months-5 years. One school is in Pittsburg and the other is in Northeast Elementary in Arma.</a:t>
            </a:r>
          </a:p>
          <a:p>
            <a:pPr marL="0" marR="0">
              <a:spcBef>
                <a:spcPts val="0"/>
              </a:spcBef>
              <a:spcAft>
                <a:spcPts val="0"/>
              </a:spcAft>
            </a:pPr>
            <a:r>
              <a:rPr lang="en-US" sz="1000" dirty="0">
                <a:effectLst/>
                <a:latin typeface="Open Sans Light" panose="020B0306030504020204" pitchFamily="34" charset="0"/>
                <a:ea typeface="Open Sans Light" panose="020B0306030504020204" pitchFamily="34" charset="0"/>
                <a:cs typeface="Open Sans Light" panose="020B0306030504020204" pitchFamily="34" charset="0"/>
              </a:rPr>
              <a:t> </a:t>
            </a:r>
          </a:p>
          <a:p>
            <a:pPr marL="0" marR="0">
              <a:spcBef>
                <a:spcPts val="0"/>
              </a:spcBef>
              <a:spcAft>
                <a:spcPts val="0"/>
              </a:spcAft>
            </a:pPr>
            <a:r>
              <a:rPr lang="en-US" sz="1400" dirty="0">
                <a:effectLst/>
                <a:latin typeface="Open Sans Light" panose="020B0306030504020204" pitchFamily="34" charset="0"/>
                <a:ea typeface="Open Sans Light" panose="020B0306030504020204" pitchFamily="34" charset="0"/>
                <a:cs typeface="Open Sans Light" panose="020B0306030504020204" pitchFamily="34" charset="0"/>
              </a:rPr>
              <a:t>-Crosswinds-Crosswinds Therapeutic Preschool. Licensed for 12 children each session. 2 sessions, a morning and afternoon 3 hours each.</a:t>
            </a:r>
          </a:p>
          <a:p>
            <a:pPr marL="0" marR="0">
              <a:spcBef>
                <a:spcPts val="0"/>
              </a:spcBef>
              <a:spcAft>
                <a:spcPts val="0"/>
              </a:spcAft>
            </a:pPr>
            <a:r>
              <a:rPr lang="en-US" sz="1000" dirty="0">
                <a:effectLst/>
                <a:latin typeface="Open Sans Light" panose="020B0306030504020204" pitchFamily="34" charset="0"/>
                <a:ea typeface="Open Sans Light" panose="020B0306030504020204" pitchFamily="34" charset="0"/>
                <a:cs typeface="Open Sans Light" panose="020B0306030504020204" pitchFamily="34" charset="0"/>
              </a:rPr>
              <a:t> </a:t>
            </a:r>
          </a:p>
          <a:p>
            <a:pPr marL="0" marR="0">
              <a:spcBef>
                <a:spcPts val="0"/>
              </a:spcBef>
              <a:spcAft>
                <a:spcPts val="0"/>
              </a:spcAft>
            </a:pPr>
            <a:r>
              <a:rPr lang="en-US" sz="1400" dirty="0">
                <a:effectLst/>
                <a:latin typeface="Open Sans Light" panose="020B0306030504020204" pitchFamily="34" charset="0"/>
                <a:ea typeface="Open Sans Light" panose="020B0306030504020204" pitchFamily="34" charset="0"/>
                <a:cs typeface="Open Sans Light" panose="020B0306030504020204" pitchFamily="34" charset="0"/>
              </a:rPr>
              <a:t>-Elizabeth Layton Center-They have a Head Start under an Consultation contract (In school and in home service teachers)</a:t>
            </a:r>
          </a:p>
          <a:p>
            <a:pPr marL="0" marR="0">
              <a:spcBef>
                <a:spcPts val="0"/>
              </a:spcBef>
              <a:spcAft>
                <a:spcPts val="0"/>
              </a:spcAft>
            </a:pPr>
            <a:r>
              <a:rPr lang="en-US" sz="1000" dirty="0">
                <a:effectLst/>
                <a:latin typeface="Open Sans Light" panose="020B0306030504020204" pitchFamily="34" charset="0"/>
                <a:ea typeface="Open Sans Light" panose="020B0306030504020204" pitchFamily="34" charset="0"/>
                <a:cs typeface="Open Sans Light" panose="020B0306030504020204" pitchFamily="34" charset="0"/>
              </a:rPr>
              <a:t> </a:t>
            </a:r>
          </a:p>
          <a:p>
            <a:pPr marL="0" marR="0">
              <a:spcBef>
                <a:spcPts val="0"/>
              </a:spcBef>
              <a:spcAft>
                <a:spcPts val="0"/>
              </a:spcAft>
            </a:pPr>
            <a:r>
              <a:rPr lang="en-US" sz="1400" dirty="0">
                <a:effectLst/>
                <a:latin typeface="Open Sans Light" panose="020B0306030504020204" pitchFamily="34" charset="0"/>
                <a:ea typeface="Open Sans Light" panose="020B0306030504020204" pitchFamily="34" charset="0"/>
                <a:cs typeface="Open Sans Light" panose="020B0306030504020204" pitchFamily="34" charset="0"/>
              </a:rPr>
              <a:t>-FSGC-does not refer to their Early Childhood Intervention Program (ECIP) as a therapeutic preschool. They restructured the program several years ago to be a psychosocial program for children ages 7 and younger who are SED and unable to maintain childcare, or school environment</a:t>
            </a:r>
          </a:p>
          <a:p>
            <a:pPr marL="0" marR="0">
              <a:spcBef>
                <a:spcPts val="0"/>
              </a:spcBef>
              <a:spcAft>
                <a:spcPts val="0"/>
              </a:spcAft>
            </a:pPr>
            <a:r>
              <a:rPr lang="en-US" sz="1000" dirty="0">
                <a:effectLst/>
                <a:latin typeface="Open Sans Light" panose="020B0306030504020204" pitchFamily="34" charset="0"/>
                <a:ea typeface="Open Sans Light" panose="020B0306030504020204" pitchFamily="34" charset="0"/>
                <a:cs typeface="Open Sans Light" panose="020B0306030504020204" pitchFamily="34" charset="0"/>
              </a:rPr>
              <a:t> </a:t>
            </a:r>
          </a:p>
          <a:p>
            <a:pPr marL="0" marR="0">
              <a:spcBef>
                <a:spcPts val="0"/>
              </a:spcBef>
              <a:spcAft>
                <a:spcPts val="0"/>
              </a:spcAft>
            </a:pPr>
            <a:r>
              <a:rPr lang="en-US" sz="1400" dirty="0">
                <a:effectLst/>
                <a:latin typeface="Open Sans Light" panose="020B0306030504020204" pitchFamily="34" charset="0"/>
                <a:ea typeface="Open Sans Light" panose="020B0306030504020204" pitchFamily="34" charset="0"/>
                <a:cs typeface="Open Sans Light" panose="020B0306030504020204" pitchFamily="34" charset="0"/>
              </a:rPr>
              <a:t>-Johnson County MHC- In Gardner-Edgerton there is a pre-school. 3 days a week, 4 hours a day. Consultations and observations and observations in Olathe at the Head Start school</a:t>
            </a:r>
            <a:r>
              <a:rPr lang="en-US" sz="1300" dirty="0">
                <a:effectLst/>
                <a:latin typeface="Open Sans Light" panose="020B0306030504020204" pitchFamily="34" charset="0"/>
                <a:ea typeface="Open Sans Light" panose="020B0306030504020204" pitchFamily="34" charset="0"/>
                <a:cs typeface="Open Sans Light" panose="020B0306030504020204" pitchFamily="34" charset="0"/>
              </a:rPr>
              <a:t>. </a:t>
            </a:r>
          </a:p>
        </p:txBody>
      </p:sp>
      <p:sp>
        <p:nvSpPr>
          <p:cNvPr id="3" name="Footer Placeholder 2">
            <a:extLst>
              <a:ext uri="{FF2B5EF4-FFF2-40B4-BE49-F238E27FC236}">
                <a16:creationId xmlns:a16="http://schemas.microsoft.com/office/drawing/2014/main" id="{5099E528-AABC-C5B4-8ECE-7EB701930A87}"/>
              </a:ext>
            </a:extLst>
          </p:cNvPr>
          <p:cNvSpPr>
            <a:spLocks noGrp="1"/>
          </p:cNvSpPr>
          <p:nvPr>
            <p:ph type="ftr" sz="quarter" idx="11"/>
          </p:nvPr>
        </p:nvSpPr>
        <p:spPr>
          <a:xfrm>
            <a:off x="3148012" y="6356349"/>
            <a:ext cx="5895975" cy="365125"/>
          </a:xfrm>
        </p:spPr>
        <p:txBody>
          <a:bodyPr/>
          <a:lstStyle/>
          <a:p>
            <a:r>
              <a:rPr lang="en-US" dirty="0">
                <a:solidFill>
                  <a:schemeClr val="bg1"/>
                </a:solidFill>
                <a:latin typeface="Open Sans Light" panose="020B0306030504020204" pitchFamily="34" charset="0"/>
                <a:cs typeface="Open Sans Light" panose="020B0306030504020204" pitchFamily="34" charset="0"/>
              </a:rPr>
              <a:t>November 2024, Collaborative Document, DCF, KDADS, KDHE, KDOC and KSDE</a:t>
            </a:r>
          </a:p>
        </p:txBody>
      </p:sp>
    </p:spTree>
    <p:extLst>
      <p:ext uri="{BB962C8B-B14F-4D97-AF65-F5344CB8AC3E}">
        <p14:creationId xmlns:p14="http://schemas.microsoft.com/office/powerpoint/2010/main" val="4024379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02D0F-0391-DABA-C4C8-7EED6BBF5E43}"/>
              </a:ext>
            </a:extLst>
          </p:cNvPr>
          <p:cNvSpPr>
            <a:spLocks noGrp="1"/>
          </p:cNvSpPr>
          <p:nvPr>
            <p:ph type="title" idx="4294967295"/>
          </p:nvPr>
        </p:nvSpPr>
        <p:spPr>
          <a:xfrm>
            <a:off x="1334086" y="554225"/>
            <a:ext cx="2897262" cy="1222642"/>
          </a:xfrm>
          <a:prstGeom prst="chevron">
            <a:avLst/>
          </a:prstGeom>
          <a:solidFill>
            <a:schemeClr val="accent1">
              <a:lumMod val="40000"/>
              <a:lumOff val="60000"/>
            </a:schemeClr>
          </a:solidFill>
          <a:ln w="12700" cap="flat" cmpd="sng" algn="ctr">
            <a:solidFill>
              <a:srgbClr val="F6BA12"/>
            </a:solidFill>
            <a:prstDash val="solid"/>
            <a:miter lim="800000"/>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000" b="0" i="0" u="none" strike="noStrike" kern="0" cap="none" spc="0" normalizeH="0" baseline="0" noProof="0" dirty="0">
                <a:ln>
                  <a:noFill/>
                </a:ln>
                <a:solidFill>
                  <a:srgbClr val="000000"/>
                </a:solidFill>
                <a:effectLst/>
                <a:uLnTx/>
                <a:uFillTx/>
                <a:latin typeface="Open Sans Light" panose="020B0306030504020204" pitchFamily="34" charset="0"/>
                <a:ea typeface="+mn-ea"/>
                <a:cs typeface="+mn-cs"/>
                <a:sym typeface="Arial"/>
              </a:rPr>
              <a:t>Therapeutic Pre-Schools Cont.</a:t>
            </a:r>
          </a:p>
        </p:txBody>
      </p:sp>
      <p:sp>
        <p:nvSpPr>
          <p:cNvPr id="4" name="Rectangle 3">
            <a:extLst>
              <a:ext uri="{FF2B5EF4-FFF2-40B4-BE49-F238E27FC236}">
                <a16:creationId xmlns:a16="http://schemas.microsoft.com/office/drawing/2014/main" id="{9479D3A1-11C4-71B9-F508-86F139C55A35}"/>
              </a:ext>
            </a:extLst>
          </p:cNvPr>
          <p:cNvSpPr/>
          <p:nvPr/>
        </p:nvSpPr>
        <p:spPr>
          <a:xfrm>
            <a:off x="1334086" y="2019266"/>
            <a:ext cx="9523828" cy="4422045"/>
          </a:xfrm>
          <a:prstGeom prst="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0"/>
              </a:spcAft>
            </a:pPr>
            <a:r>
              <a:rPr lang="en-US" sz="1400" dirty="0">
                <a:effectLst/>
                <a:latin typeface="Open Sans Light" panose="020B0306030504020204" pitchFamily="34" charset="0"/>
                <a:ea typeface="Open Sans Light" panose="020B0306030504020204" pitchFamily="34" charset="0"/>
                <a:cs typeface="Open Sans Light" panose="020B0306030504020204" pitchFamily="34" charset="0"/>
              </a:rPr>
              <a:t> -South Central MHC-Social Stars learning Center East in El Dorado and Social Stars Learning Center West  in Andover. Ages 2 ½ to school age range. Each building has 2 classrooms.</a:t>
            </a:r>
          </a:p>
          <a:p>
            <a:pPr marL="0" marR="0">
              <a:spcBef>
                <a:spcPts val="0"/>
              </a:spcBef>
              <a:spcAft>
                <a:spcPts val="0"/>
              </a:spcAft>
            </a:pPr>
            <a:r>
              <a:rPr lang="en-US" sz="1400" dirty="0">
                <a:effectLst/>
                <a:latin typeface="Open Sans Light" panose="020B0306030504020204" pitchFamily="34" charset="0"/>
                <a:ea typeface="Open Sans Light" panose="020B0306030504020204" pitchFamily="34" charset="0"/>
                <a:cs typeface="Open Sans Light" panose="020B0306030504020204" pitchFamily="34" charset="0"/>
              </a:rPr>
              <a:t> </a:t>
            </a:r>
          </a:p>
          <a:p>
            <a:pPr marL="0" marR="0">
              <a:spcBef>
                <a:spcPts val="0"/>
              </a:spcBef>
              <a:spcAft>
                <a:spcPts val="0"/>
              </a:spcAft>
            </a:pPr>
            <a:r>
              <a:rPr lang="en-US" sz="1400" dirty="0">
                <a:effectLst/>
                <a:latin typeface="Open Sans Light" panose="020B0306030504020204" pitchFamily="34" charset="0"/>
                <a:ea typeface="Open Sans Light" panose="020B0306030504020204" pitchFamily="34" charset="0"/>
                <a:cs typeface="Open Sans Light" panose="020B0306030504020204" pitchFamily="34" charset="0"/>
              </a:rPr>
              <a:t>-South East Kansas MHC-Don’t have an official pre-school program but they do have staff at Fort Scott pre-school and provide therapy and case management to them.</a:t>
            </a:r>
          </a:p>
          <a:p>
            <a:pPr marL="0" marR="0">
              <a:spcBef>
                <a:spcPts val="0"/>
              </a:spcBef>
              <a:spcAft>
                <a:spcPts val="0"/>
              </a:spcAft>
            </a:pPr>
            <a:r>
              <a:rPr lang="en-US" sz="1400" dirty="0">
                <a:effectLst/>
                <a:latin typeface="Open Sans Light" panose="020B0306030504020204" pitchFamily="34" charset="0"/>
                <a:ea typeface="Open Sans Light" panose="020B0306030504020204" pitchFamily="34" charset="0"/>
                <a:cs typeface="Open Sans Light" panose="020B0306030504020204" pitchFamily="34" charset="0"/>
              </a:rPr>
              <a:t> </a:t>
            </a:r>
          </a:p>
          <a:p>
            <a:pPr marL="0" marR="0">
              <a:spcBef>
                <a:spcPts val="0"/>
              </a:spcBef>
              <a:spcAft>
                <a:spcPts val="0"/>
              </a:spcAft>
            </a:pPr>
            <a:r>
              <a:rPr lang="en-US" sz="1400" dirty="0">
                <a:effectLst/>
                <a:latin typeface="Open Sans Light" panose="020B0306030504020204" pitchFamily="34" charset="0"/>
                <a:ea typeface="Open Sans Light" panose="020B0306030504020204" pitchFamily="34" charset="0"/>
                <a:cs typeface="Open Sans Light" panose="020B0306030504020204" pitchFamily="34" charset="0"/>
              </a:rPr>
              <a:t>-Spring River- Not technically a therapeutic pre-school as they are not licensed by KDHE but they do have a psychosocial rehab group called Exploders for 3-5 year olds, in the mornings Monday-Thursdays at their Riverton location.</a:t>
            </a:r>
          </a:p>
          <a:p>
            <a:pPr marL="0" marR="0">
              <a:spcBef>
                <a:spcPts val="0"/>
              </a:spcBef>
              <a:spcAft>
                <a:spcPts val="0"/>
              </a:spcAft>
            </a:pPr>
            <a:r>
              <a:rPr lang="en-US" sz="1400" dirty="0">
                <a:effectLst/>
                <a:latin typeface="Open Sans Light" panose="020B0306030504020204" pitchFamily="34" charset="0"/>
                <a:ea typeface="Open Sans Light" panose="020B0306030504020204" pitchFamily="34" charset="0"/>
                <a:cs typeface="Open Sans Light" panose="020B0306030504020204" pitchFamily="34" charset="0"/>
              </a:rPr>
              <a:t>  </a:t>
            </a:r>
          </a:p>
          <a:p>
            <a:pPr marL="0" marR="0">
              <a:spcBef>
                <a:spcPts val="0"/>
              </a:spcBef>
              <a:spcAft>
                <a:spcPts val="0"/>
              </a:spcAft>
            </a:pPr>
            <a:r>
              <a:rPr lang="en-US" sz="1400" dirty="0">
                <a:effectLst/>
                <a:latin typeface="Open Sans Light" panose="020B0306030504020204" pitchFamily="34" charset="0"/>
                <a:ea typeface="Open Sans Light" panose="020B0306030504020204" pitchFamily="34" charset="0"/>
                <a:cs typeface="Open Sans Light" panose="020B0306030504020204" pitchFamily="34" charset="0"/>
              </a:rPr>
              <a:t>-The Guidance Center- S.T.A.R. (Serving Tykes At Risk), serving 3-5 (Not enrolled in kindergarten. Monday-Thursday 8:30-11:30am. Have to be on SED waiver in order to qualify.</a:t>
            </a:r>
          </a:p>
          <a:p>
            <a:pPr marL="0" marR="0">
              <a:spcBef>
                <a:spcPts val="0"/>
              </a:spcBef>
              <a:spcAft>
                <a:spcPts val="0"/>
              </a:spcAft>
            </a:pPr>
            <a:r>
              <a:rPr lang="en-US" sz="1400" dirty="0">
                <a:effectLst/>
                <a:latin typeface="Open Sans Light" panose="020B0306030504020204" pitchFamily="34" charset="0"/>
                <a:ea typeface="Open Sans Light" panose="020B0306030504020204" pitchFamily="34" charset="0"/>
                <a:cs typeface="Open Sans Light" panose="020B0306030504020204" pitchFamily="34" charset="0"/>
              </a:rPr>
              <a:t> </a:t>
            </a:r>
          </a:p>
          <a:p>
            <a:pPr marL="0" marR="0">
              <a:spcBef>
                <a:spcPts val="0"/>
              </a:spcBef>
              <a:spcAft>
                <a:spcPts val="0"/>
              </a:spcAft>
            </a:pPr>
            <a:r>
              <a:rPr lang="en-US" sz="1400" dirty="0">
                <a:effectLst/>
                <a:latin typeface="Open Sans Light" panose="020B0306030504020204" pitchFamily="34" charset="0"/>
                <a:ea typeface="Open Sans Light" panose="020B0306030504020204" pitchFamily="34" charset="0"/>
                <a:cs typeface="Open Sans Light" panose="020B0306030504020204" pitchFamily="34" charset="0"/>
              </a:rPr>
              <a:t>-Horizons-learn and Play Therapeutic Center. Ages 2 ½-5 </a:t>
            </a:r>
            <a:endParaRPr kumimoji="0" lang="en-US" sz="1400" b="0" i="0" u="none" strike="noStrike" kern="0" cap="none" spc="0" normalizeH="0" baseline="0" noProof="0" dirty="0">
              <a:ln>
                <a:noFill/>
              </a:ln>
              <a:solidFill>
                <a:schemeClr val="bg1"/>
              </a:solidFill>
              <a:effectLst/>
              <a:highlight>
                <a:srgbClr val="FFFF00"/>
              </a:highlight>
              <a:uLnTx/>
              <a:uFillTx/>
              <a:latin typeface="Open Sans Light" panose="020B0306030504020204" pitchFamily="34" charset="0"/>
              <a:ea typeface="Open Sans Light" panose="020B0306030504020204" pitchFamily="34" charset="0"/>
              <a:cs typeface="Open Sans Light" panose="020B0306030504020204" pitchFamily="34" charset="0"/>
              <a:sym typeface="Arial"/>
            </a:endParaRPr>
          </a:p>
        </p:txBody>
      </p:sp>
      <p:sp>
        <p:nvSpPr>
          <p:cNvPr id="3" name="Footer Placeholder 2">
            <a:extLst>
              <a:ext uri="{FF2B5EF4-FFF2-40B4-BE49-F238E27FC236}">
                <a16:creationId xmlns:a16="http://schemas.microsoft.com/office/drawing/2014/main" id="{A6B7E7DF-6CC1-B41C-E57C-A64B0474EF17}"/>
              </a:ext>
            </a:extLst>
          </p:cNvPr>
          <p:cNvSpPr>
            <a:spLocks noGrp="1"/>
          </p:cNvSpPr>
          <p:nvPr>
            <p:ph type="ftr" sz="quarter" idx="11"/>
          </p:nvPr>
        </p:nvSpPr>
        <p:spPr>
          <a:xfrm>
            <a:off x="2912269" y="6076186"/>
            <a:ext cx="6367462" cy="365125"/>
          </a:xfrm>
        </p:spPr>
        <p:txBody>
          <a:bodyPr/>
          <a:lstStyle/>
          <a:p>
            <a:r>
              <a:rPr lang="en-US"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November 2024, Collaborative Document, DCF, KDADS, KDHE, KDOC and KSDE</a:t>
            </a:r>
          </a:p>
        </p:txBody>
      </p:sp>
    </p:spTree>
    <p:extLst>
      <p:ext uri="{BB962C8B-B14F-4D97-AF65-F5344CB8AC3E}">
        <p14:creationId xmlns:p14="http://schemas.microsoft.com/office/powerpoint/2010/main" val="3077590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F9B7F-A88F-87CC-1A33-6D1B355A5D34}"/>
              </a:ext>
            </a:extLst>
          </p:cNvPr>
          <p:cNvSpPr>
            <a:spLocks noGrp="1"/>
          </p:cNvSpPr>
          <p:nvPr>
            <p:ph type="title"/>
          </p:nvPr>
        </p:nvSpPr>
        <p:spPr>
          <a:xfrm>
            <a:off x="609600" y="762007"/>
            <a:ext cx="10972800" cy="385200"/>
          </a:xfrm>
        </p:spPr>
        <p:txBody>
          <a:bodyPr/>
          <a:lstStyle/>
          <a:p>
            <a:r>
              <a:rPr lang="en-US" dirty="0"/>
              <a:t>Children’s Continuum of Care Services &amp; Treatment</a:t>
            </a:r>
            <a:br>
              <a:rPr lang="en-US" dirty="0"/>
            </a:br>
            <a:r>
              <a:rPr lang="en-US" dirty="0"/>
              <a:t>Kansas 2024 Continued</a:t>
            </a:r>
          </a:p>
        </p:txBody>
      </p:sp>
      <p:grpSp>
        <p:nvGrpSpPr>
          <p:cNvPr id="34" name="Group 33">
            <a:extLst>
              <a:ext uri="{FF2B5EF4-FFF2-40B4-BE49-F238E27FC236}">
                <a16:creationId xmlns:a16="http://schemas.microsoft.com/office/drawing/2014/main" id="{803BFA6F-8814-E6F5-A7FF-582966BA2128}"/>
              </a:ext>
              <a:ext uri="{C183D7F6-B498-43B3-948B-1728B52AA6E4}">
                <adec:decorative xmlns:adec="http://schemas.microsoft.com/office/drawing/2017/decorative" val="1"/>
              </a:ext>
            </a:extLst>
          </p:cNvPr>
          <p:cNvGrpSpPr/>
          <p:nvPr/>
        </p:nvGrpSpPr>
        <p:grpSpPr>
          <a:xfrm>
            <a:off x="2405924" y="1819309"/>
            <a:ext cx="7342853" cy="1194390"/>
            <a:chOff x="4324512" y="4383524"/>
            <a:chExt cx="6549786" cy="542498"/>
          </a:xfrm>
        </p:grpSpPr>
        <p:sp>
          <p:nvSpPr>
            <p:cNvPr id="8" name="Arrow: Chevron 7">
              <a:extLst>
                <a:ext uri="{FF2B5EF4-FFF2-40B4-BE49-F238E27FC236}">
                  <a16:creationId xmlns:a16="http://schemas.microsoft.com/office/drawing/2014/main" id="{6F62513A-2A75-B04C-8E0F-0C41D6880A67}"/>
                </a:ext>
              </a:extLst>
            </p:cNvPr>
            <p:cNvSpPr/>
            <p:nvPr/>
          </p:nvSpPr>
          <p:spPr>
            <a:xfrm>
              <a:off x="4324512" y="4383524"/>
              <a:ext cx="1385470" cy="535770"/>
            </a:xfrm>
            <a:prstGeom prst="chevron">
              <a:avLst/>
            </a:prstGeom>
            <a:solidFill>
              <a:schemeClr val="accent1"/>
            </a:solidFill>
            <a:ln>
              <a:solidFill>
                <a:srgbClr val="7BBFE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rgbClr val="232323"/>
                  </a:solidFill>
                  <a:effectLst/>
                  <a:uLnTx/>
                  <a:uFillTx/>
                  <a:latin typeface="Open Sans Light" panose="020B0306030504020204" pitchFamily="34" charset="0"/>
                  <a:ea typeface="+mn-ea"/>
                  <a:cs typeface="+mn-cs"/>
                  <a:sym typeface="Arial"/>
                </a:rPr>
                <a:t>\</a:t>
              </a:r>
            </a:p>
          </p:txBody>
        </p:sp>
        <p:sp>
          <p:nvSpPr>
            <p:cNvPr id="9" name="Arrow: Chevron 8">
              <a:extLst>
                <a:ext uri="{FF2B5EF4-FFF2-40B4-BE49-F238E27FC236}">
                  <a16:creationId xmlns:a16="http://schemas.microsoft.com/office/drawing/2014/main" id="{827B353B-6B79-EE0A-BD2A-FD97E482C79C}"/>
                </a:ext>
              </a:extLst>
            </p:cNvPr>
            <p:cNvSpPr/>
            <p:nvPr/>
          </p:nvSpPr>
          <p:spPr>
            <a:xfrm>
              <a:off x="5353097" y="4383524"/>
              <a:ext cx="1386588" cy="535770"/>
            </a:xfrm>
            <a:prstGeom prst="chevron">
              <a:avLst/>
            </a:prstGeom>
            <a:solidFill>
              <a:schemeClr val="accent1"/>
            </a:solidFill>
            <a:ln>
              <a:solidFill>
                <a:srgbClr val="7BBFE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dirty="0">
                <a:ln>
                  <a:noFill/>
                </a:ln>
                <a:solidFill>
                  <a:srgbClr val="FFFFFF"/>
                </a:solidFill>
                <a:effectLst/>
                <a:uLnTx/>
                <a:uFillTx/>
                <a:latin typeface="Open Sans Light" panose="020B0306030504020204" pitchFamily="34" charset="0"/>
                <a:ea typeface="+mn-ea"/>
                <a:cs typeface="+mn-cs"/>
                <a:sym typeface="Arial"/>
              </a:endParaRPr>
            </a:p>
          </p:txBody>
        </p:sp>
        <p:sp>
          <p:nvSpPr>
            <p:cNvPr id="10" name="Arrow: Chevron 9">
              <a:extLst>
                <a:ext uri="{FF2B5EF4-FFF2-40B4-BE49-F238E27FC236}">
                  <a16:creationId xmlns:a16="http://schemas.microsoft.com/office/drawing/2014/main" id="{D3DB59EE-9469-63F8-3E89-3B025970F4E3}"/>
                </a:ext>
              </a:extLst>
            </p:cNvPr>
            <p:cNvSpPr/>
            <p:nvPr/>
          </p:nvSpPr>
          <p:spPr>
            <a:xfrm>
              <a:off x="6391870" y="4385415"/>
              <a:ext cx="1386588" cy="535770"/>
            </a:xfrm>
            <a:prstGeom prst="chevron">
              <a:avLst/>
            </a:prstGeom>
            <a:solidFill>
              <a:schemeClr val="accent1"/>
            </a:solidFill>
            <a:ln>
              <a:solidFill>
                <a:srgbClr val="7BBFE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dirty="0">
                <a:ln>
                  <a:noFill/>
                </a:ln>
                <a:solidFill>
                  <a:srgbClr val="FFFFFF"/>
                </a:solidFill>
                <a:effectLst/>
                <a:uLnTx/>
                <a:uFillTx/>
                <a:latin typeface="Open Sans Light" panose="020B0306030504020204" pitchFamily="34" charset="0"/>
                <a:ea typeface="+mn-ea"/>
                <a:cs typeface="+mn-cs"/>
                <a:sym typeface="Arial"/>
              </a:endParaRPr>
            </a:p>
          </p:txBody>
        </p:sp>
        <p:sp>
          <p:nvSpPr>
            <p:cNvPr id="11" name="Arrow: Chevron 10">
              <a:extLst>
                <a:ext uri="{FF2B5EF4-FFF2-40B4-BE49-F238E27FC236}">
                  <a16:creationId xmlns:a16="http://schemas.microsoft.com/office/drawing/2014/main" id="{CDDF714A-E83D-E01A-7D65-5A5C6287DEA4}"/>
                </a:ext>
              </a:extLst>
            </p:cNvPr>
            <p:cNvSpPr/>
            <p:nvPr/>
          </p:nvSpPr>
          <p:spPr>
            <a:xfrm>
              <a:off x="7416690" y="4390252"/>
              <a:ext cx="1386588" cy="535770"/>
            </a:xfrm>
            <a:prstGeom prst="chevron">
              <a:avLst/>
            </a:prstGeom>
            <a:solidFill>
              <a:schemeClr val="accent1"/>
            </a:solidFill>
            <a:ln>
              <a:solidFill>
                <a:srgbClr val="7BBFE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dirty="0">
                <a:ln>
                  <a:noFill/>
                </a:ln>
                <a:solidFill>
                  <a:srgbClr val="FFFFFF"/>
                </a:solidFill>
                <a:effectLst/>
                <a:uLnTx/>
                <a:uFillTx/>
                <a:latin typeface="Open Sans Light" panose="020B0306030504020204" pitchFamily="34" charset="0"/>
                <a:ea typeface="+mn-ea"/>
                <a:cs typeface="+mn-cs"/>
                <a:sym typeface="Arial"/>
              </a:endParaRPr>
            </a:p>
          </p:txBody>
        </p:sp>
        <p:sp>
          <p:nvSpPr>
            <p:cNvPr id="14" name="Arrow: Chevron 13">
              <a:extLst>
                <a:ext uri="{FF2B5EF4-FFF2-40B4-BE49-F238E27FC236}">
                  <a16:creationId xmlns:a16="http://schemas.microsoft.com/office/drawing/2014/main" id="{2979DCF8-C445-9E45-F8FC-5484ED06DABF}"/>
                </a:ext>
              </a:extLst>
            </p:cNvPr>
            <p:cNvSpPr/>
            <p:nvPr/>
          </p:nvSpPr>
          <p:spPr>
            <a:xfrm>
              <a:off x="8461118" y="4388876"/>
              <a:ext cx="1386588" cy="535770"/>
            </a:xfrm>
            <a:prstGeom prst="chevron">
              <a:avLst/>
            </a:prstGeom>
            <a:solidFill>
              <a:schemeClr val="accent1"/>
            </a:solidFill>
            <a:ln>
              <a:solidFill>
                <a:srgbClr val="7BBFE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dirty="0">
                <a:ln>
                  <a:noFill/>
                </a:ln>
                <a:solidFill>
                  <a:srgbClr val="FFFFFF"/>
                </a:solidFill>
                <a:effectLst/>
                <a:uLnTx/>
                <a:uFillTx/>
                <a:latin typeface="Open Sans Light" panose="020B0306030504020204" pitchFamily="34" charset="0"/>
                <a:ea typeface="+mn-ea"/>
                <a:cs typeface="+mn-cs"/>
                <a:sym typeface="Arial"/>
              </a:endParaRPr>
            </a:p>
          </p:txBody>
        </p:sp>
        <p:sp>
          <p:nvSpPr>
            <p:cNvPr id="18" name="Arrow: Chevron 17">
              <a:extLst>
                <a:ext uri="{FF2B5EF4-FFF2-40B4-BE49-F238E27FC236}">
                  <a16:creationId xmlns:a16="http://schemas.microsoft.com/office/drawing/2014/main" id="{8AF1466E-1AFA-1A9E-4DEC-2D4148D0E739}"/>
                </a:ext>
              </a:extLst>
            </p:cNvPr>
            <p:cNvSpPr/>
            <p:nvPr/>
          </p:nvSpPr>
          <p:spPr>
            <a:xfrm>
              <a:off x="9487710" y="4388876"/>
              <a:ext cx="1386588" cy="535770"/>
            </a:xfrm>
            <a:prstGeom prst="chevron">
              <a:avLst/>
            </a:prstGeom>
            <a:solidFill>
              <a:schemeClr val="accent1"/>
            </a:solidFill>
            <a:ln>
              <a:solidFill>
                <a:srgbClr val="7BBFE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dirty="0">
                <a:ln>
                  <a:noFill/>
                </a:ln>
                <a:solidFill>
                  <a:srgbClr val="FFFFFF"/>
                </a:solidFill>
                <a:effectLst/>
                <a:uLnTx/>
                <a:uFillTx/>
                <a:latin typeface="Open Sans Light" panose="020B0306030504020204" pitchFamily="34" charset="0"/>
                <a:ea typeface="+mn-ea"/>
                <a:cs typeface="+mn-cs"/>
                <a:sym typeface="Arial"/>
              </a:endParaRPr>
            </a:p>
          </p:txBody>
        </p:sp>
      </p:grpSp>
      <p:sp>
        <p:nvSpPr>
          <p:cNvPr id="17" name="TextBox 16">
            <a:extLst>
              <a:ext uri="{FF2B5EF4-FFF2-40B4-BE49-F238E27FC236}">
                <a16:creationId xmlns:a16="http://schemas.microsoft.com/office/drawing/2014/main" id="{AB474D54-16BE-05C8-1AE6-2DDBE295B74A}"/>
              </a:ext>
            </a:extLst>
          </p:cNvPr>
          <p:cNvSpPr txBox="1"/>
          <p:nvPr/>
        </p:nvSpPr>
        <p:spPr>
          <a:xfrm>
            <a:off x="2662284" y="2091586"/>
            <a:ext cx="1207008" cy="6001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Open Sans Light" panose="020B0306030504020204" pitchFamily="34" charset="0"/>
                <a:ea typeface="+mn-ea"/>
                <a:cs typeface="Open Sans Light" panose="020B0306030504020204" pitchFamily="34" charset="0"/>
                <a:sym typeface="Arial"/>
              </a:rPr>
              <a:t>Intensive Outpatient  Programs</a:t>
            </a:r>
            <a:endParaRPr kumimoji="0" lang="en-US" sz="1100" b="0" i="0" u="none" strike="noStrike" kern="1200" cap="none" spc="0" normalizeH="0" baseline="0" noProof="0" dirty="0">
              <a:ln>
                <a:noFill/>
              </a:ln>
              <a:solidFill>
                <a:srgbClr val="000000"/>
              </a:solidFill>
              <a:effectLst/>
              <a:uLnTx/>
              <a:uFillTx/>
              <a:latin typeface="Open Sans Light" panose="020B0306030504020204" pitchFamily="34" charset="0"/>
              <a:ea typeface="+mn-ea"/>
              <a:cs typeface="+mn-cs"/>
            </a:endParaRPr>
          </a:p>
        </p:txBody>
      </p:sp>
      <p:sp>
        <p:nvSpPr>
          <p:cNvPr id="20" name="TextBox 19">
            <a:extLst>
              <a:ext uri="{FF2B5EF4-FFF2-40B4-BE49-F238E27FC236}">
                <a16:creationId xmlns:a16="http://schemas.microsoft.com/office/drawing/2014/main" id="{C5D932F0-66ED-D5B6-F331-635422EC9C19}"/>
              </a:ext>
            </a:extLst>
          </p:cNvPr>
          <p:cNvSpPr txBox="1"/>
          <p:nvPr/>
        </p:nvSpPr>
        <p:spPr>
          <a:xfrm>
            <a:off x="2273608" y="3099882"/>
            <a:ext cx="1077728" cy="2123658"/>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rgbClr val="000000"/>
                </a:solidFill>
                <a:effectLst/>
                <a:uLnTx/>
                <a:uFillTx/>
                <a:latin typeface="Open Sans Light" panose="020B0306030504020204" pitchFamily="34" charset="0"/>
                <a:ea typeface="+mn-ea"/>
                <a:cs typeface="Open Sans Light" panose="020B0306030504020204" pitchFamily="34" charset="0"/>
                <a:sym typeface="Arial"/>
              </a:rPr>
              <a:t>Provides non-residential psych treatment through intense out-patient services.  Services are 5X /week while in the community</a:t>
            </a:r>
          </a:p>
        </p:txBody>
      </p:sp>
      <p:sp>
        <p:nvSpPr>
          <p:cNvPr id="28" name="TextBox 27">
            <a:extLst>
              <a:ext uri="{FF2B5EF4-FFF2-40B4-BE49-F238E27FC236}">
                <a16:creationId xmlns:a16="http://schemas.microsoft.com/office/drawing/2014/main" id="{DED35603-ECC5-B054-507E-1527B39D7932}"/>
              </a:ext>
            </a:extLst>
          </p:cNvPr>
          <p:cNvSpPr txBox="1"/>
          <p:nvPr/>
        </p:nvSpPr>
        <p:spPr>
          <a:xfrm>
            <a:off x="3962372" y="2177105"/>
            <a:ext cx="989836" cy="43088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rgbClr val="000000"/>
                </a:solidFill>
                <a:effectLst/>
                <a:uLnTx/>
                <a:uFillTx/>
                <a:latin typeface="Open Sans Light" panose="020B0306030504020204" pitchFamily="34" charset="0"/>
                <a:ea typeface="+mn-ea"/>
                <a:cs typeface="Open Sans Light" panose="020B0306030504020204" pitchFamily="34" charset="0"/>
                <a:sym typeface="Arial"/>
              </a:rPr>
              <a:t>Day </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rgbClr val="000000"/>
                </a:solidFill>
                <a:effectLst/>
                <a:uLnTx/>
                <a:uFillTx/>
                <a:latin typeface="Open Sans Light" panose="020B0306030504020204" pitchFamily="34" charset="0"/>
                <a:ea typeface="+mn-ea"/>
                <a:cs typeface="Open Sans Light" panose="020B0306030504020204" pitchFamily="34" charset="0"/>
                <a:sym typeface="Arial"/>
              </a:rPr>
              <a:t>Treatment</a:t>
            </a:r>
          </a:p>
        </p:txBody>
      </p:sp>
      <p:sp>
        <p:nvSpPr>
          <p:cNvPr id="43" name="TextBox 42">
            <a:extLst>
              <a:ext uri="{FF2B5EF4-FFF2-40B4-BE49-F238E27FC236}">
                <a16:creationId xmlns:a16="http://schemas.microsoft.com/office/drawing/2014/main" id="{2879051A-6F03-0DC8-893A-7E02146746D7}"/>
              </a:ext>
            </a:extLst>
          </p:cNvPr>
          <p:cNvSpPr txBox="1"/>
          <p:nvPr/>
        </p:nvSpPr>
        <p:spPr>
          <a:xfrm>
            <a:off x="3521446" y="3104819"/>
            <a:ext cx="1054167" cy="194425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rgbClr val="000000"/>
                </a:solidFill>
                <a:effectLst/>
                <a:uLnTx/>
                <a:uFillTx/>
                <a:latin typeface="Open Sans Light" panose="020B0306030504020204" pitchFamily="34" charset="0"/>
                <a:ea typeface="+mn-ea"/>
                <a:cs typeface="Open Sans Light" panose="020B0306030504020204" pitchFamily="34" charset="0"/>
                <a:sym typeface="Arial"/>
              </a:rPr>
              <a:t>Provides psychiatric treatment, supervision and school services 5X /week while living in the community</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067" b="0" i="0" u="none" strike="noStrike" kern="0" cap="none" spc="0" normalizeH="0" baseline="0" noProof="0" dirty="0">
              <a:ln>
                <a:noFill/>
              </a:ln>
              <a:solidFill>
                <a:srgbClr val="000000"/>
              </a:solidFill>
              <a:effectLst/>
              <a:uLnTx/>
              <a:uFillTx/>
              <a:latin typeface="Open Sans Light" panose="020B0306030504020204" pitchFamily="34" charset="0"/>
              <a:ea typeface="+mn-ea"/>
              <a:cs typeface="Open Sans Light" panose="020B0306030504020204" pitchFamily="34"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067" b="0" i="0" u="none" strike="noStrike" kern="0" cap="none" spc="0" normalizeH="0" baseline="0" noProof="0" dirty="0">
              <a:ln>
                <a:noFill/>
              </a:ln>
              <a:solidFill>
                <a:srgbClr val="000000"/>
              </a:solidFill>
              <a:effectLst/>
              <a:uLnTx/>
              <a:uFillTx/>
              <a:latin typeface="Open Sans Light" panose="020B0306030504020204" pitchFamily="34" charset="0"/>
              <a:ea typeface="+mn-ea"/>
              <a:cs typeface="Open Sans Light" panose="020B0306030504020204" pitchFamily="34" charset="0"/>
              <a:sym typeface="Arial"/>
            </a:endParaRPr>
          </a:p>
        </p:txBody>
      </p:sp>
      <p:sp>
        <p:nvSpPr>
          <p:cNvPr id="22" name="TextBox 21">
            <a:extLst>
              <a:ext uri="{FF2B5EF4-FFF2-40B4-BE49-F238E27FC236}">
                <a16:creationId xmlns:a16="http://schemas.microsoft.com/office/drawing/2014/main" id="{DAC5E91F-5142-1096-088F-05C527235EC3}"/>
              </a:ext>
            </a:extLst>
          </p:cNvPr>
          <p:cNvSpPr txBox="1"/>
          <p:nvPr/>
        </p:nvSpPr>
        <p:spPr>
          <a:xfrm>
            <a:off x="5087515" y="2113478"/>
            <a:ext cx="989836" cy="600164"/>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rgbClr val="000000"/>
                </a:solidFill>
                <a:effectLst/>
                <a:uLnTx/>
                <a:uFillTx/>
                <a:latin typeface="Open Sans Light" panose="020B0306030504020204" pitchFamily="34" charset="0"/>
                <a:ea typeface="+mn-ea"/>
                <a:cs typeface="+mn-cs"/>
                <a:sym typeface="Arial"/>
              </a:rPr>
              <a:t>Transitional Living Programs </a:t>
            </a:r>
          </a:p>
        </p:txBody>
      </p:sp>
      <p:sp>
        <p:nvSpPr>
          <p:cNvPr id="55" name="TextBox 54">
            <a:extLst>
              <a:ext uri="{FF2B5EF4-FFF2-40B4-BE49-F238E27FC236}">
                <a16:creationId xmlns:a16="http://schemas.microsoft.com/office/drawing/2014/main" id="{E9EECAE6-2B75-AFF8-C2A2-2438058A6594}"/>
              </a:ext>
            </a:extLst>
          </p:cNvPr>
          <p:cNvSpPr txBox="1"/>
          <p:nvPr/>
        </p:nvSpPr>
        <p:spPr>
          <a:xfrm>
            <a:off x="4520304" y="3075168"/>
            <a:ext cx="1156944" cy="263149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Open Sans Light" panose="020B0306030504020204" pitchFamily="34" charset="0"/>
                <a:ea typeface="Times New Roman" panose="02020603050405020304" pitchFamily="18" charset="0"/>
                <a:cs typeface="Open Sans Light" panose="020B0306030504020204" pitchFamily="34" charset="0"/>
              </a:rPr>
              <a:t>Transitional living is designed for youth who are ready to enter a phase of care that will eventually transition them to independent living. This type of placement is geared towards youth 16 and older</a:t>
            </a:r>
            <a:endParaRPr kumimoji="0" lang="en-US" sz="1100" b="0" i="0" u="none" strike="noStrike" kern="1200" cap="none" spc="0" normalizeH="0" baseline="0" noProof="0" dirty="0">
              <a:ln>
                <a:noFill/>
              </a:ln>
              <a:solidFill>
                <a:srgbClr val="000000"/>
              </a:solidFill>
              <a:effectLst/>
              <a:uLnTx/>
              <a:uFillTx/>
              <a:latin typeface="Open Sans Light" panose="020B0306030504020204" pitchFamily="34" charset="0"/>
              <a:ea typeface="+mn-ea"/>
              <a:cs typeface="+mn-cs"/>
            </a:endParaRPr>
          </a:p>
        </p:txBody>
      </p:sp>
      <p:sp>
        <p:nvSpPr>
          <p:cNvPr id="57" name="TextBox 56">
            <a:extLst>
              <a:ext uri="{FF2B5EF4-FFF2-40B4-BE49-F238E27FC236}">
                <a16:creationId xmlns:a16="http://schemas.microsoft.com/office/drawing/2014/main" id="{D5DFCB33-89A2-1C44-DD2E-EEE971BF1207}"/>
              </a:ext>
            </a:extLst>
          </p:cNvPr>
          <p:cNvSpPr txBox="1"/>
          <p:nvPr/>
        </p:nvSpPr>
        <p:spPr>
          <a:xfrm>
            <a:off x="6278955" y="2072619"/>
            <a:ext cx="989837" cy="6001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Open Sans Light" panose="020B0306030504020204" pitchFamily="34" charset="0"/>
                <a:ea typeface="+mn-ea"/>
                <a:cs typeface="+mn-cs"/>
                <a:sym typeface="Arial"/>
              </a:rPr>
              <a:t>Community Integration Programs</a:t>
            </a:r>
            <a:endParaRPr kumimoji="0" lang="en-US" sz="1100" b="0" i="0" u="none" strike="noStrike" kern="1200" cap="none" spc="0" normalizeH="0" baseline="0" noProof="0" dirty="0">
              <a:ln>
                <a:noFill/>
              </a:ln>
              <a:solidFill>
                <a:srgbClr val="000000"/>
              </a:solidFill>
              <a:effectLst/>
              <a:uLnTx/>
              <a:uFillTx/>
              <a:latin typeface="Open Sans Light" panose="020B0306030504020204" pitchFamily="34" charset="0"/>
              <a:ea typeface="+mn-ea"/>
              <a:cs typeface="+mn-cs"/>
            </a:endParaRPr>
          </a:p>
        </p:txBody>
      </p:sp>
      <p:sp>
        <p:nvSpPr>
          <p:cNvPr id="59" name="TextBox 58">
            <a:extLst>
              <a:ext uri="{FF2B5EF4-FFF2-40B4-BE49-F238E27FC236}">
                <a16:creationId xmlns:a16="http://schemas.microsoft.com/office/drawing/2014/main" id="{52684F24-5C95-A29D-D53C-0BAF0141B0BF}"/>
              </a:ext>
            </a:extLst>
          </p:cNvPr>
          <p:cNvSpPr txBox="1"/>
          <p:nvPr/>
        </p:nvSpPr>
        <p:spPr>
          <a:xfrm>
            <a:off x="5779858" y="3074093"/>
            <a:ext cx="1207009" cy="2796278"/>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Open Sans Light" panose="020B0306030504020204" pitchFamily="34" charset="0"/>
                <a:ea typeface="Times New Roman" panose="02020603050405020304" pitchFamily="18" charset="0"/>
                <a:cs typeface="Open Sans Light" panose="020B0306030504020204" pitchFamily="34" charset="0"/>
              </a:rPr>
              <a:t>Community Integration Program is an unsupervised independent living facility for youth age 17 and up. The youth placed in this program are youth that have shown they are mature and ready to be on their own</a:t>
            </a:r>
            <a:endParaRPr kumimoji="0" lang="en-US" sz="1100" b="0" i="0" u="none" strike="noStrike" kern="1200" cap="none" spc="0" normalizeH="0" baseline="0" noProof="0" dirty="0">
              <a:ln>
                <a:noFill/>
              </a:ln>
              <a:solidFill>
                <a:srgbClr val="000000"/>
              </a:solidFill>
              <a:effectLst/>
              <a:uLnTx/>
              <a:uFillTx/>
              <a:latin typeface="Open Sans Light" panose="020B0306030504020204" pitchFamily="34" charset="0"/>
              <a:ea typeface="+mn-ea"/>
              <a:cs typeface="Open Sans Light" panose="020B0306030504020204" pitchFamily="34" charset="0"/>
            </a:endParaRPr>
          </a:p>
        </p:txBody>
      </p:sp>
      <p:sp>
        <p:nvSpPr>
          <p:cNvPr id="29" name="TextBox 28">
            <a:extLst>
              <a:ext uri="{FF2B5EF4-FFF2-40B4-BE49-F238E27FC236}">
                <a16:creationId xmlns:a16="http://schemas.microsoft.com/office/drawing/2014/main" id="{8D3870DC-E59E-8721-E6E4-464219C7DADE}"/>
              </a:ext>
            </a:extLst>
          </p:cNvPr>
          <p:cNvSpPr txBox="1"/>
          <p:nvPr/>
        </p:nvSpPr>
        <p:spPr>
          <a:xfrm>
            <a:off x="7407967" y="2083363"/>
            <a:ext cx="1101441" cy="600164"/>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rgbClr val="000000"/>
                </a:solidFill>
                <a:effectLst/>
                <a:uLnTx/>
                <a:uFillTx/>
                <a:latin typeface="Open Sans Light" panose="020B0306030504020204" pitchFamily="34" charset="0"/>
                <a:ea typeface="+mn-ea"/>
                <a:cs typeface="Open Sans Light" panose="020B0306030504020204" pitchFamily="34" charset="0"/>
                <a:sym typeface="Arial"/>
              </a:rPr>
              <a:t>Partial Hospitalization</a:t>
            </a:r>
          </a:p>
        </p:txBody>
      </p:sp>
      <p:sp>
        <p:nvSpPr>
          <p:cNvPr id="44" name="TextBox 43">
            <a:extLst>
              <a:ext uri="{FF2B5EF4-FFF2-40B4-BE49-F238E27FC236}">
                <a16:creationId xmlns:a16="http://schemas.microsoft.com/office/drawing/2014/main" id="{8B24D2A7-FD99-3995-1B36-27618787C91F}"/>
              </a:ext>
            </a:extLst>
          </p:cNvPr>
          <p:cNvSpPr txBox="1"/>
          <p:nvPr/>
        </p:nvSpPr>
        <p:spPr>
          <a:xfrm>
            <a:off x="7071922" y="3099882"/>
            <a:ext cx="989836" cy="1785104"/>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rgbClr val="000000"/>
                </a:solidFill>
                <a:effectLst/>
                <a:uLnTx/>
                <a:uFillTx/>
                <a:latin typeface="Open Sans Light" panose="020B0306030504020204" pitchFamily="34" charset="0"/>
                <a:ea typeface="+mn-ea"/>
                <a:cs typeface="Open Sans Light" panose="020B0306030504020204" pitchFamily="34" charset="0"/>
                <a:sym typeface="Arial"/>
              </a:rPr>
              <a:t>PHP provides many treatment services of a psych hospital, but clients go home each evening</a:t>
            </a:r>
          </a:p>
        </p:txBody>
      </p:sp>
      <p:sp>
        <p:nvSpPr>
          <p:cNvPr id="64" name="TextBox 63">
            <a:extLst>
              <a:ext uri="{FF2B5EF4-FFF2-40B4-BE49-F238E27FC236}">
                <a16:creationId xmlns:a16="http://schemas.microsoft.com/office/drawing/2014/main" id="{B6EACB1F-7D19-529D-90A2-D0E9000B30CE}"/>
              </a:ext>
            </a:extLst>
          </p:cNvPr>
          <p:cNvSpPr txBox="1"/>
          <p:nvPr/>
        </p:nvSpPr>
        <p:spPr>
          <a:xfrm>
            <a:off x="8610432" y="2113478"/>
            <a:ext cx="989836" cy="600164"/>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rgbClr val="000000"/>
                </a:solidFill>
                <a:effectLst/>
                <a:uLnTx/>
                <a:uFillTx/>
                <a:latin typeface="Open Sans Light" panose="020B0306030504020204" pitchFamily="34" charset="0"/>
                <a:ea typeface="+mn-ea"/>
                <a:cs typeface="Open Sans Light" panose="020B0306030504020204" pitchFamily="34" charset="0"/>
                <a:sym typeface="Arial"/>
              </a:rPr>
              <a:t>Emergency Crisis </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rgbClr val="000000"/>
                </a:solidFill>
                <a:effectLst/>
                <a:uLnTx/>
                <a:uFillTx/>
                <a:latin typeface="Open Sans Light" panose="020B0306030504020204" pitchFamily="34" charset="0"/>
                <a:ea typeface="+mn-ea"/>
                <a:cs typeface="Open Sans Light" panose="020B0306030504020204" pitchFamily="34" charset="0"/>
                <a:sym typeface="Arial"/>
              </a:rPr>
              <a:t>Service </a:t>
            </a:r>
          </a:p>
        </p:txBody>
      </p:sp>
      <p:sp>
        <p:nvSpPr>
          <p:cNvPr id="68" name="TextBox 67">
            <a:extLst>
              <a:ext uri="{FF2B5EF4-FFF2-40B4-BE49-F238E27FC236}">
                <a16:creationId xmlns:a16="http://schemas.microsoft.com/office/drawing/2014/main" id="{AC8C36FF-55A6-4A61-7472-5BA0C41C79EA}"/>
              </a:ext>
            </a:extLst>
          </p:cNvPr>
          <p:cNvSpPr txBox="1"/>
          <p:nvPr/>
        </p:nvSpPr>
        <p:spPr>
          <a:xfrm>
            <a:off x="8146813" y="3074093"/>
            <a:ext cx="1149662" cy="1446550"/>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rgbClr val="000000"/>
                </a:solidFill>
                <a:effectLst/>
                <a:uLnTx/>
                <a:uFillTx/>
                <a:latin typeface="Open Sans Light" panose="020B0306030504020204" pitchFamily="34" charset="0"/>
                <a:ea typeface="+mn-ea"/>
                <a:cs typeface="Open Sans Light" panose="020B0306030504020204" pitchFamily="34" charset="0"/>
                <a:sym typeface="Arial"/>
              </a:rPr>
              <a:t>Immediate behavioral health services provided a youth to address acute  behavioral health needs</a:t>
            </a:r>
          </a:p>
        </p:txBody>
      </p:sp>
      <p:sp>
        <p:nvSpPr>
          <p:cNvPr id="4" name="TextBox 3">
            <a:extLst>
              <a:ext uri="{FF2B5EF4-FFF2-40B4-BE49-F238E27FC236}">
                <a16:creationId xmlns:a16="http://schemas.microsoft.com/office/drawing/2014/main" id="{FE7A1A7D-9515-6CC1-779B-B4B1DE3AB0AD}"/>
              </a:ext>
            </a:extLst>
          </p:cNvPr>
          <p:cNvSpPr txBox="1"/>
          <p:nvPr/>
        </p:nvSpPr>
        <p:spPr>
          <a:xfrm>
            <a:off x="2825703" y="6148373"/>
            <a:ext cx="6093618" cy="276999"/>
          </a:xfrm>
          <a:prstGeom prst="rect">
            <a:avLst/>
          </a:prstGeom>
          <a:noFill/>
        </p:spPr>
        <p:txBody>
          <a:bodyPr wrap="square">
            <a:spAutoFit/>
          </a:bodyPr>
          <a:lstStyle/>
          <a:p>
            <a:r>
              <a:rPr lang="en-US" sz="1200" dirty="0">
                <a:solidFill>
                  <a:schemeClr val="tx1"/>
                </a:solidFill>
                <a:latin typeface="Open Sans Light" panose="020B0306030504020204" pitchFamily="34" charset="0"/>
              </a:rPr>
              <a:t>November 2024, Collaborative Document, DCF, KDADS, KDHE, KDOC and KSDE</a:t>
            </a:r>
          </a:p>
        </p:txBody>
      </p:sp>
    </p:spTree>
    <p:extLst>
      <p:ext uri="{BB962C8B-B14F-4D97-AF65-F5344CB8AC3E}">
        <p14:creationId xmlns:p14="http://schemas.microsoft.com/office/powerpoint/2010/main" val="1788387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02D0F-0391-DABA-C4C8-7EED6BBF5E43}"/>
              </a:ext>
            </a:extLst>
          </p:cNvPr>
          <p:cNvSpPr>
            <a:spLocks noGrp="1"/>
          </p:cNvSpPr>
          <p:nvPr>
            <p:ph type="title" idx="4294967295"/>
          </p:nvPr>
        </p:nvSpPr>
        <p:spPr>
          <a:xfrm>
            <a:off x="1334086" y="554225"/>
            <a:ext cx="2897262" cy="1222642"/>
          </a:xfrm>
          <a:prstGeom prst="chevron">
            <a:avLst/>
          </a:prstGeom>
          <a:solidFill>
            <a:schemeClr val="accent5">
              <a:lumMod val="60000"/>
              <a:lumOff val="40000"/>
            </a:schemeClr>
          </a:solidFill>
          <a:ln w="12700" cap="flat" cmpd="sng" algn="ctr">
            <a:solidFill>
              <a:srgbClr val="F6BA12"/>
            </a:solidFill>
            <a:prstDash val="solid"/>
            <a:miter lim="800000"/>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000" b="0" i="0" u="none" strike="noStrike" kern="0" cap="none" spc="0" normalizeH="0" baseline="0" noProof="0" dirty="0">
                <a:ln>
                  <a:noFill/>
                </a:ln>
                <a:solidFill>
                  <a:srgbClr val="000000"/>
                </a:solidFill>
                <a:effectLst/>
                <a:uLnTx/>
                <a:uFillTx/>
                <a:latin typeface="Open Sans Light" panose="020B0306030504020204" pitchFamily="34" charset="0"/>
                <a:ea typeface="+mn-ea"/>
                <a:cs typeface="+mn-cs"/>
                <a:sym typeface="Arial"/>
              </a:rPr>
              <a:t>Therapeutic Schools </a:t>
            </a:r>
          </a:p>
        </p:txBody>
      </p:sp>
      <p:sp>
        <p:nvSpPr>
          <p:cNvPr id="4" name="Rectangle 3">
            <a:extLst>
              <a:ext uri="{FF2B5EF4-FFF2-40B4-BE49-F238E27FC236}">
                <a16:creationId xmlns:a16="http://schemas.microsoft.com/office/drawing/2014/main" id="{9479D3A1-11C4-71B9-F508-86F139C55A35}"/>
              </a:ext>
            </a:extLst>
          </p:cNvPr>
          <p:cNvSpPr/>
          <p:nvPr/>
        </p:nvSpPr>
        <p:spPr>
          <a:xfrm>
            <a:off x="1334086" y="2019266"/>
            <a:ext cx="9523828" cy="4422045"/>
          </a:xfrm>
          <a:prstGeom prst="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2000" kern="0" dirty="0">
                <a:solidFill>
                  <a:prstClr val="white"/>
                </a:solidFill>
                <a:latin typeface="Open Sans Light" panose="020B0306030504020204" pitchFamily="34" charset="0"/>
                <a:cs typeface="Open Sans Light" panose="020B0306030504020204" pitchFamily="34" charset="0"/>
                <a:sym typeface="Arial"/>
              </a:rPr>
              <a:t>Therapeutic Schools</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000" b="0" i="0" u="none" strike="noStrike" kern="0" cap="none" spc="0" normalizeH="0" baseline="0" noProof="0" dirty="0">
                <a:ln>
                  <a:noFill/>
                </a:ln>
                <a:solidFill>
                  <a:prstClr val="white"/>
                </a:solidFill>
                <a:effectLst/>
                <a:uLnTx/>
                <a:uFillTx/>
                <a:latin typeface="Open Sans Light" panose="020B0306030504020204" pitchFamily="34" charset="0"/>
                <a:cs typeface="Open Sans Light" panose="020B0306030504020204" pitchFamily="34" charset="0"/>
                <a:sym typeface="Arial"/>
              </a:rPr>
              <a:t>	</a:t>
            </a:r>
            <a:r>
              <a:rPr lang="en-US" sz="2000" dirty="0">
                <a:effectLst/>
                <a:latin typeface="Open Sans Light" panose="020B0306030504020204" pitchFamily="34" charset="0"/>
                <a:ea typeface="Open Sans Light" panose="020B0306030504020204" pitchFamily="34" charset="0"/>
                <a:cs typeface="Open Sans Light" panose="020B0306030504020204" pitchFamily="34" charset="0"/>
              </a:rPr>
              <a:t>Atchison Academy</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000" b="0" i="0" u="none" strike="noStrike" kern="0" cap="none" spc="0" normalizeH="0" baseline="0" noProof="0" dirty="0">
                <a:ln>
                  <a:noFill/>
                </a:ln>
                <a:solidFill>
                  <a:prstClr val="white"/>
                </a:solidFill>
                <a:uLnTx/>
                <a:uFillTx/>
                <a:latin typeface="Open Sans Light" panose="020B0306030504020204" pitchFamily="34" charset="0"/>
                <a:cs typeface="Open Sans Light" panose="020B0306030504020204" pitchFamily="34" charset="0"/>
                <a:sym typeface="Arial"/>
              </a:rPr>
              <a:t>	Heartspring</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2000" kern="0" dirty="0">
                <a:solidFill>
                  <a:prstClr val="white"/>
                </a:solidFill>
                <a:latin typeface="Open Sans Light" panose="020B0306030504020204" pitchFamily="34" charset="0"/>
                <a:cs typeface="Open Sans Light" panose="020B0306030504020204" pitchFamily="34" charset="0"/>
                <a:sym typeface="Arial"/>
              </a:rPr>
              <a:t>	Freedom Gates Boys Ranch Inc, Barber and Johnson County</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2000" kern="0" dirty="0">
                <a:solidFill>
                  <a:prstClr val="white"/>
                </a:solidFill>
                <a:latin typeface="Open Sans Light" panose="020B0306030504020204" pitchFamily="34" charset="0"/>
                <a:cs typeface="Open Sans Light" panose="020B0306030504020204" pitchFamily="34" charset="0"/>
                <a:sym typeface="Arial"/>
              </a:rPr>
              <a:t>	Carpenter Place Inc., Sedgwick County </a:t>
            </a:r>
          </a:p>
          <a:p>
            <a:pPr defTabSz="1219170">
              <a:buClr>
                <a:srgbClr val="000000"/>
              </a:buClr>
              <a:defRPr/>
            </a:pPr>
            <a:r>
              <a:rPr kumimoji="0" lang="en-US" sz="2000" b="0" i="0" u="none" strike="noStrike" kern="0" cap="none" spc="0" normalizeH="0" baseline="0" noProof="0" dirty="0">
                <a:ln>
                  <a:noFill/>
                </a:ln>
                <a:solidFill>
                  <a:prstClr val="white"/>
                </a:solidFill>
                <a:effectLst/>
                <a:uLnTx/>
                <a:uFillTx/>
                <a:latin typeface="Open Sans Light" panose="020B0306030504020204" pitchFamily="34" charset="0"/>
                <a:cs typeface="Open Sans Light" panose="020B0306030504020204" pitchFamily="34" charset="0"/>
                <a:sym typeface="Arial"/>
              </a:rPr>
              <a:t>	Heart Ministries</a:t>
            </a:r>
            <a:r>
              <a:rPr lang="en-US" sz="2000" kern="0" dirty="0">
                <a:solidFill>
                  <a:prstClr val="white"/>
                </a:solidFill>
                <a:latin typeface="Open Sans Light" panose="020B0306030504020204" pitchFamily="34" charset="0"/>
                <a:cs typeface="Open Sans Light" panose="020B0306030504020204" pitchFamily="34" charset="0"/>
                <a:sym typeface="Arial"/>
              </a:rPr>
              <a:t> Inc., Reno County</a:t>
            </a:r>
            <a:endParaRPr kumimoji="0" lang="en-US" sz="2000" b="0" i="0" u="none" strike="noStrike" kern="0" cap="none" spc="0" normalizeH="0" baseline="0" noProof="0" dirty="0">
              <a:ln>
                <a:noFill/>
              </a:ln>
              <a:solidFill>
                <a:prstClr val="white"/>
              </a:solidFill>
              <a:effectLst/>
              <a:uLnTx/>
              <a:uFillTx/>
              <a:latin typeface="Open Sans Light" panose="020B0306030504020204" pitchFamily="34" charset="0"/>
              <a:cs typeface="Open Sans Light" panose="020B0306030504020204" pitchFamily="34" charset="0"/>
              <a:sym typeface="Arial"/>
            </a:endParaRPr>
          </a:p>
        </p:txBody>
      </p:sp>
      <p:sp>
        <p:nvSpPr>
          <p:cNvPr id="3" name="Footer Placeholder 2">
            <a:extLst>
              <a:ext uri="{FF2B5EF4-FFF2-40B4-BE49-F238E27FC236}">
                <a16:creationId xmlns:a16="http://schemas.microsoft.com/office/drawing/2014/main" id="{5EF3CA0D-97A9-D333-E367-63B774EBC2C1}"/>
              </a:ext>
            </a:extLst>
          </p:cNvPr>
          <p:cNvSpPr>
            <a:spLocks noGrp="1"/>
          </p:cNvSpPr>
          <p:nvPr>
            <p:ph type="ftr" sz="quarter" idx="11"/>
          </p:nvPr>
        </p:nvSpPr>
        <p:spPr>
          <a:xfrm>
            <a:off x="3090862" y="6076186"/>
            <a:ext cx="6010275" cy="365125"/>
          </a:xfrm>
        </p:spPr>
        <p:txBody>
          <a:bodyPr/>
          <a:lstStyle/>
          <a:p>
            <a:r>
              <a:rPr lang="en-US" dirty="0">
                <a:solidFill>
                  <a:schemeClr val="bg1"/>
                </a:solidFill>
                <a:latin typeface="Open Sans Light" panose="020B0306030504020204" pitchFamily="34" charset="0"/>
                <a:cs typeface="Open Sans Light" panose="020B0306030504020204" pitchFamily="34" charset="0"/>
              </a:rPr>
              <a:t>November 2024, Collaborative Document, DCF, KDADS, KDHE, KDOC and KSDE</a:t>
            </a:r>
          </a:p>
        </p:txBody>
      </p:sp>
    </p:spTree>
    <p:extLst>
      <p:ext uri="{BB962C8B-B14F-4D97-AF65-F5344CB8AC3E}">
        <p14:creationId xmlns:p14="http://schemas.microsoft.com/office/powerpoint/2010/main" val="952453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02D0F-0391-DABA-C4C8-7EED6BBF5E43}"/>
              </a:ext>
            </a:extLst>
          </p:cNvPr>
          <p:cNvSpPr>
            <a:spLocks noGrp="1"/>
          </p:cNvSpPr>
          <p:nvPr>
            <p:ph type="title" idx="4294967295"/>
          </p:nvPr>
        </p:nvSpPr>
        <p:spPr>
          <a:xfrm>
            <a:off x="1334086" y="675249"/>
            <a:ext cx="2897262" cy="1222642"/>
          </a:xfrm>
          <a:prstGeom prst="chevron">
            <a:avLst/>
          </a:prstGeom>
          <a:solidFill>
            <a:schemeClr val="accent5">
              <a:lumMod val="60000"/>
              <a:lumOff val="40000"/>
            </a:schemeClr>
          </a:solidFill>
          <a:ln w="12700" cap="flat" cmpd="sng" algn="ctr">
            <a:solidFill>
              <a:srgbClr val="F6BA12"/>
            </a:solidFill>
            <a:prstDash val="solid"/>
            <a:miter lim="800000"/>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000" b="0" i="0" u="none" strike="noStrike" kern="0" cap="none" spc="0" normalizeH="0" baseline="0" noProof="0" dirty="0">
                <a:ln>
                  <a:noFill/>
                </a:ln>
                <a:solidFill>
                  <a:srgbClr val="000000"/>
                </a:solidFill>
                <a:effectLst/>
                <a:uLnTx/>
                <a:uFillTx/>
                <a:latin typeface="Open Sans Light" panose="020B0306030504020204" pitchFamily="34" charset="0"/>
                <a:ea typeface="+mn-ea"/>
                <a:cs typeface="+mn-cs"/>
                <a:sym typeface="Arial"/>
              </a:rPr>
              <a:t>Transitional Living Programs, (TLP) </a:t>
            </a:r>
          </a:p>
        </p:txBody>
      </p:sp>
      <p:sp>
        <p:nvSpPr>
          <p:cNvPr id="3" name="Rectangle 2">
            <a:extLst>
              <a:ext uri="{FF2B5EF4-FFF2-40B4-BE49-F238E27FC236}">
                <a16:creationId xmlns:a16="http://schemas.microsoft.com/office/drawing/2014/main" id="{465B4C74-9C28-04F6-51F3-930FC1B82E63}"/>
              </a:ext>
            </a:extLst>
          </p:cNvPr>
          <p:cNvSpPr/>
          <p:nvPr/>
        </p:nvSpPr>
        <p:spPr>
          <a:xfrm>
            <a:off x="8869680" y="877824"/>
            <a:ext cx="1988234"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Open Sans Light" panose="020B0306030504020204" pitchFamily="34" charset="0"/>
                <a:cs typeface="Open Sans Light" panose="020B0306030504020204" pitchFamily="34" charset="0"/>
              </a:rPr>
              <a:t>DCF Programing</a:t>
            </a:r>
          </a:p>
        </p:txBody>
      </p:sp>
      <p:sp>
        <p:nvSpPr>
          <p:cNvPr id="4" name="Rectangle 3">
            <a:extLst>
              <a:ext uri="{FF2B5EF4-FFF2-40B4-BE49-F238E27FC236}">
                <a16:creationId xmlns:a16="http://schemas.microsoft.com/office/drawing/2014/main" id="{9479D3A1-11C4-71B9-F508-86F139C55A35}"/>
              </a:ext>
            </a:extLst>
          </p:cNvPr>
          <p:cNvSpPr/>
          <p:nvPr/>
        </p:nvSpPr>
        <p:spPr>
          <a:xfrm>
            <a:off x="1334086" y="2019266"/>
            <a:ext cx="9523828" cy="4422045"/>
          </a:xfrm>
          <a:prstGeom prst="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Definition: </a:t>
            </a:r>
            <a:r>
              <a:rPr lang="en-US" dirty="0">
                <a:solidFill>
                  <a:schemeClr val="bg1"/>
                </a:solidFill>
                <a:effectLst/>
                <a:latin typeface="Open Sans Light" panose="020B0306030504020204" pitchFamily="34" charset="0"/>
                <a:ea typeface="Times New Roman" panose="02020603050405020304" pitchFamily="18" charset="0"/>
                <a:cs typeface="Open Sans Light" panose="020B0306030504020204" pitchFamily="34" charset="0"/>
              </a:rPr>
              <a:t>Transitional living is designed for youth who are ready to enter a phase of care that will eventually transition them to independent living. This type of placement is geared towards youth age 16 and older. </a:t>
            </a:r>
            <a:r>
              <a:rPr lang="en-US" dirty="0">
                <a:solidFill>
                  <a:schemeClr val="bg1"/>
                </a:solidFill>
                <a:latin typeface="Open Sans Light" panose="020B0306030504020204" pitchFamily="34" charset="0"/>
                <a:hlinkClick r:id="rId2">
                  <a:extLst>
                    <a:ext uri="{A12FA001-AC4F-418D-AE19-62706E023703}">
                      <ahyp:hlinkClr xmlns:ahyp="http://schemas.microsoft.com/office/drawing/2018/hyperlinkcolor" val="tx"/>
                    </a:ext>
                  </a:extLst>
                </a:hlinkClick>
              </a:rPr>
              <a:t>Independent Living Program - Prevention and Protection Services (ks.gov)</a:t>
            </a:r>
            <a:r>
              <a:rPr lang="en-US" dirty="0">
                <a:solidFill>
                  <a:schemeClr val="bg1"/>
                </a:solidFill>
                <a:effectLst/>
                <a:latin typeface="Open Sans Light" panose="020B0306030504020204" pitchFamily="34" charset="0"/>
                <a:ea typeface="Times New Roman" panose="02020603050405020304" pitchFamily="18" charset="0"/>
                <a:cs typeface="Open Sans Light" panose="020B0306030504020204" pitchFamily="34" charset="0"/>
              </a:rPr>
              <a:t>  </a:t>
            </a:r>
            <a:endParaRPr kumimoji="0" lang="en-US" b="0" i="0" u="none" strike="noStrike" kern="1200" cap="none" spc="0" normalizeH="0" baseline="0" noProof="0" dirty="0">
              <a:ln>
                <a:noFill/>
              </a:ln>
              <a:solidFill>
                <a:schemeClr val="bg1"/>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Trail (Pathway Family Services)</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Cornerstones of Care TLP</a:t>
            </a:r>
          </a:p>
          <a:p>
            <a:pPr marL="0" marR="0" lvl="0" indent="0" algn="l" defTabSz="914400" rtl="0" eaLnBrk="1" fontAlgn="auto" latinLnBrk="0" hangingPunct="1">
              <a:lnSpc>
                <a:spcPct val="107000"/>
              </a:lnSpc>
              <a:spcBef>
                <a:spcPts val="0"/>
              </a:spcBef>
              <a:spcAft>
                <a:spcPts val="0"/>
              </a:spcAft>
              <a:buClrTx/>
              <a:buSzTx/>
              <a:buFontTx/>
              <a:buNone/>
              <a:tabLst/>
              <a:defRPr/>
            </a:pPr>
            <a:r>
              <a:rPr lang="en-US" dirty="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Resilient Transitions</a:t>
            </a:r>
            <a:endParaRPr kumimoji="0" lang="en-US"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Wichita Children’s Home- Bridges Program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dirty="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F&amp;B Care Group</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Love Thy Neighbor</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NuVision, LLC</a:t>
            </a:r>
          </a:p>
        </p:txBody>
      </p:sp>
      <p:sp>
        <p:nvSpPr>
          <p:cNvPr id="5" name="Footer Placeholder 4">
            <a:extLst>
              <a:ext uri="{FF2B5EF4-FFF2-40B4-BE49-F238E27FC236}">
                <a16:creationId xmlns:a16="http://schemas.microsoft.com/office/drawing/2014/main" id="{299C3999-9BB4-7251-6248-DD9770EF301C}"/>
              </a:ext>
            </a:extLst>
          </p:cNvPr>
          <p:cNvSpPr>
            <a:spLocks noGrp="1"/>
          </p:cNvSpPr>
          <p:nvPr>
            <p:ph type="ftr" sz="quarter" idx="11"/>
          </p:nvPr>
        </p:nvSpPr>
        <p:spPr>
          <a:xfrm>
            <a:off x="3133725" y="6076186"/>
            <a:ext cx="5924550" cy="365125"/>
          </a:xfrm>
        </p:spPr>
        <p:txBody>
          <a:bodyPr/>
          <a:lstStyle/>
          <a:p>
            <a:r>
              <a:rPr lang="en-US" dirty="0">
                <a:solidFill>
                  <a:schemeClr val="bg1"/>
                </a:solidFill>
                <a:latin typeface="Open Sans Light" panose="020B0306030504020204" pitchFamily="34" charset="0"/>
                <a:cs typeface="Open Sans Light" panose="020B0306030504020204" pitchFamily="34" charset="0"/>
              </a:rPr>
              <a:t>November 2024, Collaborative Document, DCF, KDADS, KDHE, KDOC and KSDE</a:t>
            </a:r>
          </a:p>
        </p:txBody>
      </p:sp>
    </p:spTree>
    <p:extLst>
      <p:ext uri="{BB962C8B-B14F-4D97-AF65-F5344CB8AC3E}">
        <p14:creationId xmlns:p14="http://schemas.microsoft.com/office/powerpoint/2010/main" val="1046870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02D0F-0391-DABA-C4C8-7EED6BBF5E43}"/>
              </a:ext>
            </a:extLst>
          </p:cNvPr>
          <p:cNvSpPr>
            <a:spLocks noGrp="1"/>
          </p:cNvSpPr>
          <p:nvPr>
            <p:ph type="title" idx="4294967295"/>
          </p:nvPr>
        </p:nvSpPr>
        <p:spPr>
          <a:xfrm>
            <a:off x="1334086" y="675249"/>
            <a:ext cx="2897262" cy="1222642"/>
          </a:xfrm>
          <a:prstGeom prst="chevron">
            <a:avLst/>
          </a:prstGeom>
          <a:solidFill>
            <a:schemeClr val="accent5">
              <a:lumMod val="60000"/>
              <a:lumOff val="40000"/>
            </a:schemeClr>
          </a:solidFill>
          <a:ln w="12700" cap="flat" cmpd="sng" algn="ctr">
            <a:solidFill>
              <a:srgbClr val="F6BA12"/>
            </a:solidFill>
            <a:prstDash val="solid"/>
            <a:miter lim="800000"/>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000" b="0" i="0" u="none" strike="noStrike" kern="0" cap="none" spc="0" normalizeH="0" baseline="0" noProof="0" dirty="0">
                <a:ln>
                  <a:noFill/>
                </a:ln>
                <a:solidFill>
                  <a:srgbClr val="000000"/>
                </a:solidFill>
                <a:effectLst/>
                <a:uLnTx/>
                <a:uFillTx/>
                <a:latin typeface="Open Sans Light" panose="020B0306030504020204" pitchFamily="34" charset="0"/>
                <a:ea typeface="+mn-ea"/>
                <a:cs typeface="+mn-cs"/>
                <a:sym typeface="Arial"/>
              </a:rPr>
              <a:t>Community Integration Programs, (CIP)</a:t>
            </a:r>
          </a:p>
        </p:txBody>
      </p:sp>
      <p:sp>
        <p:nvSpPr>
          <p:cNvPr id="3" name="Rectangle 2">
            <a:extLst>
              <a:ext uri="{FF2B5EF4-FFF2-40B4-BE49-F238E27FC236}">
                <a16:creationId xmlns:a16="http://schemas.microsoft.com/office/drawing/2014/main" id="{FE2FAE69-64B9-2E4C-FCF9-E60DC2CC38D4}"/>
              </a:ext>
            </a:extLst>
          </p:cNvPr>
          <p:cNvSpPr/>
          <p:nvPr/>
        </p:nvSpPr>
        <p:spPr>
          <a:xfrm>
            <a:off x="8869680" y="877824"/>
            <a:ext cx="1988234"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Open Sans Light" panose="020B0306030504020204" pitchFamily="34" charset="0"/>
                <a:cs typeface="Open Sans Light" panose="020B0306030504020204" pitchFamily="34" charset="0"/>
              </a:rPr>
              <a:t>DCF Programing</a:t>
            </a:r>
          </a:p>
        </p:txBody>
      </p:sp>
      <p:sp>
        <p:nvSpPr>
          <p:cNvPr id="4" name="Rectangle 3">
            <a:extLst>
              <a:ext uri="{FF2B5EF4-FFF2-40B4-BE49-F238E27FC236}">
                <a16:creationId xmlns:a16="http://schemas.microsoft.com/office/drawing/2014/main" id="{9479D3A1-11C4-71B9-F508-86F139C55A35}"/>
              </a:ext>
            </a:extLst>
          </p:cNvPr>
          <p:cNvSpPr/>
          <p:nvPr/>
        </p:nvSpPr>
        <p:spPr>
          <a:xfrm>
            <a:off x="1334086" y="2019266"/>
            <a:ext cx="9523828" cy="4422045"/>
          </a:xfrm>
          <a:prstGeom prst="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defRPr/>
            </a:pPr>
            <a:r>
              <a:rPr lang="en-US" sz="1800" dirty="0">
                <a:solidFill>
                  <a:schemeClr val="bg1"/>
                </a:solidFill>
                <a:latin typeface="Open Sans Light" panose="020B0306030504020204" pitchFamily="34" charset="0"/>
                <a:cs typeface="Open Sans Light" panose="020B0306030504020204" pitchFamily="34" charset="0"/>
              </a:rPr>
              <a:t>Definition: </a:t>
            </a:r>
            <a:r>
              <a:rPr lang="en-US" sz="1800" dirty="0">
                <a:solidFill>
                  <a:schemeClr val="bg1"/>
                </a:solidFill>
                <a:effectLst/>
                <a:latin typeface="Open Sans Light" panose="020B0306030504020204" pitchFamily="34" charset="0"/>
                <a:ea typeface="Times New Roman" panose="02020603050405020304" pitchFamily="18" charset="0"/>
                <a:cs typeface="Open Sans Light" panose="020B0306030504020204" pitchFamily="34" charset="0"/>
              </a:rPr>
              <a:t>Community Integration Program is an unsupervised independent living facility for youth age 17 and up. The youth placed in this program are youth that have shown they are mature and ready to be on their own. </a:t>
            </a:r>
            <a:r>
              <a:rPr lang="en-US" dirty="0">
                <a:solidFill>
                  <a:schemeClr val="bg1"/>
                </a:solidFill>
                <a:latin typeface="Open Sans Light" panose="020B0306030504020204" pitchFamily="34" charset="0"/>
                <a:hlinkClick r:id="rId2">
                  <a:extLst>
                    <a:ext uri="{A12FA001-AC4F-418D-AE19-62706E023703}">
                      <ahyp:hlinkClr xmlns:ahyp="http://schemas.microsoft.com/office/drawing/2018/hyperlinkcolor" val="tx"/>
                    </a:ext>
                  </a:extLst>
                </a:hlinkClick>
              </a:rPr>
              <a:t>Independent Living Program - Prevention and Protection Services (ks.gov)</a:t>
            </a:r>
            <a:r>
              <a:rPr lang="en-US" dirty="0">
                <a:solidFill>
                  <a:schemeClr val="bg1"/>
                </a:solidFill>
                <a:effectLst/>
                <a:latin typeface="Open Sans Light" panose="020B0306030504020204" pitchFamily="34" charset="0"/>
                <a:ea typeface="Times New Roman" panose="02020603050405020304" pitchFamily="18" charset="0"/>
                <a:cs typeface="Open Sans Light" panose="020B0306030504020204" pitchFamily="34" charset="0"/>
              </a:rPr>
              <a:t> </a:t>
            </a:r>
            <a:endParaRPr lang="en-US" sz="1800" dirty="0">
              <a:solidFill>
                <a:schemeClr val="bg1"/>
              </a:solidFill>
              <a:latin typeface="Open Sans Light" panose="020B0306030504020204" pitchFamily="34" charset="0"/>
              <a:cs typeface="Open Sans Light" panose="020B0306030504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Green Tree Village</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NuVision, LLC</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Liberty House</a:t>
            </a:r>
            <a:endParaRPr kumimoji="0" lang="en-US" sz="1800" b="0" i="0" u="none" strike="noStrike" kern="1200" cap="none" spc="0" normalizeH="0" baseline="0" noProof="0" dirty="0">
              <a:ln>
                <a:noFill/>
              </a:ln>
              <a:solidFill>
                <a:schemeClr val="bg1"/>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 name="Footer Placeholder 4">
            <a:extLst>
              <a:ext uri="{FF2B5EF4-FFF2-40B4-BE49-F238E27FC236}">
                <a16:creationId xmlns:a16="http://schemas.microsoft.com/office/drawing/2014/main" id="{E3E86D11-BA73-F226-2E0A-683217E79B3A}"/>
              </a:ext>
            </a:extLst>
          </p:cNvPr>
          <p:cNvSpPr>
            <a:spLocks noGrp="1"/>
          </p:cNvSpPr>
          <p:nvPr>
            <p:ph type="ftr" sz="quarter" idx="11"/>
          </p:nvPr>
        </p:nvSpPr>
        <p:spPr>
          <a:xfrm>
            <a:off x="3133725" y="6076186"/>
            <a:ext cx="5924550" cy="365125"/>
          </a:xfrm>
        </p:spPr>
        <p:txBody>
          <a:bodyPr/>
          <a:lstStyle/>
          <a:p>
            <a:r>
              <a:rPr lang="en-US" dirty="0">
                <a:solidFill>
                  <a:schemeClr val="bg1"/>
                </a:solidFill>
                <a:latin typeface="Open Sans Light" panose="020B0306030504020204" pitchFamily="34" charset="0"/>
                <a:cs typeface="Open Sans Light" panose="020B0306030504020204" pitchFamily="34" charset="0"/>
              </a:rPr>
              <a:t>November 2024, Collaborative Document, DCF, KDADS, KDHE, KDOC and KSDE</a:t>
            </a:r>
          </a:p>
        </p:txBody>
      </p:sp>
    </p:spTree>
    <p:extLst>
      <p:ext uri="{BB962C8B-B14F-4D97-AF65-F5344CB8AC3E}">
        <p14:creationId xmlns:p14="http://schemas.microsoft.com/office/powerpoint/2010/main" val="1879128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02D0F-0391-DABA-C4C8-7EED6BBF5E43}"/>
              </a:ext>
            </a:extLst>
          </p:cNvPr>
          <p:cNvSpPr>
            <a:spLocks noGrp="1"/>
          </p:cNvSpPr>
          <p:nvPr>
            <p:ph type="title" idx="4294967295"/>
          </p:nvPr>
        </p:nvSpPr>
        <p:spPr>
          <a:xfrm>
            <a:off x="1334086" y="675249"/>
            <a:ext cx="3110914" cy="1222642"/>
          </a:xfrm>
          <a:prstGeom prst="chevron">
            <a:avLst/>
          </a:prstGeom>
          <a:solidFill>
            <a:schemeClr val="accent5">
              <a:lumMod val="60000"/>
              <a:lumOff val="40000"/>
            </a:schemeClr>
          </a:solidFill>
          <a:ln w="12700" cap="flat" cmpd="sng" algn="ctr">
            <a:solidFill>
              <a:srgbClr val="FF0000"/>
            </a:solidFill>
            <a:prstDash val="solid"/>
            <a:miter lim="800000"/>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000" b="0" i="0" u="none" strike="noStrike" kern="0" cap="none" spc="0" normalizeH="0" baseline="0" noProof="0" dirty="0">
                <a:ln>
                  <a:noFill/>
                </a:ln>
                <a:solidFill>
                  <a:srgbClr val="000000"/>
                </a:solidFill>
                <a:effectLst/>
                <a:uLnTx/>
                <a:uFillTx/>
                <a:latin typeface="Open Sans Light" panose="020B0306030504020204" pitchFamily="34" charset="0"/>
                <a:ea typeface="+mn-ea"/>
                <a:cs typeface="+mn-cs"/>
                <a:sym typeface="Arial"/>
              </a:rPr>
              <a:t>Partial Hospitalization Programs, (PHP)</a:t>
            </a:r>
          </a:p>
        </p:txBody>
      </p:sp>
      <p:sp>
        <p:nvSpPr>
          <p:cNvPr id="4" name="Rectangle 3">
            <a:extLst>
              <a:ext uri="{FF2B5EF4-FFF2-40B4-BE49-F238E27FC236}">
                <a16:creationId xmlns:a16="http://schemas.microsoft.com/office/drawing/2014/main" id="{9479D3A1-11C4-71B9-F508-86F139C55A35}"/>
              </a:ext>
            </a:extLst>
          </p:cNvPr>
          <p:cNvSpPr/>
          <p:nvPr/>
        </p:nvSpPr>
        <p:spPr>
          <a:xfrm>
            <a:off x="1334086" y="2019266"/>
            <a:ext cx="9523828" cy="4422045"/>
          </a:xfrm>
          <a:prstGeom prst="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b="0" i="0" u="none" strike="noStrike" kern="0" cap="none" spc="0" normalizeH="0" baseline="0" noProof="0" dirty="0">
                <a:ln>
                  <a:noFill/>
                </a:ln>
                <a:solidFill>
                  <a:schemeClr val="bg1"/>
                </a:solidFill>
                <a:effectLst/>
                <a:uLnTx/>
                <a:uFillTx/>
                <a:latin typeface="Open Sans Light" panose="020B0306030504020204" pitchFamily="34" charset="0"/>
                <a:cs typeface="Open Sans Light" panose="020B0306030504020204" pitchFamily="34" charset="0"/>
                <a:sym typeface="Arial"/>
              </a:rPr>
              <a:t>Ascension Via Christi, In Wichita</a:t>
            </a:r>
            <a:endParaRPr lang="en-US"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pPr marL="171450" indent="-171450">
              <a:spcAft>
                <a:spcPts val="800"/>
              </a:spcAft>
              <a:buFont typeface="Arial" panose="020B0604020202020204" pitchFamily="34" charset="0"/>
              <a:buChar char="•"/>
            </a:pPr>
            <a:r>
              <a:rPr kumimoji="0" lang="en-US" b="0" i="0" u="none" strike="noStrike" kern="0" cap="none" spc="0" normalizeH="0" baseline="0" noProof="0" dirty="0">
                <a:ln>
                  <a:noFill/>
                </a:ln>
                <a:solidFill>
                  <a:schemeClr val="bg1"/>
                </a:solidFill>
                <a:effectLst/>
                <a:uLnTx/>
                <a:uFillTx/>
                <a:latin typeface="Open Sans Light" panose="020B0306030504020204" pitchFamily="34" charset="0"/>
                <a:cs typeface="Open Sans Light" panose="020B0306030504020204" pitchFamily="34" charset="0"/>
                <a:sym typeface="Arial"/>
              </a:rPr>
              <a:t>Partial Day Behavioral Health Outpatient Programs, youth 12 -17 yrs.</a:t>
            </a:r>
          </a:p>
          <a:p>
            <a:pPr marL="171450" indent="-171450">
              <a:spcAft>
                <a:spcPts val="800"/>
              </a:spcAft>
              <a:buFont typeface="Arial" panose="020B0604020202020204" pitchFamily="34" charset="0"/>
              <a:buChar char="•"/>
            </a:pPr>
            <a:r>
              <a:rPr lang="en-US" dirty="0">
                <a:solidFill>
                  <a:schemeClr val="bg1"/>
                </a:solidFill>
                <a:latin typeface="Open Sans Light" panose="020B0306030504020204" pitchFamily="34" charset="0"/>
                <a:cs typeface="Open Sans Light" panose="020B0306030504020204" pitchFamily="34" charset="0"/>
                <a:hlinkClick r:id="rId2">
                  <a:extLst>
                    <a:ext uri="{A12FA001-AC4F-418D-AE19-62706E023703}">
                      <ahyp:hlinkClr xmlns:ahyp="http://schemas.microsoft.com/office/drawing/2018/hyperlinkcolor" val="tx"/>
                    </a:ext>
                  </a:extLst>
                </a:hlinkClick>
              </a:rPr>
              <a:t>Ascension Via Christi Partial Day Behavioral Health Outpatient Programs | Ascension</a:t>
            </a:r>
            <a:endParaRPr kumimoji="0" lang="en-US" b="0" i="0" u="none" strike="noStrike" kern="0" cap="none" spc="0" normalizeH="0" baseline="0" noProof="0" dirty="0">
              <a:ln>
                <a:noFill/>
              </a:ln>
              <a:solidFill>
                <a:schemeClr val="bg1"/>
              </a:solidFill>
              <a:effectLst/>
              <a:uLnTx/>
              <a:uFillTx/>
              <a:latin typeface="Open Sans Light" panose="020B0306030504020204" pitchFamily="34" charset="0"/>
              <a:cs typeface="Open Sans Light" panose="020B0306030504020204" pitchFamily="34"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kern="0" dirty="0">
                <a:solidFill>
                  <a:schemeClr val="bg1"/>
                </a:solidFill>
                <a:latin typeface="Open Sans Light" panose="020B0306030504020204" pitchFamily="34" charset="0"/>
                <a:cs typeface="Open Sans Light" panose="020B0306030504020204" pitchFamily="34" charset="0"/>
                <a:sym typeface="Arial"/>
              </a:rPr>
              <a:t>Niles, Kansas City, Missouri, </a:t>
            </a:r>
            <a:r>
              <a:rPr lang="en-US" dirty="0">
                <a:solidFill>
                  <a:schemeClr val="bg1"/>
                </a:solidFill>
                <a:latin typeface="Open Sans Light" panose="020B0306030504020204" pitchFamily="34" charset="0"/>
                <a:cs typeface="Open Sans Light" panose="020B0306030504020204" pitchFamily="34" charset="0"/>
                <a:hlinkClick r:id="rId3">
                  <a:extLst>
                    <a:ext uri="{A12FA001-AC4F-418D-AE19-62706E023703}">
                      <ahyp:hlinkClr xmlns:ahyp="http://schemas.microsoft.com/office/drawing/2018/hyperlinkcolor" val="tx"/>
                    </a:ext>
                  </a:extLst>
                </a:hlinkClick>
              </a:rPr>
              <a:t>KVC Niles - KVC Missouri</a:t>
            </a:r>
            <a:endParaRPr lang="en-US" kern="0" dirty="0">
              <a:solidFill>
                <a:schemeClr val="bg1"/>
              </a:solidFill>
              <a:latin typeface="Open Sans Light" panose="020B0306030504020204" pitchFamily="34" charset="0"/>
              <a:cs typeface="Open Sans Light" panose="020B0306030504020204" pitchFamily="34"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b="0" i="0" u="none" strike="noStrike" kern="0" cap="none" spc="0" normalizeH="0" baseline="0" noProof="0" dirty="0">
                <a:ln>
                  <a:noFill/>
                </a:ln>
                <a:solidFill>
                  <a:schemeClr val="bg1"/>
                </a:solidFill>
                <a:effectLst/>
                <a:uLnTx/>
                <a:uFillTx/>
                <a:latin typeface="Open Sans Light" panose="020B0306030504020204" pitchFamily="34" charset="0"/>
                <a:cs typeface="Open Sans Light" panose="020B0306030504020204" pitchFamily="34" charset="0"/>
                <a:sym typeface="Arial"/>
              </a:rPr>
              <a:t>Ozanam, Kansas City, </a:t>
            </a:r>
            <a:r>
              <a:rPr lang="en-US" kern="0" dirty="0">
                <a:solidFill>
                  <a:schemeClr val="bg1"/>
                </a:solidFill>
                <a:latin typeface="Open Sans Light" panose="020B0306030504020204" pitchFamily="34" charset="0"/>
                <a:cs typeface="Open Sans Light" panose="020B0306030504020204" pitchFamily="34" charset="0"/>
                <a:sym typeface="Arial"/>
              </a:rPr>
              <a:t>Missouri, </a:t>
            </a:r>
            <a:r>
              <a:rPr lang="en-US" dirty="0">
                <a:solidFill>
                  <a:schemeClr val="bg1"/>
                </a:solidFill>
                <a:latin typeface="Open Sans Light" panose="020B0306030504020204" pitchFamily="34" charset="0"/>
                <a:cs typeface="Open Sans Light" panose="020B0306030504020204" pitchFamily="34" charset="0"/>
                <a:hlinkClick r:id="rId4">
                  <a:extLst>
                    <a:ext uri="{A12FA001-AC4F-418D-AE19-62706E023703}">
                      <ahyp:hlinkClr xmlns:ahyp="http://schemas.microsoft.com/office/drawing/2018/hyperlinkcolor" val="tx"/>
                    </a:ext>
                  </a:extLst>
                </a:hlinkClick>
              </a:rPr>
              <a:t>On-Campus Living (cornerstonesofcare.org)</a:t>
            </a:r>
            <a:r>
              <a:rPr lang="en-US" kern="0" dirty="0">
                <a:solidFill>
                  <a:schemeClr val="bg1"/>
                </a:solidFill>
                <a:latin typeface="Open Sans Light" panose="020B0306030504020204" pitchFamily="34" charset="0"/>
                <a:cs typeface="Open Sans Light" panose="020B0306030504020204" pitchFamily="34" charset="0"/>
                <a:sym typeface="Arial"/>
              </a:rPr>
              <a:t> </a:t>
            </a:r>
            <a:endParaRPr kumimoji="0" lang="en-US" b="0" i="0" u="none" strike="noStrike" kern="0" cap="none" spc="0" normalizeH="0" baseline="0" noProof="0" dirty="0">
              <a:ln>
                <a:noFill/>
              </a:ln>
              <a:solidFill>
                <a:schemeClr val="bg1"/>
              </a:solidFill>
              <a:effectLst/>
              <a:uLnTx/>
              <a:uFillTx/>
              <a:latin typeface="Open Sans Light" panose="020B0306030504020204" pitchFamily="34" charset="0"/>
              <a:cs typeface="Open Sans Light" panose="020B0306030504020204" pitchFamily="34"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kern="0" dirty="0">
                <a:solidFill>
                  <a:schemeClr val="bg1"/>
                </a:solidFill>
                <a:latin typeface="Open Sans Light" panose="020B0306030504020204" pitchFamily="34" charset="0"/>
                <a:cs typeface="Open Sans Light" panose="020B0306030504020204" pitchFamily="34" charset="0"/>
                <a:sym typeface="Arial"/>
              </a:rPr>
              <a:t>Stormont Vail in Topeka, KS</a:t>
            </a:r>
            <a:endParaRPr kumimoji="0" lang="en-US" b="0" i="0" u="none" strike="noStrike" kern="1200" cap="none" spc="0" normalizeH="0" baseline="0" noProof="0" dirty="0">
              <a:ln>
                <a:noFill/>
              </a:ln>
              <a:solidFill>
                <a:schemeClr val="bg1"/>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Footer Placeholder 2">
            <a:extLst>
              <a:ext uri="{FF2B5EF4-FFF2-40B4-BE49-F238E27FC236}">
                <a16:creationId xmlns:a16="http://schemas.microsoft.com/office/drawing/2014/main" id="{9423ED83-80E2-3DA1-5573-44D3D3193D3D}"/>
              </a:ext>
            </a:extLst>
          </p:cNvPr>
          <p:cNvSpPr>
            <a:spLocks noGrp="1"/>
          </p:cNvSpPr>
          <p:nvPr>
            <p:ph type="ftr" sz="quarter" idx="11"/>
          </p:nvPr>
        </p:nvSpPr>
        <p:spPr>
          <a:xfrm>
            <a:off x="3040856" y="6076186"/>
            <a:ext cx="6110287" cy="365125"/>
          </a:xfrm>
        </p:spPr>
        <p:txBody>
          <a:bodyPr/>
          <a:lstStyle/>
          <a:p>
            <a:r>
              <a:rPr lang="en-US" dirty="0">
                <a:solidFill>
                  <a:schemeClr val="bg1"/>
                </a:solidFill>
                <a:latin typeface="Open Sans Light" panose="020B0306030504020204" pitchFamily="34" charset="0"/>
                <a:cs typeface="Open Sans Light" panose="020B0306030504020204" pitchFamily="34" charset="0"/>
              </a:rPr>
              <a:t>November 2024, Collaborative Document, DCF, KDADS, KDHE, KDOC and KSDE</a:t>
            </a:r>
          </a:p>
        </p:txBody>
      </p:sp>
    </p:spTree>
    <p:extLst>
      <p:ext uri="{BB962C8B-B14F-4D97-AF65-F5344CB8AC3E}">
        <p14:creationId xmlns:p14="http://schemas.microsoft.com/office/powerpoint/2010/main" val="2174803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02D0F-0391-DABA-C4C8-7EED6BBF5E43}"/>
              </a:ext>
            </a:extLst>
          </p:cNvPr>
          <p:cNvSpPr>
            <a:spLocks noGrp="1"/>
          </p:cNvSpPr>
          <p:nvPr>
            <p:ph type="title" idx="4294967295"/>
          </p:nvPr>
        </p:nvSpPr>
        <p:spPr>
          <a:xfrm>
            <a:off x="1334086" y="675249"/>
            <a:ext cx="2897262" cy="1222642"/>
          </a:xfrm>
          <a:prstGeom prst="chevron">
            <a:avLst/>
          </a:prstGeom>
          <a:solidFill>
            <a:schemeClr val="accent5">
              <a:lumMod val="60000"/>
              <a:lumOff val="40000"/>
            </a:schemeClr>
          </a:solidFill>
          <a:ln w="12700" cap="flat" cmpd="sng" algn="ctr">
            <a:solidFill>
              <a:srgbClr val="F6BA12"/>
            </a:solidFill>
            <a:prstDash val="solid"/>
            <a:miter lim="800000"/>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000" b="0" i="0" u="none" strike="noStrike" kern="0" cap="none" spc="0" normalizeH="0" baseline="0" noProof="0" dirty="0">
                <a:ln>
                  <a:noFill/>
                </a:ln>
                <a:solidFill>
                  <a:srgbClr val="000000"/>
                </a:solidFill>
                <a:effectLst/>
                <a:uLnTx/>
                <a:uFillTx/>
                <a:latin typeface="Open Sans Light" panose="020B0306030504020204" pitchFamily="34" charset="0"/>
                <a:ea typeface="+mn-ea"/>
                <a:cs typeface="+mn-cs"/>
                <a:sym typeface="Arial"/>
              </a:rPr>
              <a:t>Emergency Crisis  Services</a:t>
            </a:r>
          </a:p>
        </p:txBody>
      </p:sp>
      <p:sp>
        <p:nvSpPr>
          <p:cNvPr id="4" name="Rectangle 3">
            <a:extLst>
              <a:ext uri="{FF2B5EF4-FFF2-40B4-BE49-F238E27FC236}">
                <a16:creationId xmlns:a16="http://schemas.microsoft.com/office/drawing/2014/main" id="{9479D3A1-11C4-71B9-F508-86F139C55A35}"/>
              </a:ext>
            </a:extLst>
          </p:cNvPr>
          <p:cNvSpPr/>
          <p:nvPr/>
        </p:nvSpPr>
        <p:spPr>
          <a:xfrm>
            <a:off x="1334086" y="2019266"/>
            <a:ext cx="9523828" cy="4422045"/>
          </a:xfrm>
          <a:prstGeom prst="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en-US" sz="1400" dirty="0">
                <a:effectLst/>
                <a:latin typeface="Open Sans Light" panose="020B0306030504020204" pitchFamily="34" charset="0"/>
                <a:ea typeface="Open Sans Light" panose="020B0306030504020204" pitchFamily="34" charset="0"/>
                <a:cs typeface="Open Sans Light" panose="020B0306030504020204" pitchFamily="34" charset="0"/>
              </a:rPr>
              <a:t>Crisis Services -</a:t>
            </a:r>
            <a:r>
              <a:rPr lang="en-US" sz="1400" u="sng" dirty="0">
                <a:solidFill>
                  <a:srgbClr val="0563C1"/>
                </a:solidFill>
                <a:effectLst/>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a:effectLst/>
                <a:latin typeface="Open Sans Light" panose="020B0306030504020204" pitchFamily="34" charset="0"/>
                <a:ea typeface="Open Sans Light" panose="020B0306030504020204" pitchFamily="34" charset="0"/>
                <a:cs typeface="Open Sans Light" panose="020B0306030504020204" pitchFamily="34" charset="0"/>
              </a:rPr>
              <a:t>Crisis Services assist families with mental health emergencies. A Crisis Team can help when you feel out of control or a family member threatens to harm themselves or someone else.  </a:t>
            </a:r>
            <a:r>
              <a:rPr lang="en-US" sz="1400" b="0" dirty="0">
                <a:effectLst/>
                <a:latin typeface="Open Sans Light" panose="020B0306030504020204" pitchFamily="34" charset="0"/>
                <a:ea typeface="Open Sans Light" panose="020B0306030504020204" pitchFamily="34" charset="0"/>
                <a:cs typeface="Open Sans Light" panose="020B0306030504020204" pitchFamily="34" charset="0"/>
              </a:rPr>
              <a:t>Crisis services</a:t>
            </a:r>
            <a:r>
              <a:rPr lang="en-US" sz="1400" dirty="0">
                <a:effectLst/>
                <a:latin typeface="Open Sans Light" panose="020B0306030504020204" pitchFamily="34" charset="0"/>
                <a:ea typeface="Open Sans Light" panose="020B0306030504020204" pitchFamily="34" charset="0"/>
                <a:cs typeface="Open Sans Light" panose="020B0306030504020204" pitchFamily="34" charset="0"/>
              </a:rPr>
              <a:t> for behavioral health </a:t>
            </a:r>
            <a:r>
              <a:rPr lang="en-US" sz="1400" b="0" dirty="0">
                <a:effectLst/>
                <a:latin typeface="Open Sans Light" panose="020B0306030504020204" pitchFamily="34" charset="0"/>
                <a:ea typeface="Open Sans Light" panose="020B0306030504020204" pitchFamily="34" charset="0"/>
                <a:cs typeface="Open Sans Light" panose="020B0306030504020204" pitchFamily="34" charset="0"/>
              </a:rPr>
              <a:t>emergencies</a:t>
            </a:r>
            <a:r>
              <a:rPr lang="en-US" sz="1400" dirty="0">
                <a:effectLst/>
                <a:latin typeface="Open Sans Light" panose="020B0306030504020204" pitchFamily="34" charset="0"/>
                <a:ea typeface="Open Sans Light" panose="020B0306030504020204" pitchFamily="34" charset="0"/>
                <a:cs typeface="Open Sans Light" panose="020B0306030504020204" pitchFamily="34" charset="0"/>
              </a:rPr>
              <a:t> may include a wide variety of approaches, and they tend to vary depending on your county or community.</a:t>
            </a:r>
          </a:p>
          <a:p>
            <a:pPr defTabSz="1219170">
              <a:buClr>
                <a:srgbClr val="000000"/>
              </a:buClr>
              <a:defRPr/>
            </a:pPr>
            <a:endParaRPr lang="en-US" sz="1400" dirty="0">
              <a:latin typeface="Open Sans Light" panose="020B0306030504020204" pitchFamily="34" charset="0"/>
              <a:cs typeface="Open Sans Light" panose="020B0306030504020204" pitchFamily="34" charset="0"/>
            </a:endParaRPr>
          </a:p>
          <a:p>
            <a:pPr defTabSz="1219170">
              <a:buClr>
                <a:srgbClr val="000000"/>
              </a:buClr>
              <a:defRPr/>
            </a:pPr>
            <a:r>
              <a:rPr lang="en-US" sz="1400" dirty="0">
                <a:latin typeface="Open Sans Light" panose="020B0306030504020204" pitchFamily="34" charset="0"/>
                <a:cs typeface="Open Sans Light" panose="020B0306030504020204" pitchFamily="34" charset="0"/>
              </a:rPr>
              <a:t>DCF Family Mobile Crisis Helpline, 1-833-441-2240</a:t>
            </a:r>
          </a:p>
          <a:p>
            <a:pPr defTabSz="1219170">
              <a:buClr>
                <a:srgbClr val="000000"/>
              </a:buClr>
              <a:defRPr/>
            </a:pPr>
            <a:r>
              <a:rPr lang="en-US" sz="1400" dirty="0">
                <a:latin typeface="Open Sans Light" panose="020B0306030504020204" pitchFamily="34" charset="0"/>
                <a:cs typeface="Open Sans Light" panose="020B0306030504020204" pitchFamily="34" charset="0"/>
              </a:rPr>
              <a:t>988</a:t>
            </a:r>
          </a:p>
          <a:p>
            <a:pPr defTabSz="1219170">
              <a:buClr>
                <a:srgbClr val="000000"/>
              </a:buClr>
              <a:defRPr/>
            </a:pPr>
            <a:r>
              <a:rPr lang="en-US" sz="1400" dirty="0">
                <a:latin typeface="Open Sans Light" panose="020B0306030504020204" pitchFamily="34" charset="0"/>
                <a:cs typeface="Open Sans Light" panose="020B0306030504020204" pitchFamily="34" charset="0"/>
              </a:rPr>
              <a:t>Mobile Response Stabilization Services (MRSS) </a:t>
            </a:r>
            <a:r>
              <a:rPr kumimoji="0" lang="en-US" sz="1400" b="0" i="0" u="none" strike="noStrike" kern="0" cap="none" spc="0" normalizeH="0" baseline="0" noProof="0" dirty="0">
                <a:ln>
                  <a:noFill/>
                </a:ln>
                <a:solidFill>
                  <a:schemeClr val="bg1"/>
                </a:solidFill>
                <a:effectLst/>
                <a:uLnTx/>
                <a:uFillTx/>
                <a:latin typeface="Open Sans Light" panose="020B0306030504020204" pitchFamily="34" charset="0"/>
                <a:cs typeface="Open Sans Light" panose="020B0306030504020204" pitchFamily="34" charset="0"/>
                <a:sym typeface="Arial"/>
              </a:rPr>
              <a:t>Teams</a:t>
            </a:r>
          </a:p>
          <a:p>
            <a:pPr defTabSz="1219170">
              <a:buClr>
                <a:srgbClr val="000000"/>
              </a:buClr>
              <a:defRPr/>
            </a:pPr>
            <a:r>
              <a:rPr lang="en-US" sz="1400" kern="0" dirty="0">
                <a:solidFill>
                  <a:schemeClr val="bg1"/>
                </a:solidFill>
                <a:latin typeface="Open Sans Light" panose="020B0306030504020204" pitchFamily="34" charset="0"/>
                <a:cs typeface="Open Sans Light" panose="020B0306030504020204" pitchFamily="34" charset="0"/>
                <a:sym typeface="Arial"/>
              </a:rPr>
              <a:t>	All 26 Community Mental Health Centers participate</a:t>
            </a:r>
            <a:endParaRPr kumimoji="0" lang="en-US" sz="1400" b="0" i="0" u="none" strike="noStrike" kern="0" cap="none" spc="0" normalizeH="0" baseline="0" noProof="0" dirty="0">
              <a:ln>
                <a:noFill/>
              </a:ln>
              <a:solidFill>
                <a:schemeClr val="bg1"/>
              </a:solidFill>
              <a:effectLst/>
              <a:uLnTx/>
              <a:uFillTx/>
              <a:latin typeface="Open Sans Light" panose="020B0306030504020204" pitchFamily="34" charset="0"/>
              <a:cs typeface="Open Sans Light" panose="020B0306030504020204" pitchFamily="34"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400" kern="0" dirty="0">
                <a:solidFill>
                  <a:schemeClr val="bg1"/>
                </a:solidFill>
                <a:latin typeface="Open Sans Light" panose="020B0306030504020204" pitchFamily="34" charset="0"/>
                <a:cs typeface="Open Sans Light" panose="020B0306030504020204" pitchFamily="34" charset="0"/>
                <a:sym typeface="Arial"/>
              </a:rPr>
              <a:t>Cowley County Holdover Room</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400" kern="0" dirty="0">
                <a:solidFill>
                  <a:schemeClr val="bg1"/>
                </a:solidFill>
                <a:latin typeface="Open Sans Light" panose="020B0306030504020204" pitchFamily="34" charset="0"/>
                <a:cs typeface="Open Sans Light" panose="020B0306030504020204" pitchFamily="34" charset="0"/>
                <a:sym typeface="Arial"/>
              </a:rPr>
              <a:t>Kids Konnection, Four County Mental Health Center</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400" kern="0" dirty="0">
                <a:solidFill>
                  <a:schemeClr val="bg1"/>
                </a:solidFill>
                <a:latin typeface="Open Sans Light" panose="020B0306030504020204" pitchFamily="34" charset="0"/>
                <a:cs typeface="Open Sans Light" panose="020B0306030504020204" pitchFamily="34" charset="0"/>
                <a:sym typeface="Arial"/>
              </a:rPr>
              <a:t>Hubert House, The Mental Health Center of East Central Kansas</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400" kern="0" dirty="0">
                <a:solidFill>
                  <a:schemeClr val="bg1"/>
                </a:solidFill>
                <a:latin typeface="Open Sans Light" panose="020B0306030504020204" pitchFamily="34" charset="0"/>
                <a:cs typeface="Open Sans Light" panose="020B0306030504020204" pitchFamily="34" charset="0"/>
                <a:sym typeface="Arial"/>
              </a:rPr>
              <a:t>Martin Youth Center, Central KS Mental Health Center</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400" kern="0" dirty="0">
                <a:solidFill>
                  <a:schemeClr val="bg1"/>
                </a:solidFill>
                <a:latin typeface="Open Sans Light" panose="020B0306030504020204" pitchFamily="34" charset="0"/>
                <a:cs typeface="Open Sans Light" panose="020B0306030504020204" pitchFamily="34" charset="0"/>
                <a:sym typeface="Arial"/>
              </a:rPr>
              <a:t>Sunrise House, Horizons Mental Health Center</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400" b="0" i="0" u="none" strike="noStrike" dirty="0">
                <a:solidFill>
                  <a:schemeClr val="bg1"/>
                </a:solidFill>
                <a:effectLst/>
                <a:latin typeface="Open Sans Light" panose="020B0306030504020204" pitchFamily="34" charset="0"/>
                <a:cs typeface="Open Sans Light" panose="020B0306030504020204" pitchFamily="34" charset="0"/>
              </a:rPr>
              <a:t>Pawnee Mental Health Services Respite Crisis Kemp House</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400" dirty="0">
                <a:solidFill>
                  <a:schemeClr val="bg1"/>
                </a:solidFill>
                <a:latin typeface="Open Sans Light" panose="020B0306030504020204" pitchFamily="34" charset="0"/>
                <a:cs typeface="Open Sans Light" panose="020B0306030504020204" pitchFamily="34" charset="0"/>
              </a:rPr>
              <a:t>Sunlight Children’s Home, Butler County</a:t>
            </a:r>
            <a:r>
              <a:rPr lang="en-US" sz="1400" dirty="0">
                <a:latin typeface="Open Sans Light" panose="020B0306030504020204" pitchFamily="34" charset="0"/>
                <a:cs typeface="Open Sans Light" panose="020B0306030504020204" pitchFamily="34" charset="0"/>
              </a:rPr>
              <a:t> </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400" kern="0" dirty="0">
                <a:solidFill>
                  <a:schemeClr val="bg1"/>
                </a:solidFill>
                <a:latin typeface="Open Sans Light" panose="020B0306030504020204" pitchFamily="34" charset="0"/>
                <a:cs typeface="Open Sans Light" panose="020B0306030504020204" pitchFamily="34" charset="0"/>
                <a:sym typeface="Arial"/>
              </a:rPr>
              <a:t>Wichita Children’s Home, Human Trafficking</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400" kern="0" dirty="0">
                <a:solidFill>
                  <a:schemeClr val="bg1"/>
                </a:solidFill>
                <a:latin typeface="Open Sans Light" panose="020B0306030504020204" pitchFamily="34" charset="0"/>
                <a:cs typeface="Open Sans Light" panose="020B0306030504020204" pitchFamily="34" charset="0"/>
                <a:sym typeface="Arial"/>
              </a:rPr>
              <a:t>Crisis Respite Centers, See next slide</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400" kern="0" dirty="0">
                <a:solidFill>
                  <a:schemeClr val="bg1"/>
                </a:solidFill>
                <a:latin typeface="Open Sans Light" panose="020B0306030504020204" pitchFamily="34" charset="0"/>
                <a:cs typeface="Open Sans Light" panose="020B0306030504020204" pitchFamily="34" charset="0"/>
                <a:sym typeface="Arial"/>
              </a:rPr>
              <a:t>Emergency Shelters, see following slide</a:t>
            </a:r>
            <a:endParaRPr kumimoji="0" lang="en-US"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Footer Placeholder 2">
            <a:extLst>
              <a:ext uri="{FF2B5EF4-FFF2-40B4-BE49-F238E27FC236}">
                <a16:creationId xmlns:a16="http://schemas.microsoft.com/office/drawing/2014/main" id="{9A889DE3-5EA7-BDBE-4960-51D06D185894}"/>
              </a:ext>
            </a:extLst>
          </p:cNvPr>
          <p:cNvSpPr>
            <a:spLocks noGrp="1"/>
          </p:cNvSpPr>
          <p:nvPr>
            <p:ph type="ftr" sz="quarter" idx="11"/>
          </p:nvPr>
        </p:nvSpPr>
        <p:spPr>
          <a:xfrm>
            <a:off x="2983706" y="6182751"/>
            <a:ext cx="6224587" cy="365125"/>
          </a:xfrm>
        </p:spPr>
        <p:txBody>
          <a:bodyPr/>
          <a:lstStyle/>
          <a:p>
            <a:r>
              <a:rPr lang="en-US" dirty="0">
                <a:solidFill>
                  <a:schemeClr val="bg1"/>
                </a:solidFill>
                <a:latin typeface="Open Sans Light" panose="020B0306030504020204" pitchFamily="34" charset="0"/>
                <a:cs typeface="Open Sans Light" panose="020B0306030504020204" pitchFamily="34" charset="0"/>
              </a:rPr>
              <a:t>November 2024, Collaborative Document, DCF, KDADS, KDHE, KDOC and KSDE</a:t>
            </a:r>
          </a:p>
        </p:txBody>
      </p:sp>
    </p:spTree>
    <p:extLst>
      <p:ext uri="{BB962C8B-B14F-4D97-AF65-F5344CB8AC3E}">
        <p14:creationId xmlns:p14="http://schemas.microsoft.com/office/powerpoint/2010/main" val="933499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02D0F-0391-DABA-C4C8-7EED6BBF5E43}"/>
              </a:ext>
            </a:extLst>
          </p:cNvPr>
          <p:cNvSpPr>
            <a:spLocks noGrp="1"/>
          </p:cNvSpPr>
          <p:nvPr>
            <p:ph type="title" idx="4294967295"/>
          </p:nvPr>
        </p:nvSpPr>
        <p:spPr>
          <a:xfrm>
            <a:off x="1334086" y="560949"/>
            <a:ext cx="2897262" cy="1222642"/>
          </a:xfrm>
          <a:prstGeom prst="chevron">
            <a:avLst/>
          </a:prstGeom>
          <a:solidFill>
            <a:schemeClr val="accent5">
              <a:lumMod val="60000"/>
              <a:lumOff val="40000"/>
            </a:schemeClr>
          </a:solidFill>
          <a:ln w="12700" cap="flat" cmpd="sng" algn="ctr">
            <a:solidFill>
              <a:srgbClr val="F6BA12"/>
            </a:solidFill>
            <a:prstDash val="solid"/>
            <a:miter lim="800000"/>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700" b="0" i="0" u="none" strike="noStrike" kern="0" cap="none" spc="0" normalizeH="0" baseline="0" noProof="0" dirty="0">
                <a:ln>
                  <a:noFill/>
                </a:ln>
                <a:solidFill>
                  <a:srgbClr val="000000"/>
                </a:solidFill>
                <a:effectLst/>
                <a:uLnTx/>
                <a:uFillTx/>
                <a:latin typeface="Open Sans Light" panose="020B0306030504020204" pitchFamily="34" charset="0"/>
                <a:ea typeface="+mn-ea"/>
                <a:cs typeface="+mn-cs"/>
                <a:sym typeface="Arial"/>
              </a:rPr>
              <a:t>Respite Care Services, Crisis Respite Centers, (CRCs)</a:t>
            </a:r>
          </a:p>
        </p:txBody>
      </p:sp>
      <p:sp>
        <p:nvSpPr>
          <p:cNvPr id="5" name="Rectangle 4">
            <a:extLst>
              <a:ext uri="{FF2B5EF4-FFF2-40B4-BE49-F238E27FC236}">
                <a16:creationId xmlns:a16="http://schemas.microsoft.com/office/drawing/2014/main" id="{8A79DFBB-F7B6-106A-E3DB-C023C30AB621}"/>
              </a:ext>
            </a:extLst>
          </p:cNvPr>
          <p:cNvSpPr/>
          <p:nvPr/>
        </p:nvSpPr>
        <p:spPr>
          <a:xfrm>
            <a:off x="8869680" y="869191"/>
            <a:ext cx="1988234"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Open Sans Light" panose="020B0306030504020204" pitchFamily="34" charset="0"/>
                <a:cs typeface="Open Sans Light" panose="020B0306030504020204" pitchFamily="34" charset="0"/>
              </a:rPr>
              <a:t>KDADS Programing</a:t>
            </a:r>
          </a:p>
          <a:p>
            <a:pPr algn="ctr"/>
            <a:r>
              <a:rPr lang="en-US" dirty="0">
                <a:latin typeface="Open Sans Light" panose="020B0306030504020204" pitchFamily="34" charset="0"/>
                <a:cs typeface="Open Sans Light" panose="020B0306030504020204" pitchFamily="34" charset="0"/>
              </a:rPr>
              <a:t>DCF Licensing</a:t>
            </a:r>
          </a:p>
        </p:txBody>
      </p:sp>
      <p:sp>
        <p:nvSpPr>
          <p:cNvPr id="4" name="Rectangle 3">
            <a:extLst>
              <a:ext uri="{FF2B5EF4-FFF2-40B4-BE49-F238E27FC236}">
                <a16:creationId xmlns:a16="http://schemas.microsoft.com/office/drawing/2014/main" id="{9479D3A1-11C4-71B9-F508-86F139C55A35}"/>
              </a:ext>
            </a:extLst>
          </p:cNvPr>
          <p:cNvSpPr/>
          <p:nvPr/>
        </p:nvSpPr>
        <p:spPr>
          <a:xfrm>
            <a:off x="1334086" y="2027166"/>
            <a:ext cx="9523828" cy="4613477"/>
          </a:xfrm>
          <a:prstGeom prst="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1219170">
              <a:spcBef>
                <a:spcPts val="300"/>
              </a:spcBef>
              <a:spcAft>
                <a:spcPts val="300"/>
              </a:spcAft>
              <a:buClr>
                <a:srgbClr val="000000"/>
              </a:buClr>
              <a:defRPr/>
            </a:pPr>
            <a:r>
              <a:rPr lang="en-US" sz="1300" dirty="0">
                <a:effectLst/>
                <a:latin typeface="Open Sans Light" panose="020B0306030504020204" pitchFamily="34" charset="0"/>
                <a:ea typeface="Open Sans Light" panose="020B0306030504020204" pitchFamily="34" charset="0"/>
                <a:cs typeface="Open Sans Light" panose="020B0306030504020204" pitchFamily="34" charset="0"/>
              </a:rPr>
              <a:t>Respite Services - </a:t>
            </a:r>
            <a:r>
              <a:rPr lang="en-US" sz="1300" b="0" dirty="0">
                <a:effectLst/>
                <a:latin typeface="Open Sans Light" panose="020B0306030504020204" pitchFamily="34" charset="0"/>
                <a:ea typeface="Open Sans Light" panose="020B0306030504020204" pitchFamily="34" charset="0"/>
                <a:cs typeface="Open Sans Light" panose="020B0306030504020204" pitchFamily="34" charset="0"/>
              </a:rPr>
              <a:t>Respite care is a short-term service that gives individuals and primary caregivers a needed break from the stress of daily living.  This time allows for a reset for the family.</a:t>
            </a:r>
            <a:endParaRPr lang="en-US" sz="1300" dirty="0">
              <a:effectLst/>
              <a:latin typeface="Open Sans Light" panose="020B0306030504020204" pitchFamily="34" charset="0"/>
              <a:ea typeface="Open Sans Light" panose="020B0306030504020204" pitchFamily="34" charset="0"/>
              <a:cs typeface="Open Sans Light" panose="020B0306030504020204" pitchFamily="34" charset="0"/>
            </a:endParaRPr>
          </a:p>
          <a:p>
            <a:pPr defTabSz="1219170">
              <a:spcBef>
                <a:spcPts val="300"/>
              </a:spcBef>
              <a:spcAft>
                <a:spcPts val="300"/>
              </a:spcAft>
              <a:buClr>
                <a:srgbClr val="000000"/>
              </a:buClr>
              <a:defRPr/>
            </a:pPr>
            <a:r>
              <a:rPr lang="en-US" sz="1300" dirty="0">
                <a:effectLst/>
                <a:latin typeface="Open Sans Light" panose="020B0306030504020204" pitchFamily="34" charset="0"/>
                <a:ea typeface="Open Sans Light" panose="020B0306030504020204" pitchFamily="34" charset="0"/>
                <a:cs typeface="Open Sans Light" panose="020B0306030504020204" pitchFamily="34" charset="0"/>
              </a:rPr>
              <a:t>These are licensed as, KANSAS LAWS AND REGULATIONS FOR LICENSING RESIDENTIAL CENTERS AND GROUP BOARDING HOMES FOR CHILDREN AND YOUTH.</a:t>
            </a:r>
            <a:endParaRPr lang="en-US" sz="1300" kern="0" dirty="0">
              <a:solidFill>
                <a:schemeClr val="bg1"/>
              </a:solidFill>
              <a:latin typeface="Open Sans Light" panose="020B0306030504020204" pitchFamily="34" charset="0"/>
              <a:cs typeface="Open Sans Light" panose="020B0306030504020204" pitchFamily="34" charset="0"/>
              <a:sym typeface="Arial"/>
            </a:endParaRPr>
          </a:p>
          <a:p>
            <a:pPr marR="0" lvl="0" algn="l" defTabSz="1219170" rtl="0" eaLnBrk="1" fontAlgn="auto" latinLnBrk="0" hangingPunct="1">
              <a:lnSpc>
                <a:spcPct val="100000"/>
              </a:lnSpc>
              <a:spcBef>
                <a:spcPts val="300"/>
              </a:spcBef>
              <a:spcAft>
                <a:spcPts val="300"/>
              </a:spcAft>
              <a:buClr>
                <a:srgbClr val="000000"/>
              </a:buClr>
              <a:buSzTx/>
              <a:tabLst/>
              <a:defRPr/>
            </a:pPr>
            <a:endParaRPr lang="en-US" sz="900" kern="0" dirty="0">
              <a:solidFill>
                <a:schemeClr val="bg1"/>
              </a:solidFill>
              <a:latin typeface="Open Sans Light" panose="020B0306030504020204" pitchFamily="34" charset="0"/>
              <a:cs typeface="Open Sans Light" panose="020B0306030504020204" pitchFamily="34" charset="0"/>
              <a:sym typeface="Arial"/>
            </a:endParaRPr>
          </a:p>
          <a:p>
            <a:pPr marR="0" lvl="0" algn="l" defTabSz="1219170" rtl="0" eaLnBrk="1" fontAlgn="auto" latinLnBrk="0" hangingPunct="1">
              <a:lnSpc>
                <a:spcPct val="100000"/>
              </a:lnSpc>
              <a:spcBef>
                <a:spcPts val="300"/>
              </a:spcBef>
              <a:spcAft>
                <a:spcPts val="300"/>
              </a:spcAft>
              <a:buClr>
                <a:srgbClr val="000000"/>
              </a:buClr>
              <a:buSzTx/>
              <a:tabLst/>
              <a:defRPr/>
            </a:pPr>
            <a:r>
              <a:rPr lang="en-US" sz="1300" kern="0" dirty="0">
                <a:solidFill>
                  <a:schemeClr val="bg1"/>
                </a:solidFill>
                <a:latin typeface="Open Sans Light" panose="020B0306030504020204" pitchFamily="34" charset="0"/>
                <a:cs typeface="Open Sans Light" panose="020B0306030504020204" pitchFamily="34" charset="0"/>
                <a:sym typeface="Arial"/>
              </a:rPr>
              <a:t>Bert Nash, </a:t>
            </a:r>
            <a:r>
              <a:rPr lang="en-US" sz="1300" dirty="0">
                <a:solidFill>
                  <a:schemeClr val="bg1"/>
                </a:solidFill>
                <a:latin typeface="Open Sans Light" panose="020B0306030504020204" pitchFamily="34" charset="0"/>
                <a:cs typeface="Open Sans Light" panose="020B0306030504020204" pitchFamily="34" charset="0"/>
                <a:hlinkClick r:id="rId3">
                  <a:extLst>
                    <a:ext uri="{A12FA001-AC4F-418D-AE19-62706E023703}">
                      <ahyp:hlinkClr xmlns:ahyp="http://schemas.microsoft.com/office/drawing/2018/hyperlinkcolor" val="tx"/>
                    </a:ext>
                  </a:extLst>
                </a:hlinkClick>
              </a:rPr>
              <a:t>Crisis Care | Bert Nash Website</a:t>
            </a:r>
            <a:endParaRPr lang="en-US" sz="13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pPr marL="171450" indent="-171450">
              <a:spcBef>
                <a:spcPts val="300"/>
              </a:spcBef>
              <a:spcAft>
                <a:spcPts val="300"/>
              </a:spcAft>
              <a:buFont typeface="Arial" panose="020B0604020202020204" pitchFamily="34" charset="0"/>
              <a:buChar char="•"/>
            </a:pPr>
            <a:r>
              <a:rPr lang="en-US" sz="1300" kern="0" dirty="0">
                <a:solidFill>
                  <a:schemeClr val="bg1"/>
                </a:solidFill>
                <a:latin typeface="Open Sans Light" panose="020B0306030504020204" pitchFamily="34" charset="0"/>
                <a:cs typeface="Open Sans Light" panose="020B0306030504020204" pitchFamily="34" charset="0"/>
                <a:sym typeface="Arial"/>
              </a:rPr>
              <a:t>6-16 beds, Signed contract and starting construction  (anticipated opening in late summer fall of  2025)</a:t>
            </a:r>
          </a:p>
          <a:p>
            <a:pPr marL="0" marR="0" lvl="0" indent="0" algn="l" defTabSz="1219170" rtl="0" eaLnBrk="1" fontAlgn="auto" latinLnBrk="0" hangingPunct="1">
              <a:lnSpc>
                <a:spcPct val="100000"/>
              </a:lnSpc>
              <a:spcBef>
                <a:spcPts val="300"/>
              </a:spcBef>
              <a:spcAft>
                <a:spcPts val="300"/>
              </a:spcAft>
              <a:buClr>
                <a:srgbClr val="000000"/>
              </a:buClr>
              <a:buSzTx/>
              <a:buFontTx/>
              <a:buNone/>
              <a:tabLst/>
              <a:defRPr/>
            </a:pPr>
            <a:endParaRPr kumimoji="0" lang="en-US" sz="900" b="0" i="0" u="none" strike="noStrike" kern="0" cap="none" spc="0" normalizeH="0" baseline="0" noProof="0" dirty="0">
              <a:ln>
                <a:noFill/>
              </a:ln>
              <a:solidFill>
                <a:schemeClr val="bg1"/>
              </a:solidFill>
              <a:effectLst/>
              <a:uLnTx/>
              <a:uFillTx/>
              <a:latin typeface="Open Sans Light" panose="020B0306030504020204" pitchFamily="34" charset="0"/>
              <a:cs typeface="Open Sans Light" panose="020B0306030504020204" pitchFamily="34" charset="0"/>
              <a:sym typeface="Arial"/>
            </a:endParaRPr>
          </a:p>
          <a:p>
            <a:pPr marL="0" marR="0" lvl="0" indent="0" algn="l" defTabSz="1219170" rtl="0" eaLnBrk="1" fontAlgn="auto" latinLnBrk="0" hangingPunct="1">
              <a:lnSpc>
                <a:spcPct val="100000"/>
              </a:lnSpc>
              <a:spcBef>
                <a:spcPts val="300"/>
              </a:spcBef>
              <a:spcAft>
                <a:spcPts val="300"/>
              </a:spcAft>
              <a:buClr>
                <a:srgbClr val="000000"/>
              </a:buClr>
              <a:buSzTx/>
              <a:buFontTx/>
              <a:buNone/>
              <a:tabLst/>
              <a:defRPr/>
            </a:pPr>
            <a:r>
              <a:rPr lang="en-US" sz="1300" kern="0" dirty="0">
                <a:solidFill>
                  <a:schemeClr val="bg1"/>
                </a:solidFill>
                <a:latin typeface="Open Sans Light" panose="020B0306030504020204" pitchFamily="34" charset="0"/>
                <a:cs typeface="Open Sans Light" panose="020B0306030504020204" pitchFamily="34" charset="0"/>
                <a:sym typeface="Arial"/>
              </a:rPr>
              <a:t>Compass, </a:t>
            </a:r>
            <a:r>
              <a:rPr lang="en-US" sz="1300" dirty="0">
                <a:solidFill>
                  <a:schemeClr val="bg1"/>
                </a:solidFill>
                <a:latin typeface="Open Sans Light" panose="020B0306030504020204" pitchFamily="34" charset="0"/>
                <a:cs typeface="Open Sans Light" panose="020B0306030504020204" pitchFamily="34" charset="0"/>
                <a:hlinkClick r:id="rId4">
                  <a:extLst>
                    <a:ext uri="{A12FA001-AC4F-418D-AE19-62706E023703}">
                      <ahyp:hlinkClr xmlns:ahyp="http://schemas.microsoft.com/office/drawing/2018/hyperlinkcolor" val="tx"/>
                    </a:ext>
                  </a:extLst>
                </a:hlinkClick>
              </a:rPr>
              <a:t>Crisis Triage &amp; Stabilization | Compass Health</a:t>
            </a:r>
            <a:endParaRPr lang="en-US" sz="13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pPr marL="171450" indent="-171450">
              <a:buFont typeface="Arial" panose="020B0604020202020204" pitchFamily="34" charset="0"/>
              <a:buChar char="•"/>
            </a:pPr>
            <a:r>
              <a:rPr lang="en-US" sz="1300" kern="0" dirty="0">
                <a:solidFill>
                  <a:schemeClr val="bg1"/>
                </a:solidFill>
                <a:latin typeface="Open Sans Light" panose="020B0306030504020204" pitchFamily="34" charset="0"/>
                <a:cs typeface="Open Sans Light" panose="020B0306030504020204" pitchFamily="34" charset="0"/>
                <a:sym typeface="Arial"/>
              </a:rPr>
              <a:t>Haven House 10 beds</a:t>
            </a:r>
            <a:endParaRPr lang="en-US" sz="13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pPr marL="171450" indent="-171450">
              <a:buFont typeface="Arial" panose="020B0604020202020204" pitchFamily="34" charset="0"/>
              <a:buChar char="•"/>
            </a:pPr>
            <a:r>
              <a:rPr lang="en-US" sz="1300" kern="0" dirty="0">
                <a:solidFill>
                  <a:schemeClr val="bg1"/>
                </a:solidFill>
                <a:latin typeface="Open Sans Light" panose="020B0306030504020204" pitchFamily="34" charset="0"/>
                <a:cs typeface="Open Sans Light" panose="020B0306030504020204" pitchFamily="34" charset="0"/>
                <a:sym typeface="Arial"/>
              </a:rPr>
              <a:t>Crisis Stabilization – 2 beds</a:t>
            </a:r>
          </a:p>
          <a:p>
            <a:pPr marL="171450" indent="-171450">
              <a:buFont typeface="Arial" panose="020B0604020202020204" pitchFamily="34" charset="0"/>
              <a:buChar char="•"/>
            </a:pPr>
            <a:r>
              <a:rPr lang="en-US" sz="1300" kern="0" dirty="0">
                <a:solidFill>
                  <a:schemeClr val="bg1"/>
                </a:solidFill>
                <a:latin typeface="Open Sans Light" panose="020B0306030504020204" pitchFamily="34" charset="0"/>
                <a:cs typeface="Open Sans Light" panose="020B0306030504020204" pitchFamily="34" charset="0"/>
                <a:sym typeface="Arial"/>
              </a:rPr>
              <a:t>Respite – 8 beds</a:t>
            </a:r>
          </a:p>
          <a:p>
            <a:pPr marL="171450" marR="0" lvl="0" indent="-171450" algn="l" defTabSz="1219170" rtl="0" eaLnBrk="1" fontAlgn="auto" latinLnBrk="0" hangingPunct="1">
              <a:lnSpc>
                <a:spcPct val="100000"/>
              </a:lnSpc>
              <a:spcBef>
                <a:spcPts val="300"/>
              </a:spcBef>
              <a:spcAft>
                <a:spcPts val="300"/>
              </a:spcAft>
              <a:buClr>
                <a:srgbClr val="000000"/>
              </a:buClr>
              <a:buSzTx/>
              <a:buFont typeface="Arial" panose="020B0604020202020204" pitchFamily="34" charset="0"/>
              <a:buChar char="•"/>
              <a:tabLst/>
              <a:defRPr/>
            </a:pPr>
            <a:endParaRPr lang="en-US" sz="900" kern="0" dirty="0">
              <a:solidFill>
                <a:schemeClr val="bg1"/>
              </a:solidFill>
              <a:latin typeface="Open Sans Light" panose="020B0306030504020204" pitchFamily="34" charset="0"/>
              <a:cs typeface="Open Sans Light" panose="020B0306030504020204" pitchFamily="34" charset="0"/>
              <a:sym typeface="Arial"/>
            </a:endParaRPr>
          </a:p>
          <a:p>
            <a:pPr marL="0" marR="0" lvl="0" indent="0" algn="l" defTabSz="1219170" rtl="0" eaLnBrk="1" fontAlgn="auto" latinLnBrk="0" hangingPunct="1">
              <a:lnSpc>
                <a:spcPct val="100000"/>
              </a:lnSpc>
              <a:spcBef>
                <a:spcPts val="300"/>
              </a:spcBef>
              <a:spcAft>
                <a:spcPts val="300"/>
              </a:spcAft>
              <a:buClr>
                <a:srgbClr val="000000"/>
              </a:buClr>
              <a:buSzTx/>
              <a:buFontTx/>
              <a:buNone/>
              <a:tabLst/>
              <a:defRPr/>
            </a:pPr>
            <a:r>
              <a:rPr lang="en-US" sz="1300" kern="0" dirty="0">
                <a:solidFill>
                  <a:schemeClr val="bg1"/>
                </a:solidFill>
                <a:latin typeface="Open Sans Light" panose="020B0306030504020204" pitchFamily="34" charset="0"/>
                <a:cs typeface="Open Sans Light" panose="020B0306030504020204" pitchFamily="34" charset="0"/>
                <a:sym typeface="Arial"/>
              </a:rPr>
              <a:t>Crawford, </a:t>
            </a:r>
            <a:r>
              <a:rPr lang="en-US" sz="1300" dirty="0">
                <a:solidFill>
                  <a:schemeClr val="bg1"/>
                </a:solidFill>
                <a:latin typeface="Open Sans Light" panose="020B0306030504020204" pitchFamily="34" charset="0"/>
                <a:cs typeface="Open Sans Light" panose="020B0306030504020204" pitchFamily="34" charset="0"/>
                <a:hlinkClick r:id="rId5">
                  <a:extLst>
                    <a:ext uri="{A12FA001-AC4F-418D-AE19-62706E023703}">
                      <ahyp:hlinkClr xmlns:ahyp="http://schemas.microsoft.com/office/drawing/2018/hyperlinkcolor" val="tx"/>
                    </a:ext>
                  </a:extLst>
                </a:hlinkClick>
              </a:rPr>
              <a:t>Crisis Intervention - Crawford County Mental Health Center (crawfordmentalhealth.org)</a:t>
            </a:r>
            <a:endParaRPr lang="en-US" sz="13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pPr marL="171450" indent="-171450">
              <a:buFont typeface="Arial" panose="020B0604020202020204" pitchFamily="34" charset="0"/>
              <a:buChar char="•"/>
            </a:pPr>
            <a:r>
              <a:rPr lang="en-US" sz="1300" kern="0" dirty="0">
                <a:solidFill>
                  <a:schemeClr val="bg1"/>
                </a:solidFill>
                <a:latin typeface="Open Sans Light" panose="020B0306030504020204" pitchFamily="34" charset="0"/>
                <a:cs typeface="Open Sans Light" panose="020B0306030504020204" pitchFamily="34" charset="0"/>
                <a:sym typeface="Arial"/>
              </a:rPr>
              <a:t>8-10 beds, Signed contract and are in the construction phase </a:t>
            </a:r>
            <a:endParaRPr lang="en-US" sz="13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pPr marL="171450" indent="-171450">
              <a:buFont typeface="Arial" panose="020B0604020202020204" pitchFamily="34" charset="0"/>
              <a:buChar char="•"/>
            </a:pPr>
            <a:r>
              <a:rPr lang="en-US" sz="1300" kern="0" dirty="0">
                <a:solidFill>
                  <a:schemeClr val="bg1"/>
                </a:solidFill>
                <a:latin typeface="Open Sans Light" panose="020B0306030504020204" pitchFamily="34" charset="0"/>
                <a:cs typeface="Open Sans Light" panose="020B0306030504020204" pitchFamily="34" charset="0"/>
                <a:sym typeface="Arial"/>
              </a:rPr>
              <a:t>23-hour cool down – 2 beds</a:t>
            </a:r>
            <a:endParaRPr lang="en-US" sz="13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pPr marL="171450" indent="-171450">
              <a:buFont typeface="Arial" panose="020B0604020202020204" pitchFamily="34" charset="0"/>
              <a:buChar char="•"/>
            </a:pPr>
            <a:r>
              <a:rPr lang="en-US" sz="1300" kern="0" dirty="0">
                <a:solidFill>
                  <a:schemeClr val="bg1"/>
                </a:solidFill>
                <a:latin typeface="Open Sans Light" panose="020B0306030504020204" pitchFamily="34" charset="0"/>
                <a:cs typeface="Open Sans Light" panose="020B0306030504020204" pitchFamily="34" charset="0"/>
                <a:sym typeface="Arial"/>
              </a:rPr>
              <a:t>Crisis Stabilization –  4-6 beds</a:t>
            </a:r>
            <a:endParaRPr lang="en-US" sz="13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pPr marL="171450" indent="-171450">
              <a:buFont typeface="Arial" panose="020B0604020202020204" pitchFamily="34" charset="0"/>
              <a:buChar char="•"/>
            </a:pPr>
            <a:r>
              <a:rPr lang="en-US" sz="1300" kern="0" dirty="0">
                <a:solidFill>
                  <a:schemeClr val="bg1"/>
                </a:solidFill>
                <a:latin typeface="Open Sans Light" panose="020B0306030504020204" pitchFamily="34" charset="0"/>
                <a:cs typeface="Open Sans Light" panose="020B0306030504020204" pitchFamily="34" charset="0"/>
                <a:sym typeface="Arial"/>
              </a:rPr>
              <a:t>Respite –  1-2 </a:t>
            </a:r>
          </a:p>
        </p:txBody>
      </p:sp>
      <p:sp>
        <p:nvSpPr>
          <p:cNvPr id="3" name="Footer Placeholder 2">
            <a:extLst>
              <a:ext uri="{FF2B5EF4-FFF2-40B4-BE49-F238E27FC236}">
                <a16:creationId xmlns:a16="http://schemas.microsoft.com/office/drawing/2014/main" id="{91A64BDE-EFF2-1AAB-B204-AEC6253739C6}"/>
              </a:ext>
            </a:extLst>
          </p:cNvPr>
          <p:cNvSpPr>
            <a:spLocks noGrp="1"/>
          </p:cNvSpPr>
          <p:nvPr>
            <p:ph type="ftr" sz="quarter" idx="11"/>
          </p:nvPr>
        </p:nvSpPr>
        <p:spPr>
          <a:xfrm>
            <a:off x="3126581" y="6297051"/>
            <a:ext cx="5938837"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Open Sans Light" panose="020B0306030504020204" pitchFamily="34" charset="0"/>
                <a:ea typeface="+mn-ea"/>
                <a:cs typeface="Open Sans Light" panose="020B0306030504020204" pitchFamily="34" charset="0"/>
              </a:rPr>
              <a:t>November 2024, Collaborative Document, DCF, KDADS, KDHE, KDOC and KSDE</a:t>
            </a:r>
          </a:p>
        </p:txBody>
      </p:sp>
    </p:spTree>
    <p:extLst>
      <p:ext uri="{BB962C8B-B14F-4D97-AF65-F5344CB8AC3E}">
        <p14:creationId xmlns:p14="http://schemas.microsoft.com/office/powerpoint/2010/main" val="809096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02D0F-0391-DABA-C4C8-7EED6BBF5E43}"/>
              </a:ext>
            </a:extLst>
          </p:cNvPr>
          <p:cNvSpPr>
            <a:spLocks noGrp="1"/>
          </p:cNvSpPr>
          <p:nvPr>
            <p:ph type="title" idx="4294967295"/>
          </p:nvPr>
        </p:nvSpPr>
        <p:spPr>
          <a:xfrm>
            <a:off x="1334086" y="453759"/>
            <a:ext cx="2897262" cy="1329832"/>
          </a:xfrm>
          <a:prstGeom prst="chevron">
            <a:avLst/>
          </a:prstGeom>
          <a:solidFill>
            <a:schemeClr val="accent5">
              <a:lumMod val="60000"/>
              <a:lumOff val="40000"/>
            </a:schemeClr>
          </a:solidFill>
          <a:ln w="12700" cap="flat" cmpd="sng" algn="ctr">
            <a:solidFill>
              <a:srgbClr val="F6BA12"/>
            </a:solidFill>
            <a:prstDash val="solid"/>
            <a:miter lim="800000"/>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700" b="0" i="0" u="none" strike="noStrike" kern="0" cap="none" spc="0" normalizeH="0" baseline="0" noProof="0" dirty="0">
                <a:ln>
                  <a:noFill/>
                </a:ln>
                <a:solidFill>
                  <a:srgbClr val="000000"/>
                </a:solidFill>
                <a:effectLst/>
                <a:uLnTx/>
                <a:uFillTx/>
                <a:latin typeface="Open Sans Light" panose="020B0306030504020204" pitchFamily="34" charset="0"/>
                <a:ea typeface="+mn-ea"/>
                <a:cs typeface="+mn-cs"/>
                <a:sym typeface="Arial"/>
              </a:rPr>
              <a:t> Respite Care Services, Crisis Respite Centers, (CRCs), Cont.</a:t>
            </a:r>
          </a:p>
        </p:txBody>
      </p:sp>
      <p:sp>
        <p:nvSpPr>
          <p:cNvPr id="5" name="Rectangle 4">
            <a:extLst>
              <a:ext uri="{FF2B5EF4-FFF2-40B4-BE49-F238E27FC236}">
                <a16:creationId xmlns:a16="http://schemas.microsoft.com/office/drawing/2014/main" id="{E9361ABD-B9A9-F3E5-8A7F-8970133DE79F}"/>
              </a:ext>
            </a:extLst>
          </p:cNvPr>
          <p:cNvSpPr/>
          <p:nvPr/>
        </p:nvSpPr>
        <p:spPr>
          <a:xfrm>
            <a:off x="8869680" y="877824"/>
            <a:ext cx="1988234"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Open Sans Light" panose="020B0306030504020204" pitchFamily="34" charset="0"/>
                <a:cs typeface="Open Sans Light" panose="020B0306030504020204" pitchFamily="34" charset="0"/>
              </a:rPr>
              <a:t>KDADS Programing</a:t>
            </a:r>
          </a:p>
          <a:p>
            <a:pPr algn="ctr"/>
            <a:r>
              <a:rPr lang="en-US" dirty="0">
                <a:latin typeface="Open Sans Light" panose="020B0306030504020204" pitchFamily="34" charset="0"/>
                <a:cs typeface="Open Sans Light" panose="020B0306030504020204" pitchFamily="34" charset="0"/>
              </a:rPr>
              <a:t>DCF Licensing</a:t>
            </a:r>
          </a:p>
        </p:txBody>
      </p:sp>
      <p:sp>
        <p:nvSpPr>
          <p:cNvPr id="4" name="Rectangle 3">
            <a:extLst>
              <a:ext uri="{FF2B5EF4-FFF2-40B4-BE49-F238E27FC236}">
                <a16:creationId xmlns:a16="http://schemas.microsoft.com/office/drawing/2014/main" id="{9479D3A1-11C4-71B9-F508-86F139C55A35}"/>
              </a:ext>
            </a:extLst>
          </p:cNvPr>
          <p:cNvSpPr/>
          <p:nvPr/>
        </p:nvSpPr>
        <p:spPr>
          <a:xfrm>
            <a:off x="1334086" y="1982196"/>
            <a:ext cx="9523828" cy="4422045"/>
          </a:xfrm>
          <a:prstGeom prst="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prstClr val="white"/>
                </a:solidFill>
                <a:effectLst/>
                <a:uLnTx/>
                <a:uFillTx/>
                <a:latin typeface="Open Sans Light" panose="020B0306030504020204" pitchFamily="34" charset="0"/>
                <a:cs typeface="Open Sans Light" panose="020B0306030504020204" pitchFamily="34" charset="0"/>
                <a:sym typeface="Arial"/>
              </a:rPr>
              <a:t>Family Service &amp; Guidance Center: 24 beds</a:t>
            </a:r>
            <a:endParaRPr kumimoji="0" lang="en-US"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171450" marR="0" lvl="0" indent="-1714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400" b="0" i="0" u="none" strike="noStrike" kern="0" cap="none" spc="0" normalizeH="0" baseline="0" noProof="0" dirty="0">
                <a:ln>
                  <a:noFill/>
                </a:ln>
                <a:solidFill>
                  <a:prstClr val="white"/>
                </a:solidFill>
                <a:effectLst/>
                <a:uLnTx/>
                <a:uFillTx/>
                <a:latin typeface="Open Sans Light" panose="020B0306030504020204" pitchFamily="34" charset="0"/>
                <a:cs typeface="Open Sans Light" panose="020B0306030504020204" pitchFamily="34" charset="0"/>
                <a:sym typeface="Arial"/>
              </a:rPr>
              <a:t>Crisis Stabilization – 4 beds</a:t>
            </a:r>
            <a:endParaRPr kumimoji="0" lang="en-US"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171450" marR="0" lvl="0" indent="-1714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400" b="0" i="0" u="none" strike="noStrike" kern="0" cap="none" spc="0" normalizeH="0" baseline="0" noProof="0" dirty="0">
                <a:ln>
                  <a:noFill/>
                </a:ln>
                <a:solidFill>
                  <a:prstClr val="white"/>
                </a:solidFill>
                <a:effectLst/>
                <a:uLnTx/>
                <a:uFillTx/>
                <a:latin typeface="Open Sans Light" panose="020B0306030504020204" pitchFamily="34" charset="0"/>
                <a:cs typeface="Open Sans Light" panose="020B0306030504020204" pitchFamily="34" charset="0"/>
                <a:sym typeface="Arial"/>
              </a:rPr>
              <a:t>Respite, planned, day and overnight – 8</a:t>
            </a:r>
            <a:endParaRPr kumimoji="0" lang="en-US"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171450" marR="0" lvl="0" indent="-1714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400" b="0" i="0" u="none" strike="noStrike" kern="0" cap="none" spc="0" normalizeH="0" baseline="0" noProof="0" dirty="0">
                <a:ln>
                  <a:noFill/>
                </a:ln>
                <a:solidFill>
                  <a:prstClr val="white"/>
                </a:solidFill>
                <a:effectLst/>
                <a:uLnTx/>
                <a:uFillTx/>
                <a:latin typeface="Open Sans Light" panose="020B0306030504020204" pitchFamily="34" charset="0"/>
                <a:cs typeface="Open Sans Light" panose="020B0306030504020204" pitchFamily="34" charset="0"/>
                <a:sym typeface="Arial"/>
              </a:rPr>
              <a:t>Intermediate Crisis Stabilization (up to 28 days) – 4 beds</a:t>
            </a:r>
            <a:endParaRPr kumimoji="0" lang="en-US"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171450" marR="0" lvl="0" indent="-1714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400" b="0" i="0" u="none" strike="noStrike" kern="0" cap="none" spc="0" normalizeH="0" baseline="0" noProof="0" dirty="0">
                <a:ln>
                  <a:noFill/>
                </a:ln>
                <a:solidFill>
                  <a:prstClr val="white"/>
                </a:solidFill>
                <a:effectLst/>
                <a:uLnTx/>
                <a:uFillTx/>
                <a:latin typeface="Open Sans Light" panose="020B0306030504020204" pitchFamily="34" charset="0"/>
                <a:cs typeface="Open Sans Light" panose="020B0306030504020204" pitchFamily="34" charset="0"/>
                <a:sym typeface="Arial"/>
              </a:rPr>
              <a:t>ITCOD Treatment Beds (up to 28 days) – 8 beds</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400" b="0" i="0" u="none" strike="noStrike" kern="0" cap="none" spc="0" normalizeH="0" baseline="0" noProof="0" dirty="0">
              <a:ln>
                <a:noFill/>
              </a:ln>
              <a:solidFill>
                <a:prstClr val="white"/>
              </a:solidFill>
              <a:effectLst/>
              <a:uLnTx/>
              <a:uFillTx/>
              <a:latin typeface="Open Sans Light" panose="020B0306030504020204" pitchFamily="34" charset="0"/>
              <a:cs typeface="Open Sans Light" panose="020B0306030504020204" pitchFamily="34"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prstClr val="white"/>
                </a:solidFill>
                <a:effectLst/>
                <a:uLnTx/>
                <a:uFillTx/>
                <a:latin typeface="Open Sans Light" panose="020B0306030504020204" pitchFamily="34" charset="0"/>
                <a:cs typeface="Open Sans Light" panose="020B0306030504020204" pitchFamily="34" charset="0"/>
                <a:sym typeface="Arial"/>
              </a:rPr>
              <a:t>Johnson  County Mental Health, new contract for 12 beds</a:t>
            </a:r>
            <a:endParaRPr kumimoji="0" lang="en-US"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171450" marR="0" lvl="0" indent="-1714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400" b="0" i="0" u="none" strike="noStrike" kern="0" cap="none" spc="0" normalizeH="0" baseline="0" noProof="0" dirty="0">
                <a:ln>
                  <a:noFill/>
                </a:ln>
                <a:solidFill>
                  <a:prstClr val="white"/>
                </a:solidFill>
                <a:effectLst/>
                <a:uLnTx/>
                <a:uFillTx/>
                <a:latin typeface="Open Sans Light" panose="020B0306030504020204" pitchFamily="34" charset="0"/>
                <a:cs typeface="Open Sans Light" panose="020B0306030504020204" pitchFamily="34" charset="0"/>
                <a:sym typeface="Arial"/>
              </a:rPr>
              <a:t>Crisis Stabilization and 23-hour cool down – 12 beds</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400" b="0" i="0" u="none" strike="noStrike" kern="0" cap="none" spc="0" normalizeH="0" baseline="0" noProof="0" dirty="0">
              <a:ln>
                <a:noFill/>
              </a:ln>
              <a:solidFill>
                <a:prstClr val="white"/>
              </a:solidFill>
              <a:effectLst/>
              <a:uLnTx/>
              <a:uFillTx/>
              <a:latin typeface="Open Sans Light" panose="020B0306030504020204" pitchFamily="34" charset="0"/>
              <a:cs typeface="Open Sans Light" panose="020B0306030504020204" pitchFamily="34"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prstClr val="white"/>
                </a:solidFill>
                <a:effectLst/>
                <a:uLnTx/>
                <a:uFillTx/>
                <a:latin typeface="Open Sans Light" panose="020B0306030504020204" pitchFamily="34" charset="0"/>
                <a:cs typeface="Open Sans Light" panose="020B0306030504020204" pitchFamily="34" charset="0"/>
                <a:sym typeface="Arial"/>
              </a:rPr>
              <a:t>PACES/Wyandot Behavioral Health Network, Robert’s Place</a:t>
            </a:r>
            <a:r>
              <a:rPr kumimoji="0" lang="en-US" sz="1400" b="0" i="0" u="none" strike="noStrike" kern="0" cap="none" spc="0" normalizeH="0" baseline="0" noProof="0" dirty="0">
                <a:ln>
                  <a:noFill/>
                </a:ln>
                <a:solidFill>
                  <a:schemeClr val="bg1"/>
                </a:solidFill>
                <a:effectLst/>
                <a:uLnTx/>
                <a:uFillTx/>
                <a:latin typeface="Open Sans Light" panose="020B0306030504020204" pitchFamily="34" charset="0"/>
                <a:cs typeface="Open Sans Light" panose="020B0306030504020204" pitchFamily="34" charset="0"/>
                <a:sym typeface="Arial"/>
              </a:rPr>
              <a:t>, </a:t>
            </a:r>
            <a:r>
              <a:rPr lang="en-US" sz="1400" dirty="0">
                <a:solidFill>
                  <a:schemeClr val="bg1"/>
                </a:solidFill>
                <a:latin typeface="Open Sans Light" panose="020B0306030504020204" pitchFamily="34" charset="0"/>
                <a:cs typeface="Open Sans Light" panose="020B0306030504020204" pitchFamily="34" charset="0"/>
                <a:hlinkClick r:id="rId2">
                  <a:extLst>
                    <a:ext uri="{A12FA001-AC4F-418D-AE19-62706E023703}">
                      <ahyp:hlinkClr xmlns:ahyp="http://schemas.microsoft.com/office/drawing/2018/hyperlinkcolor" val="tx"/>
                    </a:ext>
                  </a:extLst>
                </a:hlinkClick>
              </a:rPr>
              <a:t>Robert's Place Shelter | PACES (paceswc.org)</a:t>
            </a:r>
            <a:endParaRPr kumimoji="0" lang="en-US"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171450" marR="0" lvl="0" indent="-1714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400" b="0" i="0" u="none" strike="noStrike" kern="0" cap="none" spc="0" normalizeH="0" baseline="0" noProof="0" dirty="0">
                <a:ln>
                  <a:noFill/>
                </a:ln>
                <a:solidFill>
                  <a:prstClr val="white"/>
                </a:solidFill>
                <a:effectLst/>
                <a:uLnTx/>
                <a:uFillTx/>
                <a:latin typeface="Open Sans Light" panose="020B0306030504020204" pitchFamily="34" charset="0"/>
                <a:cs typeface="Open Sans Light" panose="020B0306030504020204" pitchFamily="34" charset="0"/>
                <a:sym typeface="Arial"/>
              </a:rPr>
              <a:t>10 beds</a:t>
            </a:r>
            <a:endParaRPr kumimoji="0" lang="en-US"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171450" marR="0" lvl="0" indent="-1714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400" b="0" i="0" u="none" strike="noStrike" kern="0" cap="none" spc="0" normalizeH="0" baseline="0" noProof="0" dirty="0">
                <a:ln>
                  <a:noFill/>
                </a:ln>
                <a:solidFill>
                  <a:prstClr val="white"/>
                </a:solidFill>
                <a:effectLst/>
                <a:uLnTx/>
                <a:uFillTx/>
                <a:latin typeface="Open Sans Light" panose="020B0306030504020204" pitchFamily="34" charset="0"/>
                <a:cs typeface="Open Sans Light" panose="020B0306030504020204" pitchFamily="34" charset="0"/>
                <a:sym typeface="Arial"/>
              </a:rPr>
              <a:t>Crisis and Respite – 10 beds</a:t>
            </a:r>
            <a:endParaRPr kumimoji="0" lang="en-US" sz="1000" b="0" i="0" u="none" strike="noStrike" kern="0" cap="none" spc="0" normalizeH="0" baseline="0" noProof="0" dirty="0">
              <a:ln>
                <a:noFill/>
              </a:ln>
              <a:solidFill>
                <a:prstClr val="white"/>
              </a:solidFill>
              <a:effectLst/>
              <a:uLnTx/>
              <a:uFillTx/>
              <a:latin typeface="Open Sans Light" panose="020B0306030504020204" pitchFamily="34" charset="0"/>
              <a:ea typeface="+mn-ea"/>
              <a:cs typeface="Open Sans Light" panose="020B0306030504020204" pitchFamily="34" charset="0"/>
              <a:sym typeface="Arial"/>
            </a:endParaRPr>
          </a:p>
        </p:txBody>
      </p:sp>
      <p:sp>
        <p:nvSpPr>
          <p:cNvPr id="3" name="Footer Placeholder 2">
            <a:extLst>
              <a:ext uri="{FF2B5EF4-FFF2-40B4-BE49-F238E27FC236}">
                <a16:creationId xmlns:a16="http://schemas.microsoft.com/office/drawing/2014/main" id="{D44B209F-ADE5-BFD4-B69E-0D6C7E7F4E75}"/>
              </a:ext>
            </a:extLst>
          </p:cNvPr>
          <p:cNvSpPr>
            <a:spLocks noGrp="1"/>
          </p:cNvSpPr>
          <p:nvPr>
            <p:ph type="ftr" sz="quarter" idx="11"/>
          </p:nvPr>
        </p:nvSpPr>
        <p:spPr>
          <a:xfrm>
            <a:off x="2933700" y="6039116"/>
            <a:ext cx="6324600" cy="365125"/>
          </a:xfrm>
        </p:spPr>
        <p:txBody>
          <a:bodyPr/>
          <a:lstStyle/>
          <a:p>
            <a:r>
              <a:rPr lang="en-US" dirty="0">
                <a:solidFill>
                  <a:schemeClr val="bg1"/>
                </a:solidFill>
                <a:latin typeface="Open Sans Light" panose="020B0306030504020204" pitchFamily="34" charset="0"/>
                <a:cs typeface="Open Sans Light" panose="020B0306030504020204" pitchFamily="34" charset="0"/>
              </a:rPr>
              <a:t>November 2024, Collaborative Document, DCF, KDADS, KDHE, KDOC and KSDE</a:t>
            </a:r>
          </a:p>
        </p:txBody>
      </p:sp>
    </p:spTree>
    <p:extLst>
      <p:ext uri="{BB962C8B-B14F-4D97-AF65-F5344CB8AC3E}">
        <p14:creationId xmlns:p14="http://schemas.microsoft.com/office/powerpoint/2010/main" val="2252171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02D0F-0391-DABA-C4C8-7EED6BBF5E43}"/>
              </a:ext>
            </a:extLst>
          </p:cNvPr>
          <p:cNvSpPr>
            <a:spLocks noGrp="1"/>
          </p:cNvSpPr>
          <p:nvPr>
            <p:ph type="title" idx="4294967295"/>
          </p:nvPr>
        </p:nvSpPr>
        <p:spPr>
          <a:xfrm>
            <a:off x="1334086" y="675249"/>
            <a:ext cx="2897262" cy="1222642"/>
          </a:xfrm>
          <a:prstGeom prst="chevron">
            <a:avLst/>
          </a:prstGeom>
          <a:solidFill>
            <a:schemeClr val="accent5">
              <a:lumMod val="60000"/>
              <a:lumOff val="40000"/>
            </a:schemeClr>
          </a:solidFill>
          <a:ln w="12700" cap="flat" cmpd="sng" algn="ctr">
            <a:solidFill>
              <a:srgbClr val="F6BA12"/>
            </a:solidFill>
            <a:prstDash val="solid"/>
            <a:miter lim="800000"/>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000" b="0" i="0" u="none" strike="noStrike" kern="0" cap="none" spc="0" normalizeH="0" baseline="0" noProof="0" dirty="0">
                <a:ln>
                  <a:noFill/>
                </a:ln>
                <a:solidFill>
                  <a:srgbClr val="000000"/>
                </a:solidFill>
                <a:effectLst/>
                <a:uLnTx/>
                <a:uFillTx/>
                <a:latin typeface="Open Sans Light" panose="020B0306030504020204" pitchFamily="34" charset="0"/>
                <a:ea typeface="+mn-ea"/>
                <a:cs typeface="+mn-cs"/>
                <a:sym typeface="Arial"/>
              </a:rPr>
              <a:t>Crisis Stabilization Units</a:t>
            </a:r>
          </a:p>
        </p:txBody>
      </p:sp>
      <p:sp>
        <p:nvSpPr>
          <p:cNvPr id="7" name="Rectangle 6">
            <a:extLst>
              <a:ext uri="{FF2B5EF4-FFF2-40B4-BE49-F238E27FC236}">
                <a16:creationId xmlns:a16="http://schemas.microsoft.com/office/drawing/2014/main" id="{54645821-07FD-B407-EF14-55C9DF91A51F}"/>
              </a:ext>
            </a:extLst>
          </p:cNvPr>
          <p:cNvSpPr/>
          <p:nvPr/>
        </p:nvSpPr>
        <p:spPr>
          <a:xfrm>
            <a:off x="8869680" y="877824"/>
            <a:ext cx="1988234"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Open Sans Light" panose="020B0306030504020204" pitchFamily="34" charset="0"/>
                <a:cs typeface="Open Sans Light" panose="020B0306030504020204" pitchFamily="34" charset="0"/>
              </a:rPr>
              <a:t>KDADS Programing &amp; Licensing</a:t>
            </a:r>
          </a:p>
        </p:txBody>
      </p:sp>
      <p:sp>
        <p:nvSpPr>
          <p:cNvPr id="4" name="Rectangle 3">
            <a:extLst>
              <a:ext uri="{FF2B5EF4-FFF2-40B4-BE49-F238E27FC236}">
                <a16:creationId xmlns:a16="http://schemas.microsoft.com/office/drawing/2014/main" id="{9479D3A1-11C4-71B9-F508-86F139C55A35}"/>
              </a:ext>
            </a:extLst>
          </p:cNvPr>
          <p:cNvSpPr/>
          <p:nvPr/>
        </p:nvSpPr>
        <p:spPr>
          <a:xfrm>
            <a:off x="1334086" y="2019266"/>
            <a:ext cx="9523828" cy="5047961"/>
          </a:xfrm>
          <a:prstGeom prst="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spcBef>
                <a:spcPts val="0"/>
              </a:spcBef>
              <a:spcAft>
                <a:spcPts val="0"/>
              </a:spcAft>
              <a:buClr>
                <a:srgbClr val="000000"/>
              </a:buClr>
              <a:buSzTx/>
              <a:buFontTx/>
              <a:buNone/>
              <a:tabLst/>
              <a:defRPr/>
            </a:pPr>
            <a:r>
              <a:rPr lang="en-US" sz="1400" dirty="0">
                <a:latin typeface="Open Sans Light" panose="020B0306030504020204" pitchFamily="34" charset="0"/>
                <a:ea typeface="Open Sans Light" panose="020B0306030504020204" pitchFamily="34" charset="0"/>
                <a:cs typeface="Open Sans Light" panose="020B0306030504020204" pitchFamily="34" charset="0"/>
              </a:rPr>
              <a:t>S</a:t>
            </a:r>
            <a:r>
              <a:rPr lang="en-US" sz="1400" dirty="0">
                <a:effectLst/>
                <a:latin typeface="Open Sans Light" panose="020B0306030504020204" pitchFamily="34" charset="0"/>
                <a:ea typeface="Open Sans Light" panose="020B0306030504020204" pitchFamily="34" charset="0"/>
                <a:cs typeface="Open Sans Light" panose="020B0306030504020204" pitchFamily="34" charset="0"/>
              </a:rPr>
              <a:t>ervices to support and stabilize an individual, improve psychological symptoms of distress, and to engage them earlier in the process of a mental health or a substance use crisis.</a:t>
            </a:r>
          </a:p>
          <a:p>
            <a:pPr marL="0" marR="0" lvl="0" indent="0" algn="l" defTabSz="1219170" rtl="0" eaLnBrk="1" fontAlgn="auto" latinLnBrk="0" hangingPunct="1">
              <a:spcBef>
                <a:spcPts val="0"/>
              </a:spcBef>
              <a:spcAft>
                <a:spcPts val="0"/>
              </a:spcAft>
              <a:buClr>
                <a:srgbClr val="000000"/>
              </a:buClr>
              <a:buSzTx/>
              <a:buFontTx/>
              <a:buNone/>
              <a:tabLst/>
              <a:defRPr/>
            </a:pPr>
            <a:endParaRPr kumimoji="0" lang="en-US" sz="1400" b="0" i="0" u="none" strike="noStrike" kern="1200" cap="none" spc="0" normalizeH="0" baseline="0" noProof="0" dirty="0">
              <a:ln>
                <a:noFill/>
              </a:ln>
              <a:solidFill>
                <a:prstClr val="white"/>
              </a:solidFill>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l" defTabSz="1219170" rtl="0" eaLnBrk="1" fontAlgn="auto" latinLnBrk="0" hangingPunct="1">
              <a:spcBef>
                <a:spcPts val="0"/>
              </a:spcBef>
              <a:spcAft>
                <a:spcPts val="0"/>
              </a:spcAft>
              <a:buClr>
                <a:srgbClr val="000000"/>
              </a:buClr>
              <a:buSzTx/>
              <a:buFontTx/>
              <a:buNone/>
              <a:tabLst/>
              <a:defRPr/>
            </a:pPr>
            <a:r>
              <a:rPr kumimoji="0" lang="en-US"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Goals:</a:t>
            </a:r>
          </a:p>
          <a:p>
            <a:pPr marL="0" marR="0">
              <a:spcBef>
                <a:spcPts val="0"/>
              </a:spcBef>
              <a:spcAft>
                <a:spcPts val="1000"/>
              </a:spcAft>
            </a:pPr>
            <a:r>
              <a:rPr lang="en-US" sz="1400" dirty="0">
                <a:effectLst/>
                <a:latin typeface="Open Sans Light" panose="020B0306030504020204" pitchFamily="34" charset="0"/>
                <a:ea typeface="Open Sans Light" panose="020B0306030504020204" pitchFamily="34" charset="0"/>
                <a:cs typeface="Open Sans Light" panose="020B0306030504020204" pitchFamily="34" charset="0"/>
              </a:rPr>
              <a:t>1.Decrease reliance on State Mental Health Hospitals (SMHH)s as a safety net service provider and establish and support alternative community programing;</a:t>
            </a:r>
          </a:p>
          <a:p>
            <a:pPr marL="0" marR="0">
              <a:spcBef>
                <a:spcPts val="0"/>
              </a:spcBef>
              <a:spcAft>
                <a:spcPts val="1000"/>
              </a:spcAft>
            </a:pPr>
            <a:r>
              <a:rPr lang="en-US" sz="1400" dirty="0">
                <a:effectLst/>
                <a:latin typeface="Open Sans Light" panose="020B0306030504020204" pitchFamily="34" charset="0"/>
                <a:ea typeface="Open Sans Light" panose="020B0306030504020204" pitchFamily="34" charset="0"/>
                <a:cs typeface="Open Sans Light" panose="020B0306030504020204" pitchFamily="34" charset="0"/>
              </a:rPr>
              <a:t> 2.Decrease admissions to SMHHs of individuals who could be stabilized in the community in 10 days or less by connecting individuals to services/resources in their home communities;</a:t>
            </a:r>
          </a:p>
          <a:p>
            <a:pPr marL="0" marR="0">
              <a:spcBef>
                <a:spcPts val="0"/>
              </a:spcBef>
              <a:spcAft>
                <a:spcPts val="1000"/>
              </a:spcAft>
            </a:pPr>
            <a:r>
              <a:rPr lang="en-US" sz="1400" dirty="0">
                <a:effectLst/>
                <a:latin typeface="Open Sans Light" panose="020B0306030504020204" pitchFamily="34" charset="0"/>
                <a:ea typeface="Open Sans Light" panose="020B0306030504020204" pitchFamily="34" charset="0"/>
                <a:cs typeface="Open Sans Light" panose="020B0306030504020204" pitchFamily="34" charset="0"/>
              </a:rPr>
              <a:t>3. Increase 24-hour community diversion options for individuals with co-occurring mental health and substance use disorders;</a:t>
            </a:r>
          </a:p>
          <a:p>
            <a:pPr marL="0" marR="0">
              <a:spcBef>
                <a:spcPts val="0"/>
              </a:spcBef>
              <a:spcAft>
                <a:spcPts val="1000"/>
              </a:spcAft>
            </a:pPr>
            <a:r>
              <a:rPr lang="en-US" sz="1400" dirty="0">
                <a:effectLst/>
                <a:latin typeface="Open Sans Light" panose="020B0306030504020204" pitchFamily="34" charset="0"/>
                <a:ea typeface="Open Sans Light" panose="020B0306030504020204" pitchFamily="34" charset="0"/>
                <a:cs typeface="Open Sans Light" panose="020B0306030504020204" pitchFamily="34" charset="0"/>
              </a:rPr>
              <a:t>4.Increase 24-hour community options for individuals who are homeless or at risk of becoming homeless, have self-care failure issues or are at risk for adult/child protective services;</a:t>
            </a:r>
          </a:p>
          <a:p>
            <a:pPr marL="0" marR="0">
              <a:spcBef>
                <a:spcPts val="0"/>
              </a:spcBef>
              <a:spcAft>
                <a:spcPts val="800"/>
              </a:spcAft>
            </a:pPr>
            <a:r>
              <a:rPr lang="en-US" sz="1400" dirty="0">
                <a:effectLst/>
                <a:latin typeface="Open Sans Light" panose="020B0306030504020204" pitchFamily="34" charset="0"/>
                <a:ea typeface="Open Sans Light" panose="020B0306030504020204" pitchFamily="34" charset="0"/>
                <a:cs typeface="Open Sans Light" panose="020B0306030504020204" pitchFamily="34" charset="0"/>
              </a:rPr>
              <a:t>5. Reduce the utilization of the SMHHs and Psychiatric Residential Treatment Facilities</a:t>
            </a:r>
          </a:p>
          <a:p>
            <a:pPr marL="0" marR="0">
              <a:spcBef>
                <a:spcPts val="0"/>
              </a:spcBef>
              <a:spcAft>
                <a:spcPts val="800"/>
              </a:spcAft>
            </a:pPr>
            <a:r>
              <a:rPr lang="en-US" sz="1400" dirty="0">
                <a:effectLst/>
                <a:latin typeface="Open Sans Light" panose="020B0306030504020204" pitchFamily="34" charset="0"/>
                <a:ea typeface="Open Sans Light" panose="020B0306030504020204" pitchFamily="34" charset="0"/>
                <a:cs typeface="Open Sans Light" panose="020B0306030504020204" pitchFamily="34" charset="0"/>
              </a:rPr>
              <a:t>6. Crisis Centers provide 23-hour observation, longer stays up to 10 days if warranted, sobering beds and Detox or referrals to Detox.  </a:t>
            </a:r>
          </a:p>
          <a:p>
            <a:r>
              <a:rPr lang="en-US" sz="1400" dirty="0">
                <a:effectLst/>
                <a:latin typeface="Open Sans Light" panose="020B0306030504020204" pitchFamily="34" charset="0"/>
                <a:ea typeface="Open Sans Light" panose="020B0306030504020204" pitchFamily="34" charset="0"/>
                <a:cs typeface="Open Sans Light" panose="020B0306030504020204" pitchFamily="34" charset="0"/>
              </a:rPr>
              <a:t>7. Currently KDADS’ have 7 Crisis Centers in operations and 2 under development</a:t>
            </a:r>
            <a:endParaRPr kumimoji="0" lang="en-US"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400" b="0" i="0" u="none" strike="noStrike" kern="1200" cap="none" spc="0" normalizeH="0" baseline="0" noProof="0" dirty="0">
              <a:ln>
                <a:noFill/>
              </a:ln>
              <a:solidFill>
                <a:schemeClr val="bg1"/>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Footer Placeholder 2">
            <a:extLst>
              <a:ext uri="{FF2B5EF4-FFF2-40B4-BE49-F238E27FC236}">
                <a16:creationId xmlns:a16="http://schemas.microsoft.com/office/drawing/2014/main" id="{0312D524-8F79-4E54-A9DD-EDFC453CC1EF}"/>
              </a:ext>
            </a:extLst>
          </p:cNvPr>
          <p:cNvSpPr>
            <a:spLocks noGrp="1"/>
          </p:cNvSpPr>
          <p:nvPr>
            <p:ph type="ftr" sz="quarter" idx="11"/>
          </p:nvPr>
        </p:nvSpPr>
        <p:spPr>
          <a:xfrm>
            <a:off x="2997994" y="6702102"/>
            <a:ext cx="6196012" cy="365125"/>
          </a:xfrm>
        </p:spPr>
        <p:txBody>
          <a:bodyPr/>
          <a:lstStyle/>
          <a:p>
            <a:r>
              <a:rPr lang="en-US" dirty="0">
                <a:solidFill>
                  <a:schemeClr val="bg1"/>
                </a:solidFill>
                <a:latin typeface="Open Sans Light" panose="020B0306030504020204" pitchFamily="34" charset="0"/>
                <a:cs typeface="Open Sans Light" panose="020B0306030504020204" pitchFamily="34" charset="0"/>
              </a:rPr>
              <a:t>November 2024, Collaborative Document, DCF, KDADS, KDHE, KDOC and KSDE</a:t>
            </a:r>
          </a:p>
        </p:txBody>
      </p:sp>
    </p:spTree>
    <p:extLst>
      <p:ext uri="{BB962C8B-B14F-4D97-AF65-F5344CB8AC3E}">
        <p14:creationId xmlns:p14="http://schemas.microsoft.com/office/powerpoint/2010/main" val="1304185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02D0F-0391-DABA-C4C8-7EED6BBF5E43}"/>
              </a:ext>
            </a:extLst>
          </p:cNvPr>
          <p:cNvSpPr>
            <a:spLocks noGrp="1"/>
          </p:cNvSpPr>
          <p:nvPr>
            <p:ph type="title" idx="4294967295"/>
          </p:nvPr>
        </p:nvSpPr>
        <p:spPr>
          <a:xfrm>
            <a:off x="1334086" y="675249"/>
            <a:ext cx="2897262" cy="1222642"/>
          </a:xfrm>
          <a:prstGeom prst="chevron">
            <a:avLst/>
          </a:prstGeom>
          <a:solidFill>
            <a:schemeClr val="accent5">
              <a:lumMod val="60000"/>
              <a:lumOff val="40000"/>
            </a:schemeClr>
          </a:solidFill>
          <a:ln w="12700" cap="flat" cmpd="sng" algn="ctr">
            <a:solidFill>
              <a:srgbClr val="F6BA12"/>
            </a:solidFill>
            <a:prstDash val="solid"/>
            <a:miter lim="800000"/>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000" b="0" i="0" u="none" strike="noStrike" kern="0" cap="none" spc="0" normalizeH="0" baseline="0" noProof="0" dirty="0">
                <a:ln>
                  <a:noFill/>
                </a:ln>
                <a:solidFill>
                  <a:srgbClr val="000000"/>
                </a:solidFill>
                <a:effectLst/>
                <a:uLnTx/>
                <a:uFillTx/>
                <a:latin typeface="Open Sans Light" panose="020B0306030504020204" pitchFamily="34" charset="0"/>
                <a:ea typeface="+mn-ea"/>
                <a:cs typeface="+mn-cs"/>
                <a:sym typeface="Arial"/>
              </a:rPr>
              <a:t>Crisis Stabilization Units Cont.</a:t>
            </a:r>
          </a:p>
        </p:txBody>
      </p:sp>
      <p:sp>
        <p:nvSpPr>
          <p:cNvPr id="7" name="Rectangle 6">
            <a:extLst>
              <a:ext uri="{FF2B5EF4-FFF2-40B4-BE49-F238E27FC236}">
                <a16:creationId xmlns:a16="http://schemas.microsoft.com/office/drawing/2014/main" id="{54645821-07FD-B407-EF14-55C9DF91A51F}"/>
              </a:ext>
            </a:extLst>
          </p:cNvPr>
          <p:cNvSpPr/>
          <p:nvPr/>
        </p:nvSpPr>
        <p:spPr>
          <a:xfrm>
            <a:off x="8869680" y="877824"/>
            <a:ext cx="1988234"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Open Sans Light" panose="020B0306030504020204" pitchFamily="34" charset="0"/>
                <a:cs typeface="Open Sans Light" panose="020B0306030504020204" pitchFamily="34" charset="0"/>
              </a:rPr>
              <a:t>KDADS Programing &amp; Licensing</a:t>
            </a:r>
          </a:p>
        </p:txBody>
      </p:sp>
      <p:sp>
        <p:nvSpPr>
          <p:cNvPr id="4" name="Rectangle 3">
            <a:extLst>
              <a:ext uri="{FF2B5EF4-FFF2-40B4-BE49-F238E27FC236}">
                <a16:creationId xmlns:a16="http://schemas.microsoft.com/office/drawing/2014/main" id="{9479D3A1-11C4-71B9-F508-86F139C55A35}"/>
              </a:ext>
            </a:extLst>
          </p:cNvPr>
          <p:cNvSpPr/>
          <p:nvPr/>
        </p:nvSpPr>
        <p:spPr>
          <a:xfrm>
            <a:off x="1334086" y="2019266"/>
            <a:ext cx="9523828" cy="5047961"/>
          </a:xfrm>
          <a:prstGeom prst="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6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Current Providers:</a:t>
            </a: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RSI operating under Wyandotte Mental Health Center and Heartland RADAC</a:t>
            </a: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COMCARE Crisis Center under COMCARE Mental Health Center and SACK RADAC Wichita</a:t>
            </a: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The Residents Crisis Center under </a:t>
            </a:r>
            <a:r>
              <a:rPr kumimoji="0" lang="en-US" sz="1600" b="0" i="0" u="none" strike="noStrike" kern="1200" cap="none" spc="0" normalizeH="0" baseline="0" noProof="0" dirty="0" err="1">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Valeo</a:t>
            </a:r>
            <a:r>
              <a:rPr kumimoji="0" lang="en-US" sz="16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Mental Health Center </a:t>
            </a: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Guiding Lights Crisis Stabilization Center Under The Guidance Center in Leavenworth </a:t>
            </a: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Pawnee Crisis Stabilization Center under Pawnee Mental Health Center in Manhattan</a:t>
            </a: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en-US" sz="1600" b="0" i="1" u="none" strike="noStrike" kern="1200" cap="none" spc="0" normalizeH="0" baseline="0" noProof="0" dirty="0" err="1">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Schwaller</a:t>
            </a:r>
            <a:r>
              <a:rPr kumimoji="0" lang="en-US" sz="16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Crisis </a:t>
            </a:r>
            <a:r>
              <a:rPr kumimoji="0" lang="en-US" sz="1600" b="0" i="1"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Center under High Plains Mental Health Center in Hays</a:t>
            </a:r>
            <a:endParaRPr kumimoji="0" lang="en-US" sz="16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342900" marR="0" lvl="0" indent="-342900" algn="l" defTabSz="914400" rtl="0" eaLnBrk="1" fontAlgn="auto" latinLnBrk="0" hangingPunct="1">
              <a:lnSpc>
                <a:spcPct val="107000"/>
              </a:lnSpc>
              <a:spcBef>
                <a:spcPts val="0"/>
              </a:spcBef>
              <a:spcAft>
                <a:spcPts val="800"/>
              </a:spcAft>
              <a:buClrTx/>
              <a:buSzTx/>
              <a:buFont typeface="+mj-lt"/>
              <a:buAutoNum type="arabicPeriod"/>
              <a:tabLst/>
              <a:defRPr/>
            </a:pPr>
            <a:r>
              <a:rPr kumimoji="0" lang="en-US" sz="16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Compass Behavioral Health Crisis House under Compass Community Mental Health Center in Dodge City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Two additional Crisis Centers have been funded and are under development to open in FY25.</a:t>
            </a: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Bert Nash Treatment and Recovery Center under Bert Nash Community Mental Health Center in Lawrence</a:t>
            </a:r>
          </a:p>
          <a:p>
            <a:pPr marL="342900" marR="0" lvl="0" indent="-342900" algn="l" defTabSz="914400" rtl="0" eaLnBrk="1" fontAlgn="auto" latinLnBrk="0" hangingPunct="1">
              <a:lnSpc>
                <a:spcPct val="107000"/>
              </a:lnSpc>
              <a:spcBef>
                <a:spcPts val="0"/>
              </a:spcBef>
              <a:spcAft>
                <a:spcPts val="800"/>
              </a:spcAft>
              <a:buClrTx/>
              <a:buSzTx/>
              <a:buFont typeface="+mj-lt"/>
              <a:buAutoNum type="arabicPeriod"/>
              <a:tabLst/>
              <a:defRPr/>
            </a:pPr>
            <a:r>
              <a:rPr kumimoji="0" lang="en-US" sz="16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Crawford County Mental Heath Center Crisis Stabilization under Crawford County Community Mental Health Center in Pittsburgh</a:t>
            </a:r>
          </a:p>
        </p:txBody>
      </p:sp>
      <p:sp>
        <p:nvSpPr>
          <p:cNvPr id="3" name="Footer Placeholder 2">
            <a:extLst>
              <a:ext uri="{FF2B5EF4-FFF2-40B4-BE49-F238E27FC236}">
                <a16:creationId xmlns:a16="http://schemas.microsoft.com/office/drawing/2014/main" id="{CE44AF50-D919-26ED-416F-878A14E7CCBB}"/>
              </a:ext>
            </a:extLst>
          </p:cNvPr>
          <p:cNvSpPr>
            <a:spLocks noGrp="1"/>
          </p:cNvSpPr>
          <p:nvPr>
            <p:ph type="ftr" sz="quarter" idx="11"/>
          </p:nvPr>
        </p:nvSpPr>
        <p:spPr>
          <a:xfrm>
            <a:off x="2876550" y="6675437"/>
            <a:ext cx="6438900" cy="365125"/>
          </a:xfrm>
        </p:spPr>
        <p:txBody>
          <a:bodyPr/>
          <a:lstStyle/>
          <a:p>
            <a:r>
              <a:rPr lang="en-US" dirty="0">
                <a:solidFill>
                  <a:schemeClr val="bg1"/>
                </a:solidFill>
                <a:latin typeface="Open Sans Light" panose="020B0306030504020204" pitchFamily="34" charset="0"/>
                <a:cs typeface="Open Sans Light" panose="020B0306030504020204" pitchFamily="34" charset="0"/>
              </a:rPr>
              <a:t>November 2024, Collaborative Document, DCF, KDADS, KDHE, KDOC and KSDE</a:t>
            </a:r>
          </a:p>
        </p:txBody>
      </p:sp>
    </p:spTree>
    <p:extLst>
      <p:ext uri="{BB962C8B-B14F-4D97-AF65-F5344CB8AC3E}">
        <p14:creationId xmlns:p14="http://schemas.microsoft.com/office/powerpoint/2010/main" val="39368384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02D0F-0391-DABA-C4C8-7EED6BBF5E43}"/>
              </a:ext>
            </a:extLst>
          </p:cNvPr>
          <p:cNvSpPr>
            <a:spLocks noGrp="1"/>
          </p:cNvSpPr>
          <p:nvPr>
            <p:ph type="title" idx="4294967295"/>
          </p:nvPr>
        </p:nvSpPr>
        <p:spPr>
          <a:xfrm>
            <a:off x="1334086" y="675249"/>
            <a:ext cx="2897262" cy="1222642"/>
          </a:xfrm>
          <a:prstGeom prst="chevron">
            <a:avLst/>
          </a:prstGeom>
          <a:solidFill>
            <a:schemeClr val="accent5">
              <a:lumMod val="60000"/>
              <a:lumOff val="40000"/>
            </a:schemeClr>
          </a:solidFill>
          <a:ln w="12700" cap="flat" cmpd="sng" algn="ctr">
            <a:solidFill>
              <a:srgbClr val="F6BA12"/>
            </a:solidFill>
            <a:prstDash val="solid"/>
            <a:miter lim="800000"/>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000" b="0" i="0" u="none" strike="noStrike" kern="0" cap="none" spc="0" normalizeH="0" baseline="0" noProof="0" dirty="0">
                <a:ln>
                  <a:noFill/>
                </a:ln>
                <a:solidFill>
                  <a:srgbClr val="000000"/>
                </a:solidFill>
                <a:effectLst/>
                <a:uLnTx/>
                <a:uFillTx/>
                <a:latin typeface="Open Sans Light" panose="020B0306030504020204" pitchFamily="34" charset="0"/>
                <a:ea typeface="+mn-ea"/>
                <a:cs typeface="+mn-cs"/>
                <a:sym typeface="Arial"/>
              </a:rPr>
              <a:t>Emergency Crisis  Services, Shelters</a:t>
            </a:r>
          </a:p>
        </p:txBody>
      </p:sp>
      <p:sp>
        <p:nvSpPr>
          <p:cNvPr id="3" name="Rectangle 2">
            <a:extLst>
              <a:ext uri="{FF2B5EF4-FFF2-40B4-BE49-F238E27FC236}">
                <a16:creationId xmlns:a16="http://schemas.microsoft.com/office/drawing/2014/main" id="{D913F21E-5559-FF09-DF67-B8E24D7EEC2D}"/>
              </a:ext>
            </a:extLst>
          </p:cNvPr>
          <p:cNvSpPr/>
          <p:nvPr/>
        </p:nvSpPr>
        <p:spPr>
          <a:xfrm>
            <a:off x="8869680" y="877824"/>
            <a:ext cx="1988234"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Open Sans Light" panose="020B0306030504020204" pitchFamily="34" charset="0"/>
                <a:cs typeface="Open Sans Light" panose="020B0306030504020204" pitchFamily="34" charset="0"/>
              </a:rPr>
              <a:t>DCF Programing </a:t>
            </a:r>
          </a:p>
          <a:p>
            <a:pPr algn="ctr"/>
            <a:r>
              <a:rPr lang="en-US" dirty="0">
                <a:latin typeface="Open Sans Light" panose="020B0306030504020204" pitchFamily="34" charset="0"/>
                <a:cs typeface="Open Sans Light" panose="020B0306030504020204" pitchFamily="34" charset="0"/>
              </a:rPr>
              <a:t>&amp; Licensing</a:t>
            </a:r>
          </a:p>
        </p:txBody>
      </p:sp>
      <p:sp>
        <p:nvSpPr>
          <p:cNvPr id="4" name="Rectangle 3">
            <a:extLst>
              <a:ext uri="{FF2B5EF4-FFF2-40B4-BE49-F238E27FC236}">
                <a16:creationId xmlns:a16="http://schemas.microsoft.com/office/drawing/2014/main" id="{9479D3A1-11C4-71B9-F508-86F139C55A35}"/>
              </a:ext>
            </a:extLst>
          </p:cNvPr>
          <p:cNvSpPr/>
          <p:nvPr/>
        </p:nvSpPr>
        <p:spPr>
          <a:xfrm>
            <a:off x="1334086" y="2019266"/>
            <a:ext cx="9523828" cy="4422045"/>
          </a:xfrm>
          <a:prstGeom prst="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800" kern="0" dirty="0">
                <a:solidFill>
                  <a:schemeClr val="bg1"/>
                </a:solidFill>
                <a:latin typeface="Open Sans Light" panose="020B0306030504020204" pitchFamily="34" charset="0"/>
                <a:cs typeface="Open Sans Light" panose="020B0306030504020204" pitchFamily="34" charset="0"/>
                <a:sym typeface="Arial"/>
              </a:rPr>
              <a:t>SoHome Foundation</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kern="0" dirty="0">
                <a:solidFill>
                  <a:schemeClr val="bg1"/>
                </a:solidFill>
                <a:latin typeface="Open Sans Light" panose="020B0306030504020204" pitchFamily="34" charset="0"/>
                <a:cs typeface="Open Sans Light" panose="020B0306030504020204" pitchFamily="34" charset="0"/>
                <a:sym typeface="Arial"/>
              </a:rPr>
              <a:t>The Shelter, Inc. (Williams House)</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800" kern="0" dirty="0" err="1">
                <a:solidFill>
                  <a:schemeClr val="bg1"/>
                </a:solidFill>
                <a:latin typeface="Open Sans Light" panose="020B0306030504020204" pitchFamily="34" charset="0"/>
                <a:cs typeface="Open Sans Light" panose="020B0306030504020204" pitchFamily="34" charset="0"/>
                <a:sym typeface="Arial"/>
              </a:rPr>
              <a:t>Forstter</a:t>
            </a:r>
            <a:r>
              <a:rPr lang="en-US" sz="1800" kern="0" dirty="0">
                <a:solidFill>
                  <a:schemeClr val="bg1"/>
                </a:solidFill>
                <a:latin typeface="Open Sans Light" panose="020B0306030504020204" pitchFamily="34" charset="0"/>
                <a:cs typeface="Open Sans Light" panose="020B0306030504020204" pitchFamily="34" charset="0"/>
                <a:sym typeface="Arial"/>
              </a:rPr>
              <a:t> Youth Residential Center</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kern="0" dirty="0">
                <a:solidFill>
                  <a:schemeClr val="bg1"/>
                </a:solidFill>
                <a:latin typeface="Open Sans Light" panose="020B0306030504020204" pitchFamily="34" charset="0"/>
                <a:cs typeface="Open Sans Light" panose="020B0306030504020204" pitchFamily="34" charset="0"/>
                <a:sym typeface="Arial"/>
              </a:rPr>
              <a:t>Southwest Kansas Regional Shelter- Crossover Youth Only</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800" kern="0" dirty="0">
                <a:solidFill>
                  <a:schemeClr val="bg1"/>
                </a:solidFill>
                <a:latin typeface="Open Sans Light" panose="020B0306030504020204" pitchFamily="34" charset="0"/>
                <a:cs typeface="Open Sans Light" panose="020B0306030504020204" pitchFamily="34" charset="0"/>
                <a:sym typeface="Arial"/>
              </a:rPr>
              <a:t>Reno County Youth Shelter</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kern="0" dirty="0">
                <a:solidFill>
                  <a:schemeClr val="bg1"/>
                </a:solidFill>
                <a:latin typeface="Open Sans Light" panose="020B0306030504020204" pitchFamily="34" charset="0"/>
                <a:cs typeface="Open Sans Light" panose="020B0306030504020204" pitchFamily="34" charset="0"/>
                <a:sym typeface="Arial"/>
              </a:rPr>
              <a:t>Sunshine Children’s Home</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800" kern="0" dirty="0">
                <a:solidFill>
                  <a:schemeClr val="bg1"/>
                </a:solidFill>
                <a:latin typeface="Open Sans Light" panose="020B0306030504020204" pitchFamily="34" charset="0"/>
                <a:cs typeface="Open Sans Light" panose="020B0306030504020204" pitchFamily="34" charset="0"/>
                <a:sym typeface="Arial"/>
              </a:rPr>
              <a:t>Juvenile Residential Facility (JRF)</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kern="0" dirty="0">
                <a:solidFill>
                  <a:schemeClr val="bg1"/>
                </a:solidFill>
                <a:latin typeface="Open Sans Light" panose="020B0306030504020204" pitchFamily="34" charset="0"/>
                <a:cs typeface="Open Sans Light" panose="020B0306030504020204" pitchFamily="34" charset="0"/>
                <a:sym typeface="Arial"/>
              </a:rPr>
              <a:t>Wichita Children’s Home</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800" kern="0" dirty="0">
                <a:solidFill>
                  <a:schemeClr val="bg1"/>
                </a:solidFill>
                <a:latin typeface="Open Sans Light" panose="020B0306030504020204" pitchFamily="34" charset="0"/>
                <a:cs typeface="Open Sans Light" panose="020B0306030504020204" pitchFamily="34" charset="0"/>
                <a:sym typeface="Arial"/>
              </a:rPr>
              <a:t>Cornerstones of Care- Ozan</a:t>
            </a:r>
            <a:r>
              <a:rPr lang="en-US" kern="0" dirty="0">
                <a:solidFill>
                  <a:schemeClr val="bg1"/>
                </a:solidFill>
                <a:latin typeface="Open Sans Light" panose="020B0306030504020204" pitchFamily="34" charset="0"/>
                <a:cs typeface="Open Sans Light" panose="020B0306030504020204" pitchFamily="34" charset="0"/>
                <a:sym typeface="Arial"/>
              </a:rPr>
              <a:t>am Campus</a:t>
            </a:r>
            <a:endParaRPr kumimoji="0" lang="en-US" sz="18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 name="Footer Placeholder 4">
            <a:extLst>
              <a:ext uri="{FF2B5EF4-FFF2-40B4-BE49-F238E27FC236}">
                <a16:creationId xmlns:a16="http://schemas.microsoft.com/office/drawing/2014/main" id="{12A09B6A-8FBA-02B5-B149-5A9B7EA30000}"/>
              </a:ext>
            </a:extLst>
          </p:cNvPr>
          <p:cNvSpPr>
            <a:spLocks noGrp="1"/>
          </p:cNvSpPr>
          <p:nvPr>
            <p:ph type="ftr" sz="quarter" idx="11"/>
          </p:nvPr>
        </p:nvSpPr>
        <p:spPr>
          <a:xfrm>
            <a:off x="2997994" y="6076186"/>
            <a:ext cx="6196012" cy="365125"/>
          </a:xfrm>
        </p:spPr>
        <p:txBody>
          <a:bodyPr/>
          <a:lstStyle/>
          <a:p>
            <a:r>
              <a:rPr lang="en-US" dirty="0">
                <a:solidFill>
                  <a:schemeClr val="bg1"/>
                </a:solidFill>
                <a:latin typeface="Open Sans Light" panose="020B0306030504020204" pitchFamily="34" charset="0"/>
                <a:cs typeface="Open Sans Light" panose="020B0306030504020204" pitchFamily="34" charset="0"/>
              </a:rPr>
              <a:t>November 2024, Collaborative Document, DCF, KDADS, KDHE, KDOC and KSDE</a:t>
            </a:r>
          </a:p>
        </p:txBody>
      </p:sp>
    </p:spTree>
    <p:extLst>
      <p:ext uri="{BB962C8B-B14F-4D97-AF65-F5344CB8AC3E}">
        <p14:creationId xmlns:p14="http://schemas.microsoft.com/office/powerpoint/2010/main" val="1875812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F9B7F-A88F-87CC-1A33-6D1B355A5D34}"/>
              </a:ext>
            </a:extLst>
          </p:cNvPr>
          <p:cNvSpPr>
            <a:spLocks noGrp="1"/>
          </p:cNvSpPr>
          <p:nvPr>
            <p:ph type="title"/>
          </p:nvPr>
        </p:nvSpPr>
        <p:spPr>
          <a:xfrm>
            <a:off x="609600" y="762007"/>
            <a:ext cx="10972800" cy="385200"/>
          </a:xfrm>
        </p:spPr>
        <p:txBody>
          <a:bodyPr/>
          <a:lstStyle/>
          <a:p>
            <a:r>
              <a:rPr lang="en-US" dirty="0"/>
              <a:t>Children’s Continuum of Care Services &amp; Treatment</a:t>
            </a:r>
            <a:br>
              <a:rPr lang="en-US" dirty="0"/>
            </a:br>
            <a:r>
              <a:rPr lang="en-US" dirty="0"/>
              <a:t>Kansas 2024 Continued  </a:t>
            </a:r>
          </a:p>
        </p:txBody>
      </p:sp>
      <p:grpSp>
        <p:nvGrpSpPr>
          <p:cNvPr id="34" name="Group 33">
            <a:extLst>
              <a:ext uri="{FF2B5EF4-FFF2-40B4-BE49-F238E27FC236}">
                <a16:creationId xmlns:a16="http://schemas.microsoft.com/office/drawing/2014/main" id="{803BFA6F-8814-E6F5-A7FF-582966BA2128}"/>
              </a:ext>
              <a:ext uri="{C183D7F6-B498-43B3-948B-1728B52AA6E4}">
                <adec:decorative xmlns:adec="http://schemas.microsoft.com/office/drawing/2017/decorative" val="1"/>
              </a:ext>
            </a:extLst>
          </p:cNvPr>
          <p:cNvGrpSpPr/>
          <p:nvPr/>
        </p:nvGrpSpPr>
        <p:grpSpPr>
          <a:xfrm>
            <a:off x="4703416" y="1832770"/>
            <a:ext cx="4331719" cy="1194740"/>
            <a:chOff x="3026494" y="4409873"/>
            <a:chExt cx="3416496" cy="559958"/>
          </a:xfrm>
        </p:grpSpPr>
        <p:sp>
          <p:nvSpPr>
            <p:cNvPr id="6" name="Arrow: Chevron 5">
              <a:extLst>
                <a:ext uri="{FF2B5EF4-FFF2-40B4-BE49-F238E27FC236}">
                  <a16:creationId xmlns:a16="http://schemas.microsoft.com/office/drawing/2014/main" id="{794D3147-5DFD-25A8-2D8B-2800F410A98F}"/>
                </a:ext>
              </a:extLst>
            </p:cNvPr>
            <p:cNvSpPr/>
            <p:nvPr/>
          </p:nvSpPr>
          <p:spPr>
            <a:xfrm>
              <a:off x="3026494" y="4414289"/>
              <a:ext cx="1331229" cy="552851"/>
            </a:xfrm>
            <a:prstGeom prst="chevron">
              <a:avLst/>
            </a:prstGeom>
            <a:solidFill>
              <a:schemeClr val="accent1"/>
            </a:solidFill>
            <a:ln>
              <a:solidFill>
                <a:srgbClr val="7BBFE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1" i="0" u="none" strike="noStrike" kern="0" normalizeH="0" baseline="0" noProof="0" dirty="0">
                <a:ln w="22225">
                  <a:solidFill>
                    <a:schemeClr val="accent2"/>
                  </a:solidFill>
                  <a:prstDash val="solid"/>
                </a:ln>
                <a:solidFill>
                  <a:schemeClr val="accent2">
                    <a:lumMod val="40000"/>
                    <a:lumOff val="60000"/>
                  </a:schemeClr>
                </a:solidFill>
                <a:uLnTx/>
                <a:uFillTx/>
                <a:latin typeface="Open Sans Light" panose="020B0306030504020204" pitchFamily="34" charset="0"/>
                <a:ea typeface="+mn-ea"/>
                <a:cs typeface="+mn-cs"/>
                <a:sym typeface="Arial"/>
              </a:endParaRPr>
            </a:p>
          </p:txBody>
        </p:sp>
        <p:sp>
          <p:nvSpPr>
            <p:cNvPr id="7" name="Arrow: Chevron 6">
              <a:extLst>
                <a:ext uri="{FF2B5EF4-FFF2-40B4-BE49-F238E27FC236}">
                  <a16:creationId xmlns:a16="http://schemas.microsoft.com/office/drawing/2014/main" id="{8EE76215-3712-D848-0826-850FC068DB6A}"/>
                </a:ext>
              </a:extLst>
            </p:cNvPr>
            <p:cNvSpPr/>
            <p:nvPr/>
          </p:nvSpPr>
          <p:spPr>
            <a:xfrm>
              <a:off x="4071556" y="4416980"/>
              <a:ext cx="1331229" cy="552851"/>
            </a:xfrm>
            <a:prstGeom prst="chevron">
              <a:avLst/>
            </a:prstGeom>
            <a:solidFill>
              <a:schemeClr val="accent1"/>
            </a:solidFill>
            <a:ln>
              <a:solidFill>
                <a:srgbClr val="7BBFE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dirty="0">
                <a:ln>
                  <a:noFill/>
                </a:ln>
                <a:solidFill>
                  <a:srgbClr val="FFFFFF"/>
                </a:solidFill>
                <a:effectLst/>
                <a:uLnTx/>
                <a:uFillTx/>
                <a:latin typeface="Open Sans Light" panose="020B0306030504020204" pitchFamily="34" charset="0"/>
                <a:ea typeface="+mn-ea"/>
                <a:cs typeface="+mn-cs"/>
                <a:sym typeface="Arial"/>
              </a:endParaRPr>
            </a:p>
          </p:txBody>
        </p:sp>
        <p:sp>
          <p:nvSpPr>
            <p:cNvPr id="8" name="Arrow: Chevron 7">
              <a:extLst>
                <a:ext uri="{FF2B5EF4-FFF2-40B4-BE49-F238E27FC236}">
                  <a16:creationId xmlns:a16="http://schemas.microsoft.com/office/drawing/2014/main" id="{6F62513A-2A75-B04C-8E0F-0C41D6880A67}"/>
                </a:ext>
              </a:extLst>
            </p:cNvPr>
            <p:cNvSpPr/>
            <p:nvPr/>
          </p:nvSpPr>
          <p:spPr>
            <a:xfrm>
              <a:off x="5111761" y="4409873"/>
              <a:ext cx="1331229" cy="552851"/>
            </a:xfrm>
            <a:prstGeom prst="chevron">
              <a:avLst/>
            </a:prstGeom>
            <a:solidFill>
              <a:schemeClr val="accent1"/>
            </a:solidFill>
            <a:ln>
              <a:solidFill>
                <a:srgbClr val="7BBFE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dirty="0">
                <a:ln>
                  <a:noFill/>
                </a:ln>
                <a:solidFill>
                  <a:srgbClr val="FFFFFF"/>
                </a:solidFill>
                <a:effectLst/>
                <a:uLnTx/>
                <a:uFillTx/>
                <a:latin typeface="Open Sans Light" panose="020B0306030504020204" pitchFamily="34" charset="0"/>
                <a:ea typeface="+mn-ea"/>
                <a:cs typeface="+mn-cs"/>
                <a:sym typeface="Arial"/>
              </a:endParaRPr>
            </a:p>
          </p:txBody>
        </p:sp>
      </p:grpSp>
      <p:sp>
        <p:nvSpPr>
          <p:cNvPr id="3" name="Arrow: Chevron 2">
            <a:extLst>
              <a:ext uri="{FF2B5EF4-FFF2-40B4-BE49-F238E27FC236}">
                <a16:creationId xmlns:a16="http://schemas.microsoft.com/office/drawing/2014/main" id="{A1A5C423-A04B-BF2C-1022-9A4E5FBBEB05}"/>
              </a:ext>
              <a:ext uri="{C183D7F6-B498-43B3-948B-1728B52AA6E4}">
                <adec:decorative xmlns:adec="http://schemas.microsoft.com/office/drawing/2017/decorative" val="1"/>
              </a:ext>
            </a:extLst>
          </p:cNvPr>
          <p:cNvSpPr/>
          <p:nvPr/>
        </p:nvSpPr>
        <p:spPr>
          <a:xfrm>
            <a:off x="3347598" y="1853591"/>
            <a:ext cx="1737689" cy="1179576"/>
          </a:xfrm>
          <a:prstGeom prst="chevron">
            <a:avLst/>
          </a:prstGeom>
          <a:solidFill>
            <a:schemeClr val="accent1"/>
          </a:solidFill>
          <a:ln>
            <a:solidFill>
              <a:srgbClr val="7BBFE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1" i="0" u="none" strike="noStrike" kern="0" normalizeH="0" baseline="0" noProof="0" dirty="0">
              <a:ln w="22225">
                <a:solidFill>
                  <a:schemeClr val="accent2"/>
                </a:solidFill>
                <a:prstDash val="solid"/>
              </a:ln>
              <a:solidFill>
                <a:schemeClr val="accent2">
                  <a:lumMod val="40000"/>
                  <a:lumOff val="60000"/>
                </a:schemeClr>
              </a:solidFill>
              <a:uLnTx/>
              <a:uFillTx/>
              <a:latin typeface="Open Sans Light" panose="020B0306030504020204" pitchFamily="34" charset="0"/>
              <a:ea typeface="+mn-ea"/>
              <a:cs typeface="+mn-cs"/>
              <a:sym typeface="Arial"/>
            </a:endParaRPr>
          </a:p>
        </p:txBody>
      </p:sp>
      <p:sp>
        <p:nvSpPr>
          <p:cNvPr id="4" name="TextBox 3">
            <a:extLst>
              <a:ext uri="{FF2B5EF4-FFF2-40B4-BE49-F238E27FC236}">
                <a16:creationId xmlns:a16="http://schemas.microsoft.com/office/drawing/2014/main" id="{9868C5D0-3AC6-6F02-FFC2-F738784EB63E}"/>
              </a:ext>
            </a:extLst>
          </p:cNvPr>
          <p:cNvSpPr txBox="1"/>
          <p:nvPr/>
        </p:nvSpPr>
        <p:spPr>
          <a:xfrm>
            <a:off x="3881697" y="1925047"/>
            <a:ext cx="989836" cy="938719"/>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rgbClr val="000000"/>
                </a:solidFill>
                <a:effectLst/>
                <a:uLnTx/>
                <a:uFillTx/>
                <a:latin typeface="Open Sans Light" panose="020B0306030504020204" pitchFamily="34" charset="0"/>
                <a:ea typeface="+mn-ea"/>
                <a:cs typeface="Open Sans Light" panose="020B0306030504020204" pitchFamily="34" charset="0"/>
                <a:sym typeface="Arial"/>
              </a:rPr>
              <a:t>Respite Care Services, Crisis Respite Centers</a:t>
            </a:r>
          </a:p>
        </p:txBody>
      </p:sp>
      <p:sp>
        <p:nvSpPr>
          <p:cNvPr id="87" name="TextBox 86">
            <a:extLst>
              <a:ext uri="{FF2B5EF4-FFF2-40B4-BE49-F238E27FC236}">
                <a16:creationId xmlns:a16="http://schemas.microsoft.com/office/drawing/2014/main" id="{07C78499-6422-26B8-6F6B-BE2C30CB9396}"/>
              </a:ext>
            </a:extLst>
          </p:cNvPr>
          <p:cNvSpPr txBox="1"/>
          <p:nvPr/>
        </p:nvSpPr>
        <p:spPr>
          <a:xfrm>
            <a:off x="3311563" y="3153527"/>
            <a:ext cx="989836" cy="1277273"/>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rgbClr val="000000"/>
                </a:solidFill>
                <a:effectLst/>
                <a:uLnTx/>
                <a:uFillTx/>
                <a:latin typeface="Open Sans Light" panose="020B0306030504020204" pitchFamily="34" charset="0"/>
                <a:ea typeface="+mn-ea"/>
                <a:cs typeface="Open Sans Light" panose="020B0306030504020204" pitchFamily="34" charset="0"/>
                <a:sym typeface="Arial"/>
              </a:rPr>
              <a:t>Brief Short-term, community based, crisis intervention and treatment</a:t>
            </a:r>
          </a:p>
        </p:txBody>
      </p:sp>
      <p:sp>
        <p:nvSpPr>
          <p:cNvPr id="66" name="TextBox 65">
            <a:extLst>
              <a:ext uri="{FF2B5EF4-FFF2-40B4-BE49-F238E27FC236}">
                <a16:creationId xmlns:a16="http://schemas.microsoft.com/office/drawing/2014/main" id="{EDF8822D-F075-844A-9EBF-0BD8D5F65078}"/>
              </a:ext>
            </a:extLst>
          </p:cNvPr>
          <p:cNvSpPr txBox="1"/>
          <p:nvPr/>
        </p:nvSpPr>
        <p:spPr>
          <a:xfrm>
            <a:off x="5121593" y="2054540"/>
            <a:ext cx="989836" cy="769441"/>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rgbClr val="000000"/>
                </a:solidFill>
                <a:effectLst/>
                <a:uLnTx/>
                <a:uFillTx/>
                <a:latin typeface="Open Sans Light" panose="020B0306030504020204" pitchFamily="34" charset="0"/>
                <a:ea typeface="+mn-ea"/>
                <a:cs typeface="Open Sans Light" panose="020B0306030504020204" pitchFamily="34" charset="0"/>
                <a:sym typeface="Arial"/>
              </a:rPr>
              <a:t>Emergency</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rgbClr val="000000"/>
                </a:solidFill>
                <a:effectLst/>
                <a:uLnTx/>
                <a:uFillTx/>
                <a:latin typeface="Open Sans Light" panose="020B0306030504020204" pitchFamily="34" charset="0"/>
                <a:ea typeface="+mn-ea"/>
                <a:cs typeface="Open Sans Light" panose="020B0306030504020204" pitchFamily="34" charset="0"/>
                <a:sym typeface="Arial"/>
              </a:rPr>
              <a:t> Crisis Services, Shelters</a:t>
            </a:r>
          </a:p>
        </p:txBody>
      </p:sp>
      <p:sp>
        <p:nvSpPr>
          <p:cNvPr id="68" name="TextBox 67">
            <a:extLst>
              <a:ext uri="{FF2B5EF4-FFF2-40B4-BE49-F238E27FC236}">
                <a16:creationId xmlns:a16="http://schemas.microsoft.com/office/drawing/2014/main" id="{76DAF76B-6B7E-AC9A-A3A3-EEE99C8AFFDC}"/>
              </a:ext>
            </a:extLst>
          </p:cNvPr>
          <p:cNvSpPr txBox="1"/>
          <p:nvPr/>
        </p:nvSpPr>
        <p:spPr>
          <a:xfrm>
            <a:off x="4715445" y="3150838"/>
            <a:ext cx="924916" cy="1446550"/>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rgbClr val="000000"/>
                </a:solidFill>
                <a:effectLst/>
                <a:uLnTx/>
                <a:uFillTx/>
                <a:latin typeface="Open Sans Light" panose="020B0306030504020204" pitchFamily="34" charset="0"/>
                <a:ea typeface="+mn-ea"/>
                <a:cs typeface="Open Sans Light" panose="020B0306030504020204" pitchFamily="34" charset="0"/>
                <a:sym typeface="Arial"/>
              </a:rPr>
              <a:t>Brief Short-term, community based, crisis intervention and treatment</a:t>
            </a:r>
          </a:p>
        </p:txBody>
      </p:sp>
      <p:sp>
        <p:nvSpPr>
          <p:cNvPr id="74" name="TextBox 73">
            <a:extLst>
              <a:ext uri="{FF2B5EF4-FFF2-40B4-BE49-F238E27FC236}">
                <a16:creationId xmlns:a16="http://schemas.microsoft.com/office/drawing/2014/main" id="{64EC235F-5D39-6563-2B82-301C271CDFA9}"/>
              </a:ext>
            </a:extLst>
          </p:cNvPr>
          <p:cNvSpPr txBox="1"/>
          <p:nvPr/>
        </p:nvSpPr>
        <p:spPr>
          <a:xfrm>
            <a:off x="6436057" y="1996858"/>
            <a:ext cx="1164423" cy="938719"/>
          </a:xfrm>
          <a:prstGeom prst="rect">
            <a:avLst/>
          </a:prstGeom>
          <a:noFill/>
        </p:spPr>
        <p:txBody>
          <a:bodyPr wrap="square">
            <a:spAutoFit/>
          </a:bodyPr>
          <a:lstStyle/>
          <a:p>
            <a:pPr algn="ctr"/>
            <a:r>
              <a:rPr lang="en-US" sz="1100" kern="0" dirty="0">
                <a:solidFill>
                  <a:srgbClr val="000000"/>
                </a:solidFill>
                <a:latin typeface="Open Sans Light" panose="020B0306030504020204" pitchFamily="34" charset="0"/>
                <a:sym typeface="Arial"/>
              </a:rPr>
              <a:t>Therapeutic Residence, </a:t>
            </a:r>
            <a:r>
              <a:rPr lang="en-US" sz="1100" kern="0" dirty="0">
                <a:solidFill>
                  <a:schemeClr val="tx1"/>
                </a:solidFill>
                <a:latin typeface="Open Sans Light" panose="020B0306030504020204" pitchFamily="34" charset="0"/>
                <a:cs typeface="Open Sans Light" panose="020B0306030504020204" pitchFamily="34" charset="0"/>
                <a:sym typeface="Arial"/>
              </a:rPr>
              <a:t>Therapeutic Family Foster Home</a:t>
            </a:r>
            <a:endParaRPr lang="en-US" sz="1100" dirty="0">
              <a:latin typeface="Open Sans Light" panose="020B0306030504020204" pitchFamily="34" charset="0"/>
            </a:endParaRPr>
          </a:p>
        </p:txBody>
      </p:sp>
      <p:sp>
        <p:nvSpPr>
          <p:cNvPr id="64" name="TextBox 63">
            <a:extLst>
              <a:ext uri="{FF2B5EF4-FFF2-40B4-BE49-F238E27FC236}">
                <a16:creationId xmlns:a16="http://schemas.microsoft.com/office/drawing/2014/main" id="{B43E058E-1D4D-0331-6500-22E3A2439211}"/>
              </a:ext>
            </a:extLst>
          </p:cNvPr>
          <p:cNvSpPr txBox="1"/>
          <p:nvPr/>
        </p:nvSpPr>
        <p:spPr>
          <a:xfrm>
            <a:off x="6083790" y="3142183"/>
            <a:ext cx="1130128" cy="1277273"/>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rgbClr val="000000"/>
                </a:solidFill>
                <a:effectLst/>
                <a:uLnTx/>
                <a:uFillTx/>
                <a:latin typeface="Open Sans Light" panose="020B0306030504020204" pitchFamily="34" charset="0"/>
                <a:ea typeface="+mn-ea"/>
                <a:cs typeface="Open Sans Light" panose="020B0306030504020204" pitchFamily="34" charset="0"/>
                <a:sym typeface="Arial"/>
              </a:rPr>
              <a:t>A home providing intensive  community-based services in a home setting</a:t>
            </a:r>
          </a:p>
        </p:txBody>
      </p:sp>
      <p:sp>
        <p:nvSpPr>
          <p:cNvPr id="61" name="TextBox 60">
            <a:extLst>
              <a:ext uri="{FF2B5EF4-FFF2-40B4-BE49-F238E27FC236}">
                <a16:creationId xmlns:a16="http://schemas.microsoft.com/office/drawing/2014/main" id="{4D32DF18-9534-2B43-1FED-C688FF707090}"/>
              </a:ext>
            </a:extLst>
          </p:cNvPr>
          <p:cNvSpPr txBox="1"/>
          <p:nvPr/>
        </p:nvSpPr>
        <p:spPr>
          <a:xfrm>
            <a:off x="7712331" y="1996857"/>
            <a:ext cx="1207008" cy="938719"/>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rgbClr val="000000"/>
                </a:solidFill>
                <a:effectLst/>
                <a:uLnTx/>
                <a:uFillTx/>
                <a:latin typeface="Open Sans Light" panose="020B0306030504020204" pitchFamily="34" charset="0"/>
                <a:ea typeface="+mn-ea"/>
                <a:cs typeface="Open Sans Light" panose="020B0306030504020204" pitchFamily="34" charset="0"/>
                <a:sym typeface="Arial"/>
              </a:rPr>
              <a:t>Therapeutic Residence, </a:t>
            </a:r>
            <a:r>
              <a:rPr lang="en-US" sz="1100" kern="0" dirty="0">
                <a:solidFill>
                  <a:srgbClr val="000000"/>
                </a:solidFill>
                <a:latin typeface="Open Sans Light" panose="020B0306030504020204" pitchFamily="34" charset="0"/>
                <a:sym typeface="Arial"/>
              </a:rPr>
              <a:t>Youth Residential Center II</a:t>
            </a:r>
            <a:r>
              <a:rPr kumimoji="0" lang="en-US" sz="1100" b="0" i="0" u="none" strike="noStrike" kern="0" cap="none" spc="0" normalizeH="0" baseline="0" noProof="0" dirty="0">
                <a:ln>
                  <a:noFill/>
                </a:ln>
                <a:solidFill>
                  <a:srgbClr val="000000"/>
                </a:solidFill>
                <a:effectLst/>
                <a:uLnTx/>
                <a:uFillTx/>
                <a:latin typeface="Open Sans Light" panose="020B0306030504020204" pitchFamily="34" charset="0"/>
                <a:ea typeface="+mn-ea"/>
                <a:cs typeface="Open Sans Light" panose="020B0306030504020204" pitchFamily="34" charset="0"/>
                <a:sym typeface="Arial"/>
              </a:rPr>
              <a:t> </a:t>
            </a:r>
          </a:p>
        </p:txBody>
      </p:sp>
      <p:sp>
        <p:nvSpPr>
          <p:cNvPr id="76" name="TextBox 75">
            <a:extLst>
              <a:ext uri="{FF2B5EF4-FFF2-40B4-BE49-F238E27FC236}">
                <a16:creationId xmlns:a16="http://schemas.microsoft.com/office/drawing/2014/main" id="{3693E937-AD03-B6F7-7E08-51EF13312DED}"/>
              </a:ext>
            </a:extLst>
          </p:cNvPr>
          <p:cNvSpPr txBox="1"/>
          <p:nvPr/>
        </p:nvSpPr>
        <p:spPr>
          <a:xfrm>
            <a:off x="7462486" y="3099663"/>
            <a:ext cx="1207008" cy="1785104"/>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rgbClr val="000000"/>
                </a:solidFill>
                <a:effectLst/>
                <a:uLnTx/>
                <a:uFillTx/>
                <a:latin typeface="Open Sans Light" panose="020B0306030504020204" pitchFamily="34" charset="0"/>
                <a:ea typeface="+mn-ea"/>
                <a:cs typeface="Open Sans Light" panose="020B0306030504020204" pitchFamily="34" charset="0"/>
                <a:sym typeface="Arial"/>
              </a:rPr>
              <a:t>A facility providing community-based residential services in a home-like setting with no more than 10 beds</a:t>
            </a:r>
          </a:p>
        </p:txBody>
      </p:sp>
      <p:sp>
        <p:nvSpPr>
          <p:cNvPr id="11" name="TextBox 10">
            <a:extLst>
              <a:ext uri="{FF2B5EF4-FFF2-40B4-BE49-F238E27FC236}">
                <a16:creationId xmlns:a16="http://schemas.microsoft.com/office/drawing/2014/main" id="{28D23FD6-38B9-67B5-1D64-854FCD9DE17B}"/>
              </a:ext>
            </a:extLst>
          </p:cNvPr>
          <p:cNvSpPr txBox="1"/>
          <p:nvPr/>
        </p:nvSpPr>
        <p:spPr>
          <a:xfrm>
            <a:off x="2877919" y="6081200"/>
            <a:ext cx="6093618" cy="276999"/>
          </a:xfrm>
          <a:prstGeom prst="rect">
            <a:avLst/>
          </a:prstGeom>
          <a:noFill/>
        </p:spPr>
        <p:txBody>
          <a:bodyPr wrap="square">
            <a:spAutoFit/>
          </a:bodyPr>
          <a:lstStyle/>
          <a:p>
            <a:r>
              <a:rPr lang="en-US" sz="1200" dirty="0">
                <a:solidFill>
                  <a:schemeClr val="tx1"/>
                </a:solidFill>
                <a:latin typeface="Open Sans Light" panose="020B0306030504020204" pitchFamily="34" charset="0"/>
              </a:rPr>
              <a:t>November 2024, Collaborative Document, DCF, KDADS, KDHE, KDOC and KSDE</a:t>
            </a:r>
          </a:p>
        </p:txBody>
      </p:sp>
    </p:spTree>
    <p:extLst>
      <p:ext uri="{BB962C8B-B14F-4D97-AF65-F5344CB8AC3E}">
        <p14:creationId xmlns:p14="http://schemas.microsoft.com/office/powerpoint/2010/main" val="13762187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02D0F-0391-DABA-C4C8-7EED6BBF5E43}"/>
              </a:ext>
            </a:extLst>
          </p:cNvPr>
          <p:cNvSpPr>
            <a:spLocks noGrp="1"/>
          </p:cNvSpPr>
          <p:nvPr>
            <p:ph type="title" idx="4294967295"/>
          </p:nvPr>
        </p:nvSpPr>
        <p:spPr>
          <a:xfrm>
            <a:off x="1334086" y="599607"/>
            <a:ext cx="2844019" cy="1298283"/>
          </a:xfrm>
          <a:prstGeom prst="chevron">
            <a:avLst/>
          </a:prstGeom>
          <a:solidFill>
            <a:schemeClr val="accent5">
              <a:lumMod val="60000"/>
              <a:lumOff val="40000"/>
            </a:schemeClr>
          </a:solidFill>
          <a:ln w="12700" cap="flat" cmpd="sng" algn="ctr">
            <a:solidFill>
              <a:srgbClr val="F6BA12"/>
            </a:solidFill>
            <a:prstDash val="solid"/>
            <a:miter lim="800000"/>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600" b="0" i="0" u="none" strike="noStrike" kern="0" cap="none" spc="0" normalizeH="0" baseline="0" noProof="0" dirty="0">
                <a:ln>
                  <a:noFill/>
                </a:ln>
                <a:solidFill>
                  <a:srgbClr val="000000"/>
                </a:solidFill>
                <a:effectLst/>
                <a:uLnTx/>
                <a:uFillTx/>
                <a:latin typeface="Open Sans Light" panose="020B0306030504020204" pitchFamily="34" charset="0"/>
                <a:ea typeface="+mn-ea"/>
                <a:cs typeface="+mn-cs"/>
                <a:sym typeface="Arial"/>
              </a:rPr>
              <a:t>Therapeutic Residence, </a:t>
            </a:r>
            <a:r>
              <a:rPr kumimoji="0" lang="en-US" sz="1600" b="0" i="0" u="none" strike="noStrike" kern="0" cap="none" spc="0" normalizeH="0" baseline="0" noProof="0" dirty="0">
                <a:ln>
                  <a:noFill/>
                </a:ln>
                <a:solidFill>
                  <a:schemeClr val="tx1"/>
                </a:solidFill>
                <a:effectLst/>
                <a:uLnTx/>
                <a:uFillTx/>
                <a:latin typeface="Open Sans Light" panose="020B0306030504020204" pitchFamily="34" charset="0"/>
                <a:ea typeface="+mn-ea"/>
                <a:cs typeface="Open Sans Light" panose="020B0306030504020204" pitchFamily="34" charset="0"/>
                <a:sym typeface="Arial"/>
              </a:rPr>
              <a:t>Therapeutic Family Foster Home, (TFFH)</a:t>
            </a:r>
            <a:r>
              <a:rPr kumimoji="0" lang="en-US" sz="1600" b="0" i="0" u="none" strike="noStrike" kern="0" cap="none" spc="0" normalizeH="0" baseline="0" noProof="0" dirty="0">
                <a:ln>
                  <a:noFill/>
                </a:ln>
                <a:solidFill>
                  <a:schemeClr val="tx1"/>
                </a:solidFill>
                <a:effectLst/>
                <a:uLnTx/>
                <a:uFillTx/>
                <a:latin typeface="Open Sans Light" panose="020B0306030504020204" pitchFamily="34" charset="0"/>
                <a:ea typeface="+mn-ea"/>
                <a:cs typeface="+mn-cs"/>
                <a:sym typeface="Arial"/>
              </a:rPr>
              <a:t> </a:t>
            </a:r>
          </a:p>
        </p:txBody>
      </p:sp>
      <p:sp>
        <p:nvSpPr>
          <p:cNvPr id="3" name="Rectangle 2">
            <a:extLst>
              <a:ext uri="{FF2B5EF4-FFF2-40B4-BE49-F238E27FC236}">
                <a16:creationId xmlns:a16="http://schemas.microsoft.com/office/drawing/2014/main" id="{A068C0CA-5FCA-698B-C9B3-D430E6255A68}"/>
              </a:ext>
            </a:extLst>
          </p:cNvPr>
          <p:cNvSpPr/>
          <p:nvPr/>
        </p:nvSpPr>
        <p:spPr>
          <a:xfrm>
            <a:off x="8869680" y="877824"/>
            <a:ext cx="1988234"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Open Sans Light" panose="020B0306030504020204" pitchFamily="34" charset="0"/>
                <a:cs typeface="Open Sans Light" panose="020B0306030504020204" pitchFamily="34" charset="0"/>
              </a:rPr>
              <a:t>DCF Programing </a:t>
            </a:r>
          </a:p>
          <a:p>
            <a:pPr algn="ctr"/>
            <a:r>
              <a:rPr lang="en-US" dirty="0">
                <a:latin typeface="Open Sans Light" panose="020B0306030504020204" pitchFamily="34" charset="0"/>
                <a:cs typeface="Open Sans Light" panose="020B0306030504020204" pitchFamily="34" charset="0"/>
              </a:rPr>
              <a:t>&amp; Licensing</a:t>
            </a:r>
          </a:p>
        </p:txBody>
      </p:sp>
      <p:sp>
        <p:nvSpPr>
          <p:cNvPr id="4" name="Rectangle 3">
            <a:extLst>
              <a:ext uri="{FF2B5EF4-FFF2-40B4-BE49-F238E27FC236}">
                <a16:creationId xmlns:a16="http://schemas.microsoft.com/office/drawing/2014/main" id="{9479D3A1-11C4-71B9-F508-86F139C55A35}"/>
              </a:ext>
            </a:extLst>
          </p:cNvPr>
          <p:cNvSpPr/>
          <p:nvPr/>
        </p:nvSpPr>
        <p:spPr>
          <a:xfrm>
            <a:off x="1334086" y="2019266"/>
            <a:ext cx="9523828" cy="4422045"/>
          </a:xfrm>
          <a:prstGeom prst="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1219170" rtl="0" eaLnBrk="1" fontAlgn="auto" latinLnBrk="0" hangingPunct="1">
              <a:lnSpc>
                <a:spcPct val="100000"/>
              </a:lnSpc>
              <a:spcBef>
                <a:spcPts val="0"/>
              </a:spcBef>
              <a:spcAft>
                <a:spcPts val="0"/>
              </a:spcAft>
              <a:buClr>
                <a:srgbClr val="000000"/>
              </a:buClr>
              <a:buSzTx/>
              <a:buFontTx/>
              <a:buNone/>
              <a:tabLst/>
              <a:defRPr/>
            </a:pPr>
            <a:r>
              <a:rPr lang="en-US" kern="0" dirty="0">
                <a:solidFill>
                  <a:schemeClr val="bg1"/>
                </a:solidFill>
                <a:latin typeface="Open Sans Light" panose="020B0306030504020204" pitchFamily="34" charset="0"/>
                <a:cs typeface="Open Sans Light" panose="020B0306030504020204" pitchFamily="34" charset="0"/>
                <a:sym typeface="Arial"/>
              </a:rPr>
              <a:t>DCF Therapeutic Family Foster Home (TFFH) (Level of Care in </a:t>
            </a:r>
            <a:r>
              <a:rPr lang="en-US" dirty="0">
                <a:latin typeface="Open Sans Light" panose="020B0306030504020204" pitchFamily="34" charset="0"/>
              </a:rPr>
              <a:t>youth in the custody of the Secretary of DCF</a:t>
            </a:r>
            <a:r>
              <a:rPr lang="en-US" kern="0" dirty="0">
                <a:solidFill>
                  <a:schemeClr val="bg1"/>
                </a:solidFill>
                <a:latin typeface="Open Sans Light" panose="020B0306030504020204" pitchFamily="34" charset="0"/>
                <a:cs typeface="Open Sans Light" panose="020B0306030504020204" pitchFamily="34" charset="0"/>
                <a:sym typeface="Arial"/>
              </a:rPr>
              <a:t>)</a:t>
            </a:r>
          </a:p>
          <a:p>
            <a:pPr marL="0" marR="0" lvl="0" indent="0" defTabSz="1219170" rtl="0" eaLnBrk="1" fontAlgn="auto" latinLnBrk="0" hangingPunct="1">
              <a:lnSpc>
                <a:spcPct val="100000"/>
              </a:lnSpc>
              <a:spcBef>
                <a:spcPts val="0"/>
              </a:spcBef>
              <a:spcAft>
                <a:spcPts val="0"/>
              </a:spcAft>
              <a:buClr>
                <a:srgbClr val="000000"/>
              </a:buClr>
              <a:buSzTx/>
              <a:buFontTx/>
              <a:buNone/>
              <a:tabLst/>
              <a:defRPr/>
            </a:pPr>
            <a:r>
              <a:rPr lang="en-US" kern="0" dirty="0">
                <a:solidFill>
                  <a:schemeClr val="bg1"/>
                </a:solidFill>
                <a:latin typeface="Open Sans Light" panose="020B0306030504020204" pitchFamily="34" charset="0"/>
                <a:cs typeface="Open Sans Light" panose="020B0306030504020204" pitchFamily="34" charset="0"/>
                <a:sym typeface="Arial"/>
              </a:rPr>
              <a:t>KDOC Therapeutic Family Foster Home (TFFH) through St. Francis </a:t>
            </a:r>
          </a:p>
          <a:p>
            <a:pPr marL="0" marR="0" lvl="0" indent="0" defTabSz="1219170" rtl="0" eaLnBrk="1" fontAlgn="auto" latinLnBrk="0" hangingPunct="1">
              <a:lnSpc>
                <a:spcPct val="100000"/>
              </a:lnSpc>
              <a:spcBef>
                <a:spcPts val="0"/>
              </a:spcBef>
              <a:spcAft>
                <a:spcPts val="0"/>
              </a:spcAft>
              <a:buClr>
                <a:srgbClr val="000000"/>
              </a:buClr>
              <a:buSzTx/>
              <a:buFontTx/>
              <a:buNone/>
              <a:tabLst/>
              <a:defRPr/>
            </a:pPr>
            <a:r>
              <a:rPr lang="en-US" kern="0" dirty="0">
                <a:solidFill>
                  <a:schemeClr val="bg1"/>
                </a:solidFill>
                <a:latin typeface="Open Sans Light" panose="020B0306030504020204" pitchFamily="34" charset="0"/>
                <a:cs typeface="Open Sans Light" panose="020B0306030504020204" pitchFamily="34" charset="0"/>
                <a:sym typeface="Arial"/>
              </a:rPr>
              <a:t>KDOC Residential Maternity Center, through Gerard House </a:t>
            </a:r>
          </a:p>
          <a:p>
            <a:pPr marL="0" marR="0" lvl="0" indent="0" defTabSz="1219170" rtl="0" eaLnBrk="1" fontAlgn="auto" latinLnBrk="0" hangingPunct="1">
              <a:lnSpc>
                <a:spcPct val="100000"/>
              </a:lnSpc>
              <a:spcBef>
                <a:spcPts val="0"/>
              </a:spcBef>
              <a:spcAft>
                <a:spcPts val="0"/>
              </a:spcAft>
              <a:buClr>
                <a:srgbClr val="000000"/>
              </a:buClr>
              <a:buSzTx/>
              <a:buFontTx/>
              <a:buNone/>
              <a:tabLst/>
              <a:defRPr/>
            </a:pPr>
            <a:endParaRPr lang="en-US" kern="0" dirty="0">
              <a:solidFill>
                <a:schemeClr val="bg1"/>
              </a:solidFill>
              <a:latin typeface="Open Sans Light" panose="020B0306030504020204" pitchFamily="34" charset="0"/>
              <a:cs typeface="Open Sans Light" panose="020B0306030504020204" pitchFamily="34" charset="0"/>
              <a:sym typeface="Arial"/>
            </a:endParaRPr>
          </a:p>
        </p:txBody>
      </p:sp>
      <p:sp>
        <p:nvSpPr>
          <p:cNvPr id="5" name="Footer Placeholder 4">
            <a:extLst>
              <a:ext uri="{FF2B5EF4-FFF2-40B4-BE49-F238E27FC236}">
                <a16:creationId xmlns:a16="http://schemas.microsoft.com/office/drawing/2014/main" id="{7A37812F-41EB-1BF8-6D99-991F084CB73E}"/>
              </a:ext>
            </a:extLst>
          </p:cNvPr>
          <p:cNvSpPr>
            <a:spLocks noGrp="1"/>
          </p:cNvSpPr>
          <p:nvPr>
            <p:ph type="ftr" sz="quarter" idx="11"/>
          </p:nvPr>
        </p:nvSpPr>
        <p:spPr>
          <a:xfrm>
            <a:off x="2686343" y="6075830"/>
            <a:ext cx="6819314"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Open Sans Light" panose="020B0306030504020204" pitchFamily="34" charset="0"/>
                <a:ea typeface="+mn-ea"/>
                <a:cs typeface="Open Sans Light" panose="020B0306030504020204" pitchFamily="34" charset="0"/>
              </a:rPr>
              <a:t>November 2024, Collaborative Document, DCF, KDADS, KDHE, KDOC and KSDE</a:t>
            </a:r>
          </a:p>
        </p:txBody>
      </p:sp>
    </p:spTree>
    <p:extLst>
      <p:ext uri="{BB962C8B-B14F-4D97-AF65-F5344CB8AC3E}">
        <p14:creationId xmlns:p14="http://schemas.microsoft.com/office/powerpoint/2010/main" val="25931852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61CE8E-FF61-E501-5CE9-7863BBDFEC42}"/>
              </a:ext>
            </a:extLst>
          </p:cNvPr>
          <p:cNvSpPr>
            <a:spLocks noGrp="1"/>
          </p:cNvSpPr>
          <p:nvPr>
            <p:ph type="title" idx="4294967295"/>
          </p:nvPr>
        </p:nvSpPr>
        <p:spPr>
          <a:xfrm>
            <a:off x="1334086" y="141224"/>
            <a:ext cx="2996614" cy="1193800"/>
          </a:xfrm>
          <a:prstGeom prst="chevron">
            <a:avLst/>
          </a:prstGeom>
          <a:solidFill>
            <a:schemeClr val="accent1">
              <a:lumMod val="60000"/>
              <a:lumOff val="40000"/>
            </a:schemeClr>
          </a:solidFill>
          <a:ln w="12700" cap="flat" cmpd="sng" algn="ctr">
            <a:solidFill>
              <a:srgbClr val="7BBFE1"/>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600" b="0" i="0" u="none" strike="noStrike" kern="0" cap="none" spc="0" normalizeH="0" baseline="0" noProof="0" dirty="0">
                <a:ln>
                  <a:noFill/>
                </a:ln>
                <a:solidFill>
                  <a:srgbClr val="000000"/>
                </a:solidFill>
                <a:effectLst/>
                <a:uLnTx/>
                <a:uFillTx/>
                <a:latin typeface="Open Sans Light" panose="020B0306030504020204" pitchFamily="34" charset="0"/>
                <a:ea typeface="+mn-ea"/>
                <a:cs typeface="+mn-cs"/>
                <a:sym typeface="Arial"/>
              </a:rPr>
              <a:t>Therapeutic  Residence, Youth Residential Center II (YRC II)</a:t>
            </a:r>
          </a:p>
        </p:txBody>
      </p:sp>
      <p:sp>
        <p:nvSpPr>
          <p:cNvPr id="2" name="Rectangle 1">
            <a:extLst>
              <a:ext uri="{FF2B5EF4-FFF2-40B4-BE49-F238E27FC236}">
                <a16:creationId xmlns:a16="http://schemas.microsoft.com/office/drawing/2014/main" id="{41818B22-8150-F0E8-BD34-248C6A53CEF1}"/>
              </a:ext>
            </a:extLst>
          </p:cNvPr>
          <p:cNvSpPr>
            <a:spLocks/>
          </p:cNvSpPr>
          <p:nvPr/>
        </p:nvSpPr>
        <p:spPr>
          <a:xfrm>
            <a:off x="8869680" y="877824"/>
            <a:ext cx="1988234"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lt1"/>
                </a:solidFill>
                <a:effectLst/>
                <a:uLnTx/>
                <a:uFillTx/>
                <a:latin typeface="Open Sans Light" panose="020B0306030504020204" pitchFamily="34" charset="0"/>
                <a:ea typeface="+mn-ea"/>
                <a:cs typeface="Open Sans Light" panose="020B0306030504020204" pitchFamily="34" charset="0"/>
              </a:rPr>
              <a:t>DCF Programing &amp; Licensing</a:t>
            </a:r>
          </a:p>
        </p:txBody>
      </p:sp>
      <p:sp>
        <p:nvSpPr>
          <p:cNvPr id="4" name="Rectangle 3">
            <a:extLst>
              <a:ext uri="{FF2B5EF4-FFF2-40B4-BE49-F238E27FC236}">
                <a16:creationId xmlns:a16="http://schemas.microsoft.com/office/drawing/2014/main" id="{9479D3A1-11C4-71B9-F508-86F139C55A35}"/>
              </a:ext>
            </a:extLst>
          </p:cNvPr>
          <p:cNvSpPr/>
          <p:nvPr/>
        </p:nvSpPr>
        <p:spPr>
          <a:xfrm>
            <a:off x="1334086" y="1792224"/>
            <a:ext cx="9523828" cy="4949539"/>
          </a:xfrm>
          <a:prstGeom prst="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Open Sans Light" panose="020B0306030504020204" pitchFamily="34" charset="0"/>
                <a:ea typeface="+mn-ea"/>
                <a:cs typeface="Open Sans Light" panose="020B0306030504020204" pitchFamily="34" charset="0"/>
              </a:rPr>
              <a:t>Definition: </a:t>
            </a:r>
            <a:r>
              <a:rPr kumimoji="0" lang="en-US" sz="1100" b="0" i="0" u="none" strike="noStrike" kern="1200" cap="none" spc="0" normalizeH="0" baseline="0" noProof="0" dirty="0">
                <a:ln>
                  <a:noFill/>
                </a:ln>
                <a:solidFill>
                  <a:prstClr val="white"/>
                </a:solidFill>
                <a:effectLst/>
                <a:uLnTx/>
                <a:uFillTx/>
                <a:latin typeface="Open Sans Light" panose="020B0306030504020204" pitchFamily="34" charset="0"/>
                <a:ea typeface="Times New Roman" panose="02020603050405020304" pitchFamily="18" charset="0"/>
                <a:cs typeface="Open Sans Light" panose="020B0306030504020204" pitchFamily="34" charset="0"/>
              </a:rPr>
              <a:t>A group home or residential facility that provides 24-hour care to children, between the ages of 6-21. This type of group home / facility provide children with the environment to build their higher level functioning in efforts to avoid placement in a higher structured treatment facility. </a:t>
            </a:r>
            <a:endParaRPr kumimoji="0" lang="en-US" sz="11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Open Sans Light" panose="020B0306030504020204" pitchFamily="34" charset="0"/>
                <a:ea typeface="Times New Roman" panose="02020603050405020304" pitchFamily="18" charset="0"/>
                <a:cs typeface="Open Sans Light" panose="020B0306030504020204" pitchFamily="34" charset="0"/>
              </a:rPr>
              <a:t>This type of group home / facility is also considered as a step down placement for children placed in a higher structured treatment facility, such as a Qualified Residential Treatment Facility (QRTP).  YRC II can also serve as a placement for a child/youth that is waiting for a bed opening in a Psychiatric Residential Treatment Facility (PRTF)</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Times New Roman" panose="02020603050405020304" pitchFamily="18" charset="0"/>
              </a:rPr>
              <a:t>YOUTH RESIDENTIAL CENTER II (YRC II)</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1800" b="1" i="0" u="none" strike="noStrike" kern="1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1800" b="1" i="0" u="none" strike="noStrike" kern="1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1800" b="1" i="0" u="none" strike="noStrike" kern="1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1800" b="1" i="0" u="none" strike="noStrike" kern="1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1800" b="1" i="0" u="none" strike="noStrike" kern="1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1800" b="1" i="0" u="none" strike="noStrike" kern="1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1800" b="1" i="0" u="none" strike="noStrike" kern="1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1800" b="0" i="0" u="none" strike="noStrike" kern="1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500" b="0" i="0" u="none" strike="noStrike" kern="0" cap="none" spc="0" normalizeH="0" baseline="0" noProof="0" dirty="0">
              <a:ln>
                <a:noFill/>
              </a:ln>
              <a:solidFill>
                <a:prstClr val="white"/>
              </a:solidFill>
              <a:effectLst/>
              <a:uLnTx/>
              <a:uFillTx/>
              <a:latin typeface="Open Sans Light" panose="020B0306030504020204" pitchFamily="34" charset="0"/>
              <a:ea typeface="+mn-ea"/>
              <a:cs typeface="Open Sans Light" panose="020B0306030504020204" pitchFamily="34" charset="0"/>
              <a:sym typeface="Arial"/>
            </a:endParaRPr>
          </a:p>
        </p:txBody>
      </p:sp>
      <p:graphicFrame>
        <p:nvGraphicFramePr>
          <p:cNvPr id="5" name="Table 4">
            <a:extLst>
              <a:ext uri="{FF2B5EF4-FFF2-40B4-BE49-F238E27FC236}">
                <a16:creationId xmlns:a16="http://schemas.microsoft.com/office/drawing/2014/main" id="{963E9047-1381-F0E5-23D2-1BA955D871C1}"/>
              </a:ext>
            </a:extLst>
          </p:cNvPr>
          <p:cNvGraphicFramePr>
            <a:graphicFrameLocks noGrp="1"/>
          </p:cNvGraphicFramePr>
          <p:nvPr>
            <p:extLst>
              <p:ext uri="{D42A27DB-BD31-4B8C-83A1-F6EECF244321}">
                <p14:modId xmlns:p14="http://schemas.microsoft.com/office/powerpoint/2010/main" val="3548329730"/>
              </p:ext>
            </p:extLst>
          </p:nvPr>
        </p:nvGraphicFramePr>
        <p:xfrm>
          <a:off x="1565329" y="3239147"/>
          <a:ext cx="8818536" cy="3363127"/>
        </p:xfrm>
        <a:graphic>
          <a:graphicData uri="http://schemas.openxmlformats.org/drawingml/2006/table">
            <a:tbl>
              <a:tblPr firstRow="1"/>
              <a:tblGrid>
                <a:gridCol w="4297073">
                  <a:extLst>
                    <a:ext uri="{9D8B030D-6E8A-4147-A177-3AD203B41FA5}">
                      <a16:colId xmlns:a16="http://schemas.microsoft.com/office/drawing/2014/main" val="1036961939"/>
                    </a:ext>
                  </a:extLst>
                </a:gridCol>
                <a:gridCol w="4521463">
                  <a:extLst>
                    <a:ext uri="{9D8B030D-6E8A-4147-A177-3AD203B41FA5}">
                      <a16:colId xmlns:a16="http://schemas.microsoft.com/office/drawing/2014/main" val="497734955"/>
                    </a:ext>
                  </a:extLst>
                </a:gridCol>
              </a:tblGrid>
              <a:tr h="197831">
                <a:tc>
                  <a:txBody>
                    <a:bodyPr/>
                    <a:lstStyle/>
                    <a:p>
                      <a:pPr algn="l" fontAlgn="ctr"/>
                      <a:r>
                        <a:rPr lang="en-US" sz="1100" b="0" i="0" u="none" strike="noStrike" baseline="0" dirty="0">
                          <a:solidFill>
                            <a:schemeClr val="bg1"/>
                          </a:solidFill>
                          <a:effectLst/>
                          <a:latin typeface="Open Sans Light" panose="020B0306030504020204" pitchFamily="34" charset="0"/>
                          <a:cs typeface="Open Sans Light" panose="020B0306030504020204" pitchFamily="34" charset="0"/>
                        </a:rPr>
                        <a:t>1.        Empower Youth Living Center</a:t>
                      </a:r>
                      <a:endParaRPr lang="en-US" sz="1100" b="0" i="0" u="none" strike="noStrike" baseline="0" dirty="0">
                        <a:solidFill>
                          <a:schemeClr val="bg1"/>
                        </a:solidFill>
                        <a:effectLst/>
                        <a:latin typeface="Open Sans Light" panose="020B0306030504020204" pitchFamily="34" charset="0"/>
                      </a:endParaRPr>
                    </a:p>
                  </a:txBody>
                  <a:tcPr marL="428625" marR="9525" marT="9525" marB="0" anchor="ctr">
                    <a:lnL>
                      <a:noFill/>
                    </a:lnL>
                    <a:lnR>
                      <a:noFill/>
                    </a:lnR>
                    <a:lnT>
                      <a:noFill/>
                    </a:lnT>
                    <a:lnB>
                      <a:noFill/>
                    </a:lnB>
                    <a:noFill/>
                  </a:tcPr>
                </a:tc>
                <a:tc>
                  <a:txBody>
                    <a:bodyPr/>
                    <a:lstStyle/>
                    <a:p>
                      <a:pPr algn="l" fontAlgn="ctr"/>
                      <a:r>
                        <a:rPr lang="en-US" sz="1100" b="0" i="0" u="none" strike="noStrike" baseline="0" dirty="0">
                          <a:solidFill>
                            <a:schemeClr val="bg1"/>
                          </a:solidFill>
                          <a:effectLst/>
                          <a:latin typeface="Open Sans Light" panose="020B0306030504020204" pitchFamily="34" charset="0"/>
                          <a:cs typeface="Open Sans Light" panose="020B0306030504020204" pitchFamily="34" charset="0"/>
                        </a:rPr>
                        <a:t>18.        Making A Difference (Duplex)</a:t>
                      </a:r>
                      <a:endParaRPr lang="en-US" sz="1100" b="0" i="0" u="none" strike="noStrike" baseline="0" dirty="0">
                        <a:solidFill>
                          <a:schemeClr val="bg1"/>
                        </a:solidFill>
                        <a:effectLst/>
                        <a:latin typeface="Open Sans Light" panose="020B0306030504020204" pitchFamily="34" charset="0"/>
                      </a:endParaRPr>
                    </a:p>
                  </a:txBody>
                  <a:tcPr marL="428625" marR="9525" marT="9525" marB="0" anchor="ctr">
                    <a:lnL>
                      <a:noFill/>
                    </a:lnL>
                    <a:lnR>
                      <a:noFill/>
                    </a:lnR>
                    <a:lnT>
                      <a:noFill/>
                    </a:lnT>
                    <a:lnB>
                      <a:noFill/>
                    </a:lnB>
                    <a:noFill/>
                  </a:tcPr>
                </a:tc>
                <a:extLst>
                  <a:ext uri="{0D108BD9-81ED-4DB2-BD59-A6C34878D82A}">
                    <a16:rowId xmlns:a16="http://schemas.microsoft.com/office/drawing/2014/main" val="1796557983"/>
                  </a:ext>
                </a:extLst>
              </a:tr>
              <a:tr h="197831">
                <a:tc>
                  <a:txBody>
                    <a:bodyPr/>
                    <a:lstStyle/>
                    <a:p>
                      <a:pPr algn="l" fontAlgn="ctr"/>
                      <a:r>
                        <a:rPr lang="en-US" sz="1100" b="0" i="0" u="none" strike="noStrike" baseline="0" dirty="0">
                          <a:solidFill>
                            <a:schemeClr val="bg1"/>
                          </a:solidFill>
                          <a:effectLst/>
                          <a:latin typeface="Open Sans Light" panose="020B0306030504020204" pitchFamily="34" charset="0"/>
                          <a:cs typeface="Open Sans Light" panose="020B0306030504020204" pitchFamily="34" charset="0"/>
                        </a:rPr>
                        <a:t>2.        Youth Crisis Center: Orange and Brown House</a:t>
                      </a:r>
                      <a:endParaRPr lang="en-US" sz="1100" b="0" i="0" u="none" strike="noStrike" baseline="0" dirty="0">
                        <a:solidFill>
                          <a:schemeClr val="bg1"/>
                        </a:solidFill>
                        <a:effectLst/>
                        <a:latin typeface="Open Sans Light" panose="020B0306030504020204" pitchFamily="34" charset="0"/>
                      </a:endParaRPr>
                    </a:p>
                  </a:txBody>
                  <a:tcPr marL="428625" marR="9525" marT="9525" marB="0" anchor="ctr">
                    <a:lnL>
                      <a:noFill/>
                    </a:lnL>
                    <a:lnR>
                      <a:noFill/>
                    </a:lnR>
                    <a:lnT>
                      <a:noFill/>
                    </a:lnT>
                    <a:lnB>
                      <a:noFill/>
                    </a:lnB>
                    <a:noFill/>
                  </a:tcPr>
                </a:tc>
                <a:tc>
                  <a:txBody>
                    <a:bodyPr/>
                    <a:lstStyle/>
                    <a:p>
                      <a:pPr algn="l" fontAlgn="ctr"/>
                      <a:r>
                        <a:rPr lang="en-US" sz="1100" b="0" i="0" u="none" strike="noStrike" baseline="0" dirty="0">
                          <a:solidFill>
                            <a:schemeClr val="bg1"/>
                          </a:solidFill>
                          <a:effectLst/>
                          <a:latin typeface="Open Sans Light" panose="020B0306030504020204" pitchFamily="34" charset="0"/>
                          <a:cs typeface="Open Sans Light" panose="020B0306030504020204" pitchFamily="34" charset="0"/>
                        </a:rPr>
                        <a:t>19.        First Step First Love</a:t>
                      </a:r>
                      <a:endParaRPr lang="en-US" sz="1100" b="0" i="0" u="none" strike="noStrike" baseline="0" dirty="0">
                        <a:solidFill>
                          <a:schemeClr val="bg1"/>
                        </a:solidFill>
                        <a:effectLst/>
                        <a:latin typeface="Open Sans Light" panose="020B0306030504020204" pitchFamily="34" charset="0"/>
                      </a:endParaRPr>
                    </a:p>
                  </a:txBody>
                  <a:tcPr marL="428625" marR="9525" marT="9525" marB="0" anchor="ctr">
                    <a:lnL>
                      <a:noFill/>
                    </a:lnL>
                    <a:lnR>
                      <a:noFill/>
                    </a:lnR>
                    <a:lnT>
                      <a:noFill/>
                    </a:lnT>
                    <a:lnB>
                      <a:noFill/>
                    </a:lnB>
                    <a:noFill/>
                  </a:tcPr>
                </a:tc>
                <a:extLst>
                  <a:ext uri="{0D108BD9-81ED-4DB2-BD59-A6C34878D82A}">
                    <a16:rowId xmlns:a16="http://schemas.microsoft.com/office/drawing/2014/main" val="2371496833"/>
                  </a:ext>
                </a:extLst>
              </a:tr>
              <a:tr h="197831">
                <a:tc>
                  <a:txBody>
                    <a:bodyPr/>
                    <a:lstStyle/>
                    <a:p>
                      <a:pPr algn="l" fontAlgn="ctr"/>
                      <a:r>
                        <a:rPr lang="en-US" sz="1100" b="0" i="0" u="none" strike="noStrike" baseline="0" dirty="0">
                          <a:solidFill>
                            <a:schemeClr val="bg1"/>
                          </a:solidFill>
                          <a:effectLst/>
                          <a:latin typeface="Open Sans Light" panose="020B0306030504020204" pitchFamily="34" charset="0"/>
                          <a:cs typeface="Open Sans Light" panose="020B0306030504020204" pitchFamily="34" charset="0"/>
                        </a:rPr>
                        <a:t>3.        Safe Haven</a:t>
                      </a:r>
                      <a:endParaRPr lang="en-US" sz="1100" b="0" i="0" u="none" strike="noStrike" baseline="0" dirty="0">
                        <a:solidFill>
                          <a:schemeClr val="bg1"/>
                        </a:solidFill>
                        <a:effectLst/>
                        <a:latin typeface="Open Sans Light" panose="020B0306030504020204" pitchFamily="34" charset="0"/>
                      </a:endParaRPr>
                    </a:p>
                  </a:txBody>
                  <a:tcPr marL="428625" marR="9525" marT="9525" marB="0" anchor="ctr">
                    <a:lnL>
                      <a:noFill/>
                    </a:lnL>
                    <a:lnR>
                      <a:noFill/>
                    </a:lnR>
                    <a:lnT>
                      <a:noFill/>
                    </a:lnT>
                    <a:lnB>
                      <a:noFill/>
                    </a:lnB>
                    <a:noFill/>
                  </a:tcPr>
                </a:tc>
                <a:tc>
                  <a:txBody>
                    <a:bodyPr/>
                    <a:lstStyle/>
                    <a:p>
                      <a:pPr algn="l" fontAlgn="ctr"/>
                      <a:r>
                        <a:rPr lang="en-US" sz="1100" b="0" i="0" u="none" strike="noStrike" baseline="0" dirty="0">
                          <a:solidFill>
                            <a:schemeClr val="bg1"/>
                          </a:solidFill>
                          <a:effectLst/>
                          <a:latin typeface="Open Sans Light" panose="020B0306030504020204" pitchFamily="34" charset="0"/>
                          <a:cs typeface="Open Sans Light" panose="020B0306030504020204" pitchFamily="34" charset="0"/>
                        </a:rPr>
                        <a:t>20.        Wichita Children’s Home - Residential Maternity Care</a:t>
                      </a:r>
                      <a:endParaRPr lang="en-US" sz="1100" b="0" i="0" u="none" strike="noStrike" baseline="0" dirty="0">
                        <a:solidFill>
                          <a:schemeClr val="bg1"/>
                        </a:solidFill>
                        <a:effectLst/>
                        <a:latin typeface="Open Sans Light" panose="020B0306030504020204" pitchFamily="34" charset="0"/>
                      </a:endParaRPr>
                    </a:p>
                  </a:txBody>
                  <a:tcPr marL="428625" marR="9525" marT="9525" marB="0" anchor="ctr">
                    <a:lnL>
                      <a:noFill/>
                    </a:lnL>
                    <a:lnR>
                      <a:noFill/>
                    </a:lnR>
                    <a:lnT>
                      <a:noFill/>
                    </a:lnT>
                    <a:lnB>
                      <a:noFill/>
                    </a:lnB>
                    <a:noFill/>
                  </a:tcPr>
                </a:tc>
                <a:extLst>
                  <a:ext uri="{0D108BD9-81ED-4DB2-BD59-A6C34878D82A}">
                    <a16:rowId xmlns:a16="http://schemas.microsoft.com/office/drawing/2014/main" val="4097898049"/>
                  </a:ext>
                </a:extLst>
              </a:tr>
              <a:tr h="197831">
                <a:tc>
                  <a:txBody>
                    <a:bodyPr/>
                    <a:lstStyle/>
                    <a:p>
                      <a:pPr algn="l" fontAlgn="ctr"/>
                      <a:r>
                        <a:rPr lang="en-US" sz="1100" b="0" i="0" u="none" strike="noStrike" baseline="0" dirty="0">
                          <a:solidFill>
                            <a:schemeClr val="bg1"/>
                          </a:solidFill>
                          <a:effectLst/>
                          <a:latin typeface="Open Sans Light" panose="020B0306030504020204" pitchFamily="34" charset="0"/>
                          <a:cs typeface="Open Sans Light" panose="020B0306030504020204" pitchFamily="34" charset="0"/>
                        </a:rPr>
                        <a:t>4.        Affirm Your Love</a:t>
                      </a:r>
                      <a:endParaRPr lang="en-US" sz="1100" b="0" i="0" u="none" strike="noStrike" baseline="0" dirty="0">
                        <a:solidFill>
                          <a:schemeClr val="bg1"/>
                        </a:solidFill>
                        <a:effectLst/>
                        <a:latin typeface="Open Sans Light" panose="020B0306030504020204" pitchFamily="34" charset="0"/>
                      </a:endParaRPr>
                    </a:p>
                  </a:txBody>
                  <a:tcPr marL="428625" marR="9525" marT="9525" marB="0" anchor="ctr">
                    <a:lnL>
                      <a:noFill/>
                    </a:lnL>
                    <a:lnR>
                      <a:noFill/>
                    </a:lnR>
                    <a:lnT>
                      <a:noFill/>
                    </a:lnT>
                    <a:lnB>
                      <a:noFill/>
                    </a:lnB>
                    <a:noFill/>
                  </a:tcPr>
                </a:tc>
                <a:tc>
                  <a:txBody>
                    <a:bodyPr/>
                    <a:lstStyle/>
                    <a:p>
                      <a:pPr algn="l" fontAlgn="ctr"/>
                      <a:r>
                        <a:rPr lang="en-US" sz="1100" b="0" i="0" u="none" strike="noStrike" baseline="0" dirty="0">
                          <a:solidFill>
                            <a:schemeClr val="bg1"/>
                          </a:solidFill>
                          <a:effectLst/>
                          <a:latin typeface="Open Sans Light" panose="020B0306030504020204" pitchFamily="34" charset="0"/>
                          <a:cs typeface="Open Sans Light" panose="020B0306030504020204" pitchFamily="34" charset="0"/>
                        </a:rPr>
                        <a:t>21.        Anchor of Hope</a:t>
                      </a:r>
                      <a:endParaRPr lang="en-US" sz="1100" b="0" i="0" u="none" strike="noStrike" baseline="0" dirty="0">
                        <a:solidFill>
                          <a:schemeClr val="bg1"/>
                        </a:solidFill>
                        <a:effectLst/>
                        <a:latin typeface="Open Sans Light" panose="020B0306030504020204" pitchFamily="34" charset="0"/>
                      </a:endParaRPr>
                    </a:p>
                  </a:txBody>
                  <a:tcPr marL="428625" marR="9525" marT="9525" marB="0" anchor="ctr">
                    <a:lnL>
                      <a:noFill/>
                    </a:lnL>
                    <a:lnR>
                      <a:noFill/>
                    </a:lnR>
                    <a:lnT>
                      <a:noFill/>
                    </a:lnT>
                    <a:lnB>
                      <a:noFill/>
                    </a:lnB>
                    <a:noFill/>
                  </a:tcPr>
                </a:tc>
                <a:extLst>
                  <a:ext uri="{0D108BD9-81ED-4DB2-BD59-A6C34878D82A}">
                    <a16:rowId xmlns:a16="http://schemas.microsoft.com/office/drawing/2014/main" val="1378627986"/>
                  </a:ext>
                </a:extLst>
              </a:tr>
              <a:tr h="197831">
                <a:tc>
                  <a:txBody>
                    <a:bodyPr/>
                    <a:lstStyle/>
                    <a:p>
                      <a:pPr algn="l" fontAlgn="ctr"/>
                      <a:r>
                        <a:rPr lang="en-US" sz="1100" b="0" i="0" u="none" strike="noStrike" baseline="0" dirty="0">
                          <a:solidFill>
                            <a:schemeClr val="bg1"/>
                          </a:solidFill>
                          <a:effectLst/>
                          <a:latin typeface="Open Sans Light" panose="020B0306030504020204" pitchFamily="34" charset="0"/>
                          <a:cs typeface="Open Sans Light" panose="020B0306030504020204" pitchFamily="34" charset="0"/>
                        </a:rPr>
                        <a:t>5.        Delores Homes, LLC</a:t>
                      </a:r>
                      <a:endParaRPr lang="en-US" sz="1100" b="0" i="0" u="none" strike="noStrike" baseline="0" dirty="0">
                        <a:solidFill>
                          <a:schemeClr val="bg1"/>
                        </a:solidFill>
                        <a:effectLst/>
                        <a:latin typeface="Open Sans Light" panose="020B0306030504020204" pitchFamily="34" charset="0"/>
                      </a:endParaRPr>
                    </a:p>
                  </a:txBody>
                  <a:tcPr marL="428625" marR="9525" marT="9525" marB="0" anchor="ctr">
                    <a:lnL>
                      <a:noFill/>
                    </a:lnL>
                    <a:lnR>
                      <a:noFill/>
                    </a:lnR>
                    <a:lnT>
                      <a:noFill/>
                    </a:lnT>
                    <a:lnB>
                      <a:noFill/>
                    </a:lnB>
                    <a:noFill/>
                  </a:tcPr>
                </a:tc>
                <a:tc>
                  <a:txBody>
                    <a:bodyPr/>
                    <a:lstStyle/>
                    <a:p>
                      <a:pPr algn="l" fontAlgn="ctr"/>
                      <a:r>
                        <a:rPr lang="en-US" sz="1100" b="0" i="0" u="none" strike="noStrike" baseline="0" dirty="0">
                          <a:solidFill>
                            <a:schemeClr val="bg1"/>
                          </a:solidFill>
                          <a:effectLst/>
                          <a:latin typeface="Open Sans Light" panose="020B0306030504020204" pitchFamily="34" charset="0"/>
                          <a:cs typeface="Open Sans Light" panose="020B0306030504020204" pitchFamily="34" charset="0"/>
                        </a:rPr>
                        <a:t>22.        Faith House</a:t>
                      </a:r>
                      <a:endParaRPr lang="en-US" sz="1100" b="0" i="0" u="none" strike="noStrike" baseline="0" dirty="0">
                        <a:solidFill>
                          <a:schemeClr val="bg1"/>
                        </a:solidFill>
                        <a:effectLst/>
                        <a:latin typeface="Open Sans Light" panose="020B0306030504020204" pitchFamily="34" charset="0"/>
                      </a:endParaRPr>
                    </a:p>
                  </a:txBody>
                  <a:tcPr marL="428625" marR="9525" marT="9525" marB="0" anchor="ctr">
                    <a:lnL>
                      <a:noFill/>
                    </a:lnL>
                    <a:lnR>
                      <a:noFill/>
                    </a:lnR>
                    <a:lnT>
                      <a:noFill/>
                    </a:lnT>
                    <a:lnB>
                      <a:noFill/>
                    </a:lnB>
                    <a:noFill/>
                  </a:tcPr>
                </a:tc>
                <a:extLst>
                  <a:ext uri="{0D108BD9-81ED-4DB2-BD59-A6C34878D82A}">
                    <a16:rowId xmlns:a16="http://schemas.microsoft.com/office/drawing/2014/main" val="1511624407"/>
                  </a:ext>
                </a:extLst>
              </a:tr>
              <a:tr h="197831">
                <a:tc>
                  <a:txBody>
                    <a:bodyPr/>
                    <a:lstStyle/>
                    <a:p>
                      <a:pPr algn="l" fontAlgn="ctr"/>
                      <a:r>
                        <a:rPr lang="en-US" sz="1100" b="0" i="0" u="none" strike="noStrike" baseline="0" dirty="0">
                          <a:solidFill>
                            <a:schemeClr val="bg1"/>
                          </a:solidFill>
                          <a:effectLst/>
                          <a:latin typeface="Open Sans Light" panose="020B0306030504020204" pitchFamily="34" charset="0"/>
                          <a:cs typeface="Open Sans Light" panose="020B0306030504020204" pitchFamily="34" charset="0"/>
                        </a:rPr>
                        <a:t>6.        Youngblood Youth Development Homes and Services       </a:t>
                      </a:r>
                      <a:endParaRPr lang="en-US" sz="1100" b="0" i="0" u="none" strike="noStrike" baseline="0" dirty="0">
                        <a:solidFill>
                          <a:schemeClr val="bg1"/>
                        </a:solidFill>
                        <a:effectLst/>
                        <a:latin typeface="Open Sans Light" panose="020B0306030504020204" pitchFamily="34" charset="0"/>
                      </a:endParaRPr>
                    </a:p>
                  </a:txBody>
                  <a:tcPr marL="428625" marR="9525" marT="9525" marB="0" anchor="ctr">
                    <a:lnL>
                      <a:noFill/>
                    </a:lnL>
                    <a:lnR>
                      <a:noFill/>
                    </a:lnR>
                    <a:lnT>
                      <a:noFill/>
                    </a:lnT>
                    <a:lnB>
                      <a:noFill/>
                    </a:lnB>
                    <a:noFill/>
                  </a:tcPr>
                </a:tc>
                <a:tc>
                  <a:txBody>
                    <a:bodyPr/>
                    <a:lstStyle/>
                    <a:p>
                      <a:pPr algn="l" fontAlgn="ctr"/>
                      <a:r>
                        <a:rPr lang="en-US" sz="1100" b="0" i="0" u="none" strike="noStrike" baseline="0" dirty="0">
                          <a:solidFill>
                            <a:schemeClr val="bg1"/>
                          </a:solidFill>
                          <a:effectLst/>
                          <a:latin typeface="Open Sans Light" panose="020B0306030504020204" pitchFamily="34" charset="0"/>
                          <a:cs typeface="Open Sans Light" panose="020B0306030504020204" pitchFamily="34" charset="0"/>
                        </a:rPr>
                        <a:t>23.        </a:t>
                      </a:r>
                      <a:r>
                        <a:rPr lang="en-US" sz="1100" b="0" i="0" u="none" strike="noStrike" baseline="0" dirty="0" err="1">
                          <a:solidFill>
                            <a:schemeClr val="bg1"/>
                          </a:solidFill>
                          <a:effectLst/>
                          <a:latin typeface="Open Sans Light" panose="020B0306030504020204" pitchFamily="34" charset="0"/>
                          <a:cs typeface="Open Sans Light" panose="020B0306030504020204" pitchFamily="34" charset="0"/>
                        </a:rPr>
                        <a:t>Kinlock</a:t>
                      </a:r>
                      <a:r>
                        <a:rPr lang="en-US" sz="1100" b="0" i="0" u="none" strike="noStrike" baseline="0" dirty="0">
                          <a:solidFill>
                            <a:schemeClr val="bg1"/>
                          </a:solidFill>
                          <a:effectLst/>
                          <a:latin typeface="Open Sans Light" panose="020B0306030504020204" pitchFamily="34" charset="0"/>
                          <a:cs typeface="Open Sans Light" panose="020B0306030504020204" pitchFamily="34" charset="0"/>
                        </a:rPr>
                        <a:t> Price Boys Ranch/Youth Horizons</a:t>
                      </a:r>
                      <a:endParaRPr lang="en-US" sz="1100" b="0" i="0" u="none" strike="noStrike" baseline="0" dirty="0">
                        <a:solidFill>
                          <a:schemeClr val="bg1"/>
                        </a:solidFill>
                        <a:effectLst/>
                        <a:latin typeface="Open Sans Light" panose="020B0306030504020204" pitchFamily="34" charset="0"/>
                      </a:endParaRPr>
                    </a:p>
                  </a:txBody>
                  <a:tcPr marL="428625" marR="9525" marT="9525" marB="0" anchor="ctr">
                    <a:lnL>
                      <a:noFill/>
                    </a:lnL>
                    <a:lnR>
                      <a:noFill/>
                    </a:lnR>
                    <a:lnT>
                      <a:noFill/>
                    </a:lnT>
                    <a:lnB>
                      <a:noFill/>
                    </a:lnB>
                    <a:noFill/>
                  </a:tcPr>
                </a:tc>
                <a:extLst>
                  <a:ext uri="{0D108BD9-81ED-4DB2-BD59-A6C34878D82A}">
                    <a16:rowId xmlns:a16="http://schemas.microsoft.com/office/drawing/2014/main" val="47286494"/>
                  </a:ext>
                </a:extLst>
              </a:tr>
              <a:tr h="197831">
                <a:tc>
                  <a:txBody>
                    <a:bodyPr/>
                    <a:lstStyle/>
                    <a:p>
                      <a:pPr algn="l" fontAlgn="ctr"/>
                      <a:r>
                        <a:rPr lang="en-US" sz="1100" b="0" i="0" u="none" strike="noStrike" baseline="0" dirty="0">
                          <a:solidFill>
                            <a:schemeClr val="bg1"/>
                          </a:solidFill>
                          <a:effectLst/>
                          <a:latin typeface="Open Sans Light" panose="020B0306030504020204" pitchFamily="34" charset="0"/>
                          <a:cs typeface="Open Sans Light" panose="020B0306030504020204" pitchFamily="34" charset="0"/>
                        </a:rPr>
                        <a:t>7.        Crossroads Restoration Inc.</a:t>
                      </a:r>
                      <a:endParaRPr lang="en-US" sz="1100" b="0" i="0" u="none" strike="noStrike" baseline="0" dirty="0">
                        <a:solidFill>
                          <a:schemeClr val="bg1"/>
                        </a:solidFill>
                        <a:effectLst/>
                        <a:latin typeface="Open Sans Light" panose="020B0306030504020204" pitchFamily="34" charset="0"/>
                      </a:endParaRPr>
                    </a:p>
                  </a:txBody>
                  <a:tcPr marL="428625" marR="9525" marT="9525" marB="0" anchor="ctr">
                    <a:lnL>
                      <a:noFill/>
                    </a:lnL>
                    <a:lnR>
                      <a:noFill/>
                    </a:lnR>
                    <a:lnT>
                      <a:noFill/>
                    </a:lnT>
                    <a:lnB>
                      <a:noFill/>
                    </a:lnB>
                    <a:noFill/>
                  </a:tcPr>
                </a:tc>
                <a:tc>
                  <a:txBody>
                    <a:bodyPr/>
                    <a:lstStyle/>
                    <a:p>
                      <a:pPr algn="l" fontAlgn="ctr"/>
                      <a:r>
                        <a:rPr lang="en-US" sz="1100" b="0" i="0" u="none" strike="noStrike" baseline="0" dirty="0">
                          <a:solidFill>
                            <a:schemeClr val="bg1"/>
                          </a:solidFill>
                          <a:effectLst/>
                          <a:latin typeface="Open Sans Light" panose="020B0306030504020204" pitchFamily="34" charset="0"/>
                          <a:cs typeface="Open Sans Light" panose="020B0306030504020204" pitchFamily="34" charset="0"/>
                        </a:rPr>
                        <a:t>24.        Wren House Youth Horizons</a:t>
                      </a:r>
                      <a:endParaRPr lang="en-US" sz="1100" b="0" i="0" u="none" strike="noStrike" baseline="0" dirty="0">
                        <a:solidFill>
                          <a:schemeClr val="bg1"/>
                        </a:solidFill>
                        <a:effectLst/>
                        <a:latin typeface="Open Sans Light" panose="020B0306030504020204" pitchFamily="34" charset="0"/>
                      </a:endParaRPr>
                    </a:p>
                  </a:txBody>
                  <a:tcPr marL="428625" marR="9525" marT="9525" marB="0" anchor="ctr">
                    <a:lnL>
                      <a:noFill/>
                    </a:lnL>
                    <a:lnR>
                      <a:noFill/>
                    </a:lnR>
                    <a:lnT>
                      <a:noFill/>
                    </a:lnT>
                    <a:lnB>
                      <a:noFill/>
                    </a:lnB>
                    <a:noFill/>
                  </a:tcPr>
                </a:tc>
                <a:extLst>
                  <a:ext uri="{0D108BD9-81ED-4DB2-BD59-A6C34878D82A}">
                    <a16:rowId xmlns:a16="http://schemas.microsoft.com/office/drawing/2014/main" val="2283441528"/>
                  </a:ext>
                </a:extLst>
              </a:tr>
              <a:tr h="197831">
                <a:tc>
                  <a:txBody>
                    <a:bodyPr/>
                    <a:lstStyle/>
                    <a:p>
                      <a:pPr algn="l" fontAlgn="ctr"/>
                      <a:r>
                        <a:rPr lang="en-US" sz="1100" b="0" i="0" u="none" strike="noStrike" baseline="0" dirty="0">
                          <a:solidFill>
                            <a:schemeClr val="bg1"/>
                          </a:solidFill>
                          <a:effectLst/>
                          <a:latin typeface="Open Sans Light" panose="020B0306030504020204" pitchFamily="34" charset="0"/>
                          <a:cs typeface="Open Sans Light" panose="020B0306030504020204" pitchFamily="34" charset="0"/>
                        </a:rPr>
                        <a:t>8.        O’Connell Youth Ranch House 1 &amp;3</a:t>
                      </a:r>
                      <a:endParaRPr lang="en-US" sz="1100" b="0" i="0" u="none" strike="noStrike" baseline="0" dirty="0">
                        <a:solidFill>
                          <a:schemeClr val="bg1"/>
                        </a:solidFill>
                        <a:effectLst/>
                        <a:latin typeface="Open Sans Light" panose="020B0306030504020204" pitchFamily="34" charset="0"/>
                      </a:endParaRPr>
                    </a:p>
                  </a:txBody>
                  <a:tcPr marL="428625" marR="9525" marT="9525" marB="0" anchor="ctr">
                    <a:lnL>
                      <a:noFill/>
                    </a:lnL>
                    <a:lnR>
                      <a:noFill/>
                    </a:lnR>
                    <a:lnT>
                      <a:noFill/>
                    </a:lnT>
                    <a:lnB>
                      <a:noFill/>
                    </a:lnB>
                    <a:noFill/>
                  </a:tcPr>
                </a:tc>
                <a:tc>
                  <a:txBody>
                    <a:bodyPr/>
                    <a:lstStyle/>
                    <a:p>
                      <a:pPr algn="l" fontAlgn="ctr"/>
                      <a:r>
                        <a:rPr lang="en-US" sz="1100" b="0" i="0" u="none" strike="noStrike" baseline="0" dirty="0">
                          <a:solidFill>
                            <a:schemeClr val="bg1"/>
                          </a:solidFill>
                          <a:effectLst/>
                          <a:latin typeface="Open Sans Light" panose="020B0306030504020204" pitchFamily="34" charset="0"/>
                          <a:cs typeface="Open Sans Light" panose="020B0306030504020204" pitchFamily="34" charset="0"/>
                        </a:rPr>
                        <a:t>25.        Lif Inc.</a:t>
                      </a:r>
                      <a:endParaRPr lang="en-US" sz="1100" b="0" i="0" u="none" strike="noStrike" baseline="0" dirty="0">
                        <a:solidFill>
                          <a:schemeClr val="bg1"/>
                        </a:solidFill>
                        <a:effectLst/>
                        <a:latin typeface="Open Sans Light" panose="020B0306030504020204" pitchFamily="34" charset="0"/>
                      </a:endParaRPr>
                    </a:p>
                  </a:txBody>
                  <a:tcPr marL="428625" marR="9525" marT="9525" marB="0" anchor="ctr">
                    <a:lnL>
                      <a:noFill/>
                    </a:lnL>
                    <a:lnR>
                      <a:noFill/>
                    </a:lnR>
                    <a:lnT>
                      <a:noFill/>
                    </a:lnT>
                    <a:lnB>
                      <a:noFill/>
                    </a:lnB>
                    <a:noFill/>
                  </a:tcPr>
                </a:tc>
                <a:extLst>
                  <a:ext uri="{0D108BD9-81ED-4DB2-BD59-A6C34878D82A}">
                    <a16:rowId xmlns:a16="http://schemas.microsoft.com/office/drawing/2014/main" val="2793066424"/>
                  </a:ext>
                </a:extLst>
              </a:tr>
              <a:tr h="197831">
                <a:tc>
                  <a:txBody>
                    <a:bodyPr/>
                    <a:lstStyle/>
                    <a:p>
                      <a:pPr algn="l" fontAlgn="ctr"/>
                      <a:r>
                        <a:rPr lang="en-US" sz="1100" b="0" i="0" u="none" strike="noStrike" baseline="0" dirty="0">
                          <a:solidFill>
                            <a:schemeClr val="bg1"/>
                          </a:solidFill>
                          <a:effectLst/>
                          <a:latin typeface="Open Sans Light" panose="020B0306030504020204" pitchFamily="34" charset="0"/>
                          <a:cs typeface="Open Sans Light" panose="020B0306030504020204" pitchFamily="34" charset="0"/>
                        </a:rPr>
                        <a:t>9.        The Shelter Inc.: Williams House and Winter House</a:t>
                      </a:r>
                      <a:endParaRPr lang="en-US" sz="1100" b="0" i="0" u="none" strike="noStrike" baseline="0" dirty="0">
                        <a:solidFill>
                          <a:schemeClr val="bg1"/>
                        </a:solidFill>
                        <a:effectLst/>
                        <a:latin typeface="Open Sans Light" panose="020B0306030504020204" pitchFamily="34" charset="0"/>
                      </a:endParaRPr>
                    </a:p>
                  </a:txBody>
                  <a:tcPr marL="428625" marR="9525" marT="9525" marB="0" anchor="ctr">
                    <a:lnL>
                      <a:noFill/>
                    </a:lnL>
                    <a:lnR>
                      <a:noFill/>
                    </a:lnR>
                    <a:lnT>
                      <a:noFill/>
                    </a:lnT>
                    <a:lnB>
                      <a:noFill/>
                    </a:lnB>
                    <a:noFill/>
                  </a:tcPr>
                </a:tc>
                <a:tc>
                  <a:txBody>
                    <a:bodyPr/>
                    <a:lstStyle/>
                    <a:p>
                      <a:pPr algn="l" fontAlgn="ctr"/>
                      <a:r>
                        <a:rPr lang="en-US" sz="1100" b="0" i="0" u="none" strike="noStrike" baseline="0" dirty="0">
                          <a:solidFill>
                            <a:schemeClr val="bg1"/>
                          </a:solidFill>
                          <a:effectLst/>
                          <a:latin typeface="Open Sans Light" panose="020B0306030504020204" pitchFamily="34" charset="0"/>
                          <a:cs typeface="Open Sans Light" panose="020B0306030504020204" pitchFamily="34" charset="0"/>
                        </a:rPr>
                        <a:t>26.        Life Connections</a:t>
                      </a:r>
                      <a:endParaRPr lang="en-US" sz="1100" b="0" i="0" u="none" strike="noStrike" baseline="0" dirty="0">
                        <a:solidFill>
                          <a:schemeClr val="bg1"/>
                        </a:solidFill>
                        <a:effectLst/>
                        <a:latin typeface="Open Sans Light" panose="020B0306030504020204" pitchFamily="34" charset="0"/>
                      </a:endParaRPr>
                    </a:p>
                  </a:txBody>
                  <a:tcPr marL="428625" marR="9525" marT="9525" marB="0" anchor="ctr">
                    <a:lnL>
                      <a:noFill/>
                    </a:lnL>
                    <a:lnR>
                      <a:noFill/>
                    </a:lnR>
                    <a:lnT>
                      <a:noFill/>
                    </a:lnT>
                    <a:lnB>
                      <a:noFill/>
                    </a:lnB>
                    <a:noFill/>
                  </a:tcPr>
                </a:tc>
                <a:extLst>
                  <a:ext uri="{0D108BD9-81ED-4DB2-BD59-A6C34878D82A}">
                    <a16:rowId xmlns:a16="http://schemas.microsoft.com/office/drawing/2014/main" val="4264297603"/>
                  </a:ext>
                </a:extLst>
              </a:tr>
              <a:tr h="197831">
                <a:tc>
                  <a:txBody>
                    <a:bodyPr/>
                    <a:lstStyle/>
                    <a:p>
                      <a:pPr algn="l" fontAlgn="ctr"/>
                      <a:r>
                        <a:rPr lang="en-US" sz="1100" b="0" i="0" u="none" strike="noStrike" baseline="0" dirty="0">
                          <a:solidFill>
                            <a:schemeClr val="bg1"/>
                          </a:solidFill>
                          <a:effectLst/>
                          <a:latin typeface="Open Sans Light" panose="020B0306030504020204" pitchFamily="34" charset="0"/>
                          <a:cs typeface="Open Sans Light" panose="020B0306030504020204" pitchFamily="34" charset="0"/>
                        </a:rPr>
                        <a:t>10.     Making the Connection</a:t>
                      </a:r>
                      <a:endParaRPr lang="en-US" sz="1100" b="0" i="0" u="none" strike="noStrike" baseline="0" dirty="0">
                        <a:solidFill>
                          <a:schemeClr val="bg1"/>
                        </a:solidFill>
                        <a:effectLst/>
                        <a:latin typeface="Open Sans Light" panose="020B0306030504020204" pitchFamily="34" charset="0"/>
                      </a:endParaRPr>
                    </a:p>
                  </a:txBody>
                  <a:tcPr marL="428625" marR="9525" marT="9525" marB="0" anchor="ctr">
                    <a:lnL>
                      <a:noFill/>
                    </a:lnL>
                    <a:lnR>
                      <a:noFill/>
                    </a:lnR>
                    <a:lnT>
                      <a:noFill/>
                    </a:lnT>
                    <a:lnB>
                      <a:noFill/>
                    </a:lnB>
                    <a:noFill/>
                  </a:tcPr>
                </a:tc>
                <a:tc>
                  <a:txBody>
                    <a:bodyPr/>
                    <a:lstStyle/>
                    <a:p>
                      <a:pPr algn="l" fontAlgn="ctr"/>
                      <a:r>
                        <a:rPr lang="en-US" sz="1100" b="0" i="0" u="none" strike="noStrike" baseline="0" dirty="0">
                          <a:solidFill>
                            <a:schemeClr val="bg1"/>
                          </a:solidFill>
                          <a:effectLst/>
                          <a:latin typeface="Open Sans Light" panose="020B0306030504020204" pitchFamily="34" charset="0"/>
                          <a:cs typeface="Open Sans Light" panose="020B0306030504020204" pitchFamily="34" charset="0"/>
                        </a:rPr>
                        <a:t>27.     New Beginnings Youth Home, LLC</a:t>
                      </a:r>
                      <a:endParaRPr lang="en-US" sz="1100" b="0" i="0" u="none" strike="noStrike" baseline="0" dirty="0">
                        <a:solidFill>
                          <a:schemeClr val="bg1"/>
                        </a:solidFill>
                        <a:effectLst/>
                        <a:latin typeface="Open Sans Light" panose="020B0306030504020204" pitchFamily="34" charset="0"/>
                      </a:endParaRPr>
                    </a:p>
                  </a:txBody>
                  <a:tcPr marL="428625" marR="9525" marT="9525" marB="0" anchor="ctr">
                    <a:lnL>
                      <a:noFill/>
                    </a:lnL>
                    <a:lnR>
                      <a:noFill/>
                    </a:lnR>
                    <a:lnT>
                      <a:noFill/>
                    </a:lnT>
                    <a:lnB>
                      <a:noFill/>
                    </a:lnB>
                    <a:noFill/>
                  </a:tcPr>
                </a:tc>
                <a:extLst>
                  <a:ext uri="{0D108BD9-81ED-4DB2-BD59-A6C34878D82A}">
                    <a16:rowId xmlns:a16="http://schemas.microsoft.com/office/drawing/2014/main" val="3473604289"/>
                  </a:ext>
                </a:extLst>
              </a:tr>
              <a:tr h="197831">
                <a:tc>
                  <a:txBody>
                    <a:bodyPr/>
                    <a:lstStyle/>
                    <a:p>
                      <a:pPr algn="l" fontAlgn="ctr"/>
                      <a:r>
                        <a:rPr lang="en-US" sz="1100" b="0" i="0" u="none" strike="noStrike" baseline="0" dirty="0">
                          <a:solidFill>
                            <a:schemeClr val="bg1"/>
                          </a:solidFill>
                          <a:effectLst/>
                          <a:latin typeface="Open Sans Light" panose="020B0306030504020204" pitchFamily="34" charset="0"/>
                          <a:cs typeface="Open Sans Light" panose="020B0306030504020204" pitchFamily="34" charset="0"/>
                        </a:rPr>
                        <a:t>11.     Opportunities Unlimited</a:t>
                      </a:r>
                      <a:endParaRPr lang="en-US" sz="1100" b="0" i="0" u="none" strike="noStrike" baseline="0" dirty="0">
                        <a:solidFill>
                          <a:schemeClr val="bg1"/>
                        </a:solidFill>
                        <a:effectLst/>
                        <a:latin typeface="Open Sans Light" panose="020B0306030504020204" pitchFamily="34" charset="0"/>
                      </a:endParaRPr>
                    </a:p>
                  </a:txBody>
                  <a:tcPr marL="428625" marR="9525" marT="9525" marB="0" anchor="ctr">
                    <a:lnL>
                      <a:noFill/>
                    </a:lnL>
                    <a:lnR>
                      <a:noFill/>
                    </a:lnR>
                    <a:lnT>
                      <a:noFill/>
                    </a:lnT>
                    <a:lnB>
                      <a:noFill/>
                    </a:lnB>
                    <a:noFill/>
                  </a:tcPr>
                </a:tc>
                <a:tc>
                  <a:txBody>
                    <a:bodyPr/>
                    <a:lstStyle/>
                    <a:p>
                      <a:pPr algn="l" fontAlgn="ctr"/>
                      <a:r>
                        <a:rPr lang="en-US" sz="1100" b="0" i="0" u="none" strike="noStrike" baseline="0" dirty="0">
                          <a:solidFill>
                            <a:schemeClr val="bg1"/>
                          </a:solidFill>
                          <a:effectLst/>
                          <a:latin typeface="Open Sans Light" panose="020B0306030504020204" pitchFamily="34" charset="0"/>
                          <a:cs typeface="Open Sans Light" panose="020B0306030504020204" pitchFamily="34" charset="0"/>
                        </a:rPr>
                        <a:t>28.     True Growth LLC</a:t>
                      </a:r>
                      <a:endParaRPr lang="en-US" sz="1100" b="0" i="0" u="none" strike="noStrike" baseline="0" dirty="0">
                        <a:solidFill>
                          <a:schemeClr val="bg1"/>
                        </a:solidFill>
                        <a:effectLst/>
                        <a:latin typeface="Open Sans Light" panose="020B0306030504020204" pitchFamily="34" charset="0"/>
                      </a:endParaRPr>
                    </a:p>
                  </a:txBody>
                  <a:tcPr marL="428625" marR="9525" marT="9525" marB="0" anchor="ctr">
                    <a:lnL>
                      <a:noFill/>
                    </a:lnL>
                    <a:lnR>
                      <a:noFill/>
                    </a:lnR>
                    <a:lnT>
                      <a:noFill/>
                    </a:lnT>
                    <a:lnB>
                      <a:noFill/>
                    </a:lnB>
                    <a:noFill/>
                  </a:tcPr>
                </a:tc>
                <a:extLst>
                  <a:ext uri="{0D108BD9-81ED-4DB2-BD59-A6C34878D82A}">
                    <a16:rowId xmlns:a16="http://schemas.microsoft.com/office/drawing/2014/main" val="1468934723"/>
                  </a:ext>
                </a:extLst>
              </a:tr>
              <a:tr h="197831">
                <a:tc>
                  <a:txBody>
                    <a:bodyPr/>
                    <a:lstStyle/>
                    <a:p>
                      <a:pPr algn="l" fontAlgn="ctr"/>
                      <a:r>
                        <a:rPr lang="en-US" sz="1100" b="0" i="0" u="none" strike="noStrike" baseline="0" dirty="0">
                          <a:solidFill>
                            <a:schemeClr val="bg1"/>
                          </a:solidFill>
                          <a:effectLst/>
                          <a:latin typeface="Open Sans Light" panose="020B0306030504020204" pitchFamily="34" charset="0"/>
                          <a:cs typeface="Open Sans Light" panose="020B0306030504020204" pitchFamily="34" charset="0"/>
                        </a:rPr>
                        <a:t>12.     Reno County Youth Shelter</a:t>
                      </a:r>
                      <a:endParaRPr lang="en-US" sz="1100" b="0" i="0" u="none" strike="noStrike" baseline="0" dirty="0">
                        <a:solidFill>
                          <a:schemeClr val="bg1"/>
                        </a:solidFill>
                        <a:effectLst/>
                        <a:latin typeface="Open Sans Light" panose="020B0306030504020204" pitchFamily="34" charset="0"/>
                      </a:endParaRPr>
                    </a:p>
                  </a:txBody>
                  <a:tcPr marL="428625" marR="9525" marT="9525" marB="0" anchor="ctr">
                    <a:lnL>
                      <a:noFill/>
                    </a:lnL>
                    <a:lnR>
                      <a:noFill/>
                    </a:lnR>
                    <a:lnT>
                      <a:noFill/>
                    </a:lnT>
                    <a:lnB>
                      <a:noFill/>
                    </a:lnB>
                    <a:noFill/>
                  </a:tcPr>
                </a:tc>
                <a:tc>
                  <a:txBody>
                    <a:bodyPr/>
                    <a:lstStyle/>
                    <a:p>
                      <a:pPr algn="l" fontAlgn="ctr"/>
                      <a:r>
                        <a:rPr lang="en-US" sz="1100" b="0" i="0" u="none" strike="noStrike" baseline="0" dirty="0">
                          <a:solidFill>
                            <a:schemeClr val="bg1"/>
                          </a:solidFill>
                          <a:effectLst/>
                          <a:latin typeface="Open Sans Light" panose="020B0306030504020204" pitchFamily="34" charset="0"/>
                          <a:cs typeface="Open Sans Light" panose="020B0306030504020204" pitchFamily="34" charset="0"/>
                        </a:rPr>
                        <a:t>29.     Successful Dreams Support Services</a:t>
                      </a:r>
                      <a:endParaRPr lang="en-US" sz="1100" b="0" i="0" u="none" strike="noStrike" baseline="0" dirty="0">
                        <a:solidFill>
                          <a:schemeClr val="bg1"/>
                        </a:solidFill>
                        <a:effectLst/>
                        <a:latin typeface="Open Sans Light" panose="020B0306030504020204" pitchFamily="34" charset="0"/>
                      </a:endParaRPr>
                    </a:p>
                  </a:txBody>
                  <a:tcPr marL="428625" marR="9525" marT="9525" marB="0" anchor="ctr">
                    <a:lnL>
                      <a:noFill/>
                    </a:lnL>
                    <a:lnR>
                      <a:noFill/>
                    </a:lnR>
                    <a:lnT>
                      <a:noFill/>
                    </a:lnT>
                    <a:lnB>
                      <a:noFill/>
                    </a:lnB>
                    <a:noFill/>
                  </a:tcPr>
                </a:tc>
                <a:extLst>
                  <a:ext uri="{0D108BD9-81ED-4DB2-BD59-A6C34878D82A}">
                    <a16:rowId xmlns:a16="http://schemas.microsoft.com/office/drawing/2014/main" val="3864720813"/>
                  </a:ext>
                </a:extLst>
              </a:tr>
              <a:tr h="197831">
                <a:tc>
                  <a:txBody>
                    <a:bodyPr/>
                    <a:lstStyle/>
                    <a:p>
                      <a:pPr algn="l" fontAlgn="ctr"/>
                      <a:r>
                        <a:rPr lang="en-US" sz="1100" b="0" i="0" u="none" strike="noStrike" baseline="0" dirty="0">
                          <a:solidFill>
                            <a:schemeClr val="bg1"/>
                          </a:solidFill>
                          <a:effectLst/>
                          <a:latin typeface="Open Sans Light" panose="020B0306030504020204" pitchFamily="34" charset="0"/>
                          <a:cs typeface="Open Sans Light" panose="020B0306030504020204" pitchFamily="34" charset="0"/>
                        </a:rPr>
                        <a:t>13.     Barton County Youth Care Inc.</a:t>
                      </a:r>
                      <a:endParaRPr lang="en-US" sz="1100" b="0" i="0" u="none" strike="noStrike" baseline="0" dirty="0">
                        <a:solidFill>
                          <a:schemeClr val="bg1"/>
                        </a:solidFill>
                        <a:effectLst/>
                        <a:latin typeface="Open Sans Light" panose="020B0306030504020204" pitchFamily="34" charset="0"/>
                      </a:endParaRPr>
                    </a:p>
                  </a:txBody>
                  <a:tcPr marL="428625" marR="9525" marT="9525" marB="0" anchor="ctr">
                    <a:lnL>
                      <a:noFill/>
                    </a:lnL>
                    <a:lnR>
                      <a:noFill/>
                    </a:lnR>
                    <a:lnT>
                      <a:noFill/>
                    </a:lnT>
                    <a:lnB>
                      <a:noFill/>
                    </a:lnB>
                    <a:noFill/>
                  </a:tcPr>
                </a:tc>
                <a:tc>
                  <a:txBody>
                    <a:bodyPr/>
                    <a:lstStyle/>
                    <a:p>
                      <a:pPr algn="l" fontAlgn="ctr"/>
                      <a:r>
                        <a:rPr lang="en-US" sz="1100" b="0" i="0" u="none" strike="noStrike" baseline="0" dirty="0">
                          <a:solidFill>
                            <a:schemeClr val="bg1"/>
                          </a:solidFill>
                          <a:effectLst/>
                          <a:latin typeface="Open Sans Light" panose="020B0306030504020204" pitchFamily="34" charset="0"/>
                          <a:cs typeface="Open Sans Light" panose="020B0306030504020204" pitchFamily="34" charset="0"/>
                        </a:rPr>
                        <a:t>30.     Thrive Girls Residence, LLC</a:t>
                      </a:r>
                      <a:endParaRPr lang="en-US" sz="1100" b="0" i="0" u="none" strike="noStrike" baseline="0" dirty="0">
                        <a:solidFill>
                          <a:schemeClr val="bg1"/>
                        </a:solidFill>
                        <a:effectLst/>
                        <a:latin typeface="Open Sans Light" panose="020B0306030504020204" pitchFamily="34" charset="0"/>
                      </a:endParaRPr>
                    </a:p>
                  </a:txBody>
                  <a:tcPr marL="428625" marR="9525" marT="9525" marB="0" anchor="ctr">
                    <a:lnL>
                      <a:noFill/>
                    </a:lnL>
                    <a:lnR>
                      <a:noFill/>
                    </a:lnR>
                    <a:lnT>
                      <a:noFill/>
                    </a:lnT>
                    <a:lnB>
                      <a:noFill/>
                    </a:lnB>
                    <a:noFill/>
                  </a:tcPr>
                </a:tc>
                <a:extLst>
                  <a:ext uri="{0D108BD9-81ED-4DB2-BD59-A6C34878D82A}">
                    <a16:rowId xmlns:a16="http://schemas.microsoft.com/office/drawing/2014/main" val="2576005461"/>
                  </a:ext>
                </a:extLst>
              </a:tr>
              <a:tr h="197831">
                <a:tc>
                  <a:txBody>
                    <a:bodyPr/>
                    <a:lstStyle/>
                    <a:p>
                      <a:pPr algn="l" fontAlgn="ctr"/>
                      <a:r>
                        <a:rPr lang="en-US" sz="1100" b="0" i="0" u="none" strike="noStrike" baseline="0" dirty="0">
                          <a:solidFill>
                            <a:schemeClr val="bg1"/>
                          </a:solidFill>
                          <a:effectLst/>
                          <a:latin typeface="Open Sans Light" panose="020B0306030504020204" pitchFamily="34" charset="0"/>
                          <a:cs typeface="Open Sans Light" panose="020B0306030504020204" pitchFamily="34" charset="0"/>
                        </a:rPr>
                        <a:t>14.     Safehouse Inc.</a:t>
                      </a:r>
                      <a:endParaRPr lang="en-US" sz="1100" b="0" i="0" u="none" strike="noStrike" baseline="0" dirty="0">
                        <a:solidFill>
                          <a:schemeClr val="bg1"/>
                        </a:solidFill>
                        <a:effectLst/>
                        <a:latin typeface="Open Sans Light" panose="020B0306030504020204" pitchFamily="34" charset="0"/>
                      </a:endParaRPr>
                    </a:p>
                  </a:txBody>
                  <a:tcPr marL="428625" marR="9525" marT="9525" marB="0" anchor="ctr">
                    <a:lnL>
                      <a:noFill/>
                    </a:lnL>
                    <a:lnR>
                      <a:noFill/>
                    </a:lnR>
                    <a:lnT>
                      <a:noFill/>
                    </a:lnT>
                    <a:lnB>
                      <a:noFill/>
                    </a:lnB>
                    <a:noFill/>
                  </a:tcPr>
                </a:tc>
                <a:tc>
                  <a:txBody>
                    <a:bodyPr/>
                    <a:lstStyle/>
                    <a:p>
                      <a:pPr algn="l" fontAlgn="ctr"/>
                      <a:r>
                        <a:rPr lang="en-US" sz="1100" b="0" i="0" u="none" strike="noStrike" baseline="0" dirty="0">
                          <a:solidFill>
                            <a:schemeClr val="bg1"/>
                          </a:solidFill>
                          <a:effectLst/>
                          <a:latin typeface="Open Sans Light" panose="020B0306030504020204" pitchFamily="34" charset="0"/>
                          <a:cs typeface="Open Sans Light" panose="020B0306030504020204" pitchFamily="34" charset="0"/>
                        </a:rPr>
                        <a:t>31.     Wichita Children’s Home: Human Trafficking Survivor Care</a:t>
                      </a:r>
                      <a:endParaRPr lang="en-US" sz="1100" b="0" i="0" u="none" strike="noStrike" baseline="0" dirty="0">
                        <a:solidFill>
                          <a:schemeClr val="bg1"/>
                        </a:solidFill>
                        <a:effectLst/>
                        <a:latin typeface="Open Sans Light" panose="020B0306030504020204" pitchFamily="34" charset="0"/>
                      </a:endParaRPr>
                    </a:p>
                  </a:txBody>
                  <a:tcPr marL="428625" marR="9525" marT="9525" marB="0" anchor="ctr">
                    <a:lnL>
                      <a:noFill/>
                    </a:lnL>
                    <a:lnR>
                      <a:noFill/>
                    </a:lnR>
                    <a:lnT>
                      <a:noFill/>
                    </a:lnT>
                    <a:lnB>
                      <a:noFill/>
                    </a:lnB>
                    <a:noFill/>
                  </a:tcPr>
                </a:tc>
                <a:extLst>
                  <a:ext uri="{0D108BD9-81ED-4DB2-BD59-A6C34878D82A}">
                    <a16:rowId xmlns:a16="http://schemas.microsoft.com/office/drawing/2014/main" val="3355167307"/>
                  </a:ext>
                </a:extLst>
              </a:tr>
              <a:tr h="197831">
                <a:tc>
                  <a:txBody>
                    <a:bodyPr/>
                    <a:lstStyle/>
                    <a:p>
                      <a:pPr algn="l" fontAlgn="ctr"/>
                      <a:r>
                        <a:rPr lang="en-US" sz="1100" b="0" i="0" u="none" strike="noStrike" baseline="0" dirty="0">
                          <a:solidFill>
                            <a:schemeClr val="bg1"/>
                          </a:solidFill>
                          <a:effectLst/>
                          <a:latin typeface="Open Sans Light" panose="020B0306030504020204" pitchFamily="34" charset="0"/>
                          <a:cs typeface="Open Sans Light" panose="020B0306030504020204" pitchFamily="34" charset="0"/>
                        </a:rPr>
                        <a:t>15.     New Compassions, Inc.</a:t>
                      </a:r>
                      <a:endParaRPr lang="en-US" sz="1100" b="0" i="0" u="none" strike="noStrike" baseline="0" dirty="0">
                        <a:solidFill>
                          <a:schemeClr val="bg1"/>
                        </a:solidFill>
                        <a:effectLst/>
                        <a:latin typeface="Open Sans Light" panose="020B0306030504020204" pitchFamily="34" charset="0"/>
                      </a:endParaRPr>
                    </a:p>
                  </a:txBody>
                  <a:tcPr marL="428625" marR="9525" marT="9525" marB="0" anchor="ctr">
                    <a:lnL>
                      <a:noFill/>
                    </a:lnL>
                    <a:lnR>
                      <a:noFill/>
                    </a:lnR>
                    <a:lnT>
                      <a:noFill/>
                    </a:lnT>
                    <a:lnB>
                      <a:noFill/>
                    </a:lnB>
                    <a:noFill/>
                  </a:tcPr>
                </a:tc>
                <a:tc>
                  <a:txBody>
                    <a:bodyPr/>
                    <a:lstStyle/>
                    <a:p>
                      <a:pPr algn="l" fontAlgn="ctr"/>
                      <a:r>
                        <a:rPr lang="en-US" sz="1100" b="0" i="0" u="none" strike="noStrike" baseline="0" dirty="0">
                          <a:solidFill>
                            <a:schemeClr val="bg1"/>
                          </a:solidFill>
                          <a:effectLst/>
                          <a:latin typeface="Open Sans Light" panose="020B0306030504020204" pitchFamily="34" charset="0"/>
                          <a:cs typeface="Open Sans Light" panose="020B0306030504020204" pitchFamily="34" charset="0"/>
                        </a:rPr>
                        <a:t>32.     A&amp;A Care Home </a:t>
                      </a:r>
                      <a:endParaRPr lang="en-US" sz="1100" b="0" i="0" u="none" strike="noStrike" baseline="0" dirty="0">
                        <a:solidFill>
                          <a:schemeClr val="bg1"/>
                        </a:solidFill>
                        <a:effectLst/>
                        <a:latin typeface="Open Sans Light" panose="020B0306030504020204" pitchFamily="34" charset="0"/>
                      </a:endParaRPr>
                    </a:p>
                  </a:txBody>
                  <a:tcPr marL="428625" marR="9525" marT="9525" marB="0" anchor="ctr">
                    <a:lnL>
                      <a:noFill/>
                    </a:lnL>
                    <a:lnR>
                      <a:noFill/>
                    </a:lnR>
                    <a:lnT>
                      <a:noFill/>
                    </a:lnT>
                    <a:lnB>
                      <a:noFill/>
                    </a:lnB>
                    <a:noFill/>
                  </a:tcPr>
                </a:tc>
                <a:extLst>
                  <a:ext uri="{0D108BD9-81ED-4DB2-BD59-A6C34878D82A}">
                    <a16:rowId xmlns:a16="http://schemas.microsoft.com/office/drawing/2014/main" val="1802187940"/>
                  </a:ext>
                </a:extLst>
              </a:tr>
              <a:tr h="197831">
                <a:tc>
                  <a:txBody>
                    <a:bodyPr/>
                    <a:lstStyle/>
                    <a:p>
                      <a:pPr algn="l" fontAlgn="ctr"/>
                      <a:r>
                        <a:rPr lang="en-US" sz="1100" b="0" i="0" u="none" strike="noStrike" baseline="0" dirty="0">
                          <a:solidFill>
                            <a:schemeClr val="bg1"/>
                          </a:solidFill>
                          <a:effectLst/>
                          <a:latin typeface="Open Sans Light" panose="020B0306030504020204" pitchFamily="34" charset="0"/>
                          <a:cs typeface="Open Sans Light" panose="020B0306030504020204" pitchFamily="34" charset="0"/>
                        </a:rPr>
                        <a:t>16.     Barton County Men’s Organization – Morton House</a:t>
                      </a:r>
                      <a:endParaRPr lang="en-US" sz="1100" b="0" i="0" u="none" strike="noStrike" baseline="0" dirty="0">
                        <a:solidFill>
                          <a:schemeClr val="bg1"/>
                        </a:solidFill>
                        <a:effectLst/>
                        <a:latin typeface="Open Sans Light" panose="020B0306030504020204" pitchFamily="34" charset="0"/>
                      </a:endParaRPr>
                    </a:p>
                  </a:txBody>
                  <a:tcPr marL="428625" marR="9525" marT="9525" marB="0" anchor="ctr">
                    <a:lnL>
                      <a:noFill/>
                    </a:lnL>
                    <a:lnR>
                      <a:noFill/>
                    </a:lnR>
                    <a:lnT>
                      <a:noFill/>
                    </a:lnT>
                    <a:lnB>
                      <a:noFill/>
                    </a:lnB>
                    <a:noFill/>
                  </a:tcPr>
                </a:tc>
                <a:tc>
                  <a:txBody>
                    <a:bodyPr/>
                    <a:lstStyle/>
                    <a:p>
                      <a:pPr algn="l" fontAlgn="ctr"/>
                      <a:r>
                        <a:rPr lang="en-US" sz="1100" b="0" i="0" u="none" strike="noStrike" baseline="0" dirty="0">
                          <a:solidFill>
                            <a:schemeClr val="bg1"/>
                          </a:solidFill>
                          <a:effectLst/>
                          <a:latin typeface="Open Sans Light" panose="020B0306030504020204" pitchFamily="34" charset="0"/>
                          <a:cs typeface="Open Sans Light" panose="020B0306030504020204" pitchFamily="34" charset="0"/>
                        </a:rPr>
                        <a:t>33.   Holland Services, Inc.     </a:t>
                      </a:r>
                      <a:endParaRPr lang="en-US" sz="1100" b="0" i="0" u="none" strike="noStrike" baseline="0" dirty="0">
                        <a:solidFill>
                          <a:schemeClr val="bg1"/>
                        </a:solidFill>
                        <a:effectLst/>
                        <a:latin typeface="Open Sans Light" panose="020B0306030504020204" pitchFamily="34" charset="0"/>
                      </a:endParaRPr>
                    </a:p>
                  </a:txBody>
                  <a:tcPr marL="428625" marR="9525" marT="9525" marB="0" anchor="ctr">
                    <a:lnL>
                      <a:noFill/>
                    </a:lnL>
                    <a:lnR>
                      <a:noFill/>
                    </a:lnR>
                    <a:lnT>
                      <a:noFill/>
                    </a:lnT>
                    <a:lnB>
                      <a:noFill/>
                    </a:lnB>
                    <a:noFill/>
                  </a:tcPr>
                </a:tc>
                <a:extLst>
                  <a:ext uri="{0D108BD9-81ED-4DB2-BD59-A6C34878D82A}">
                    <a16:rowId xmlns:a16="http://schemas.microsoft.com/office/drawing/2014/main" val="3217072570"/>
                  </a:ext>
                </a:extLst>
              </a:tr>
              <a:tr h="197831">
                <a:tc>
                  <a:txBody>
                    <a:bodyPr/>
                    <a:lstStyle/>
                    <a:p>
                      <a:pPr algn="l" fontAlgn="ctr"/>
                      <a:r>
                        <a:rPr lang="en-US" sz="1100" b="0" i="0" u="none" strike="noStrike" baseline="0" dirty="0">
                          <a:solidFill>
                            <a:schemeClr val="bg1"/>
                          </a:solidFill>
                          <a:effectLst/>
                          <a:latin typeface="Open Sans Light" panose="020B0306030504020204" pitchFamily="34" charset="0"/>
                          <a:cs typeface="Open Sans Light" panose="020B0306030504020204" pitchFamily="34" charset="0"/>
                        </a:rPr>
                        <a:t>17.     AGAPE Center of Home 1 &amp; 2</a:t>
                      </a:r>
                      <a:endParaRPr lang="en-US" sz="1100" b="0" i="0" u="none" strike="noStrike" baseline="0" dirty="0">
                        <a:solidFill>
                          <a:schemeClr val="bg1"/>
                        </a:solidFill>
                        <a:effectLst/>
                        <a:latin typeface="Open Sans Light" panose="020B0306030504020204" pitchFamily="34" charset="0"/>
                      </a:endParaRPr>
                    </a:p>
                  </a:txBody>
                  <a:tcPr marL="428625" marR="9525" marT="9525" marB="0" anchor="ctr">
                    <a:lnL>
                      <a:noFill/>
                    </a:lnL>
                    <a:lnR>
                      <a:noFill/>
                    </a:lnR>
                    <a:lnT>
                      <a:noFill/>
                    </a:lnT>
                    <a:lnB>
                      <a:noFill/>
                    </a:lnB>
                    <a:noFill/>
                  </a:tcPr>
                </a:tc>
                <a:tc>
                  <a:txBody>
                    <a:bodyPr/>
                    <a:lstStyle/>
                    <a:p>
                      <a:pPr algn="l" fontAlgn="b"/>
                      <a:endParaRPr lang="en-US" sz="1100" b="0" i="0" u="none" strike="noStrike" baseline="0" dirty="0">
                        <a:solidFill>
                          <a:schemeClr val="bg1"/>
                        </a:solidFill>
                        <a:effectLst/>
                        <a:latin typeface="Open Sans Light" panose="020B030603050402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2885035984"/>
                  </a:ext>
                </a:extLst>
              </a:tr>
            </a:tbl>
          </a:graphicData>
        </a:graphic>
      </p:graphicFrame>
      <p:sp>
        <p:nvSpPr>
          <p:cNvPr id="6" name="Footer Placeholder 5">
            <a:extLst>
              <a:ext uri="{FF2B5EF4-FFF2-40B4-BE49-F238E27FC236}">
                <a16:creationId xmlns:a16="http://schemas.microsoft.com/office/drawing/2014/main" id="{8C7E833B-EFFE-7AD1-995D-2EF270F1DA8F}"/>
              </a:ext>
            </a:extLst>
          </p:cNvPr>
          <p:cNvSpPr>
            <a:spLocks noGrp="1"/>
          </p:cNvSpPr>
          <p:nvPr>
            <p:ph type="ftr" sz="quarter" idx="11"/>
          </p:nvPr>
        </p:nvSpPr>
        <p:spPr>
          <a:xfrm>
            <a:off x="3033712" y="6492875"/>
            <a:ext cx="6124575" cy="365125"/>
          </a:xfrm>
        </p:spPr>
        <p:txBody>
          <a:bodyPr/>
          <a:lstStyle/>
          <a:p>
            <a:r>
              <a:rPr lang="en-US" dirty="0">
                <a:solidFill>
                  <a:schemeClr val="bg1"/>
                </a:solidFill>
                <a:latin typeface="Open Sans Light" panose="020B0306030504020204" pitchFamily="34" charset="0"/>
                <a:cs typeface="Open Sans Light" panose="020B0306030504020204" pitchFamily="34" charset="0"/>
              </a:rPr>
              <a:t>November 2024, Collaborative Document, DCF, KDADS, KDHE, KDOC and KSDE</a:t>
            </a:r>
          </a:p>
        </p:txBody>
      </p:sp>
    </p:spTree>
    <p:extLst>
      <p:ext uri="{BB962C8B-B14F-4D97-AF65-F5344CB8AC3E}">
        <p14:creationId xmlns:p14="http://schemas.microsoft.com/office/powerpoint/2010/main" val="18540048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61CE8E-FF61-E501-5CE9-7863BBDFEC42}"/>
              </a:ext>
            </a:extLst>
          </p:cNvPr>
          <p:cNvSpPr>
            <a:spLocks noGrp="1"/>
          </p:cNvSpPr>
          <p:nvPr>
            <p:ph type="title" idx="4294967295"/>
          </p:nvPr>
        </p:nvSpPr>
        <p:spPr>
          <a:xfrm>
            <a:off x="1334086" y="647700"/>
            <a:ext cx="2768014" cy="1092200"/>
          </a:xfrm>
          <a:prstGeom prst="chevron">
            <a:avLst/>
          </a:prstGeom>
          <a:solidFill>
            <a:schemeClr val="accent5">
              <a:lumMod val="60000"/>
              <a:lumOff val="40000"/>
            </a:schemeClr>
          </a:solidFill>
          <a:ln w="12700" cap="flat" cmpd="sng" algn="ctr">
            <a:solidFill>
              <a:srgbClr val="7BBFE1"/>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rgbClr val="000000"/>
                </a:solidFill>
                <a:effectLst/>
                <a:uLnTx/>
                <a:uFillTx/>
                <a:latin typeface="Open Sans Light" panose="020B0306030504020204" pitchFamily="34" charset="0"/>
                <a:ea typeface="+mn-ea"/>
                <a:cs typeface="+mn-cs"/>
                <a:sym typeface="Arial"/>
              </a:rPr>
              <a:t>Therapeutic Residence, </a:t>
            </a:r>
            <a:r>
              <a:rPr kumimoji="0" lang="en-US" sz="1200" b="0" i="0" u="none" strike="noStrike" kern="0" cap="none" spc="0" normalizeH="0" baseline="0" noProof="0" dirty="0">
                <a:ln>
                  <a:noFill/>
                </a:ln>
                <a:solidFill>
                  <a:schemeClr val="tx1"/>
                </a:solidFill>
                <a:effectLst/>
                <a:uLnTx/>
                <a:uFillTx/>
                <a:latin typeface="Open Sans Light" panose="020B0306030504020204" pitchFamily="34" charset="0"/>
                <a:ea typeface="+mn-ea"/>
                <a:cs typeface="Open Sans Light" panose="020B0306030504020204" pitchFamily="34" charset="0"/>
                <a:sym typeface="Arial"/>
              </a:rPr>
              <a:t>Qualified Residential Treatment Program </a:t>
            </a:r>
            <a:r>
              <a:rPr kumimoji="0" lang="en-US" sz="1200" b="0" i="0" u="none" strike="noStrike" kern="0" cap="none" spc="0" normalizeH="0" baseline="0" noProof="0" dirty="0">
                <a:ln>
                  <a:noFill/>
                </a:ln>
                <a:solidFill>
                  <a:srgbClr val="000000"/>
                </a:solidFill>
                <a:effectLst/>
                <a:uLnTx/>
                <a:uFillTx/>
                <a:latin typeface="Open Sans Light" panose="020B0306030504020204" pitchFamily="34" charset="0"/>
                <a:ea typeface="+mn-ea"/>
                <a:cs typeface="+mn-cs"/>
                <a:sym typeface="Arial"/>
              </a:rPr>
              <a:t>QRTP</a:t>
            </a:r>
          </a:p>
        </p:txBody>
      </p:sp>
      <p:sp>
        <p:nvSpPr>
          <p:cNvPr id="2" name="Rectangle 1">
            <a:extLst>
              <a:ext uri="{FF2B5EF4-FFF2-40B4-BE49-F238E27FC236}">
                <a16:creationId xmlns:a16="http://schemas.microsoft.com/office/drawing/2014/main" id="{97B5031F-DCBB-CDA2-7EEF-FC60A31E8743}"/>
              </a:ext>
            </a:extLst>
          </p:cNvPr>
          <p:cNvSpPr/>
          <p:nvPr/>
        </p:nvSpPr>
        <p:spPr>
          <a:xfrm>
            <a:off x="8869680" y="877824"/>
            <a:ext cx="1988234"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Open Sans Light" panose="020B0306030504020204" pitchFamily="34" charset="0"/>
                <a:cs typeface="Open Sans Light" panose="020B0306030504020204" pitchFamily="34" charset="0"/>
              </a:rPr>
              <a:t>DCF Programing </a:t>
            </a:r>
          </a:p>
          <a:p>
            <a:pPr algn="ctr"/>
            <a:r>
              <a:rPr lang="en-US" dirty="0">
                <a:latin typeface="Open Sans Light" panose="020B0306030504020204" pitchFamily="34" charset="0"/>
                <a:cs typeface="Open Sans Light" panose="020B0306030504020204" pitchFamily="34" charset="0"/>
              </a:rPr>
              <a:t>&amp; Licensing</a:t>
            </a:r>
          </a:p>
        </p:txBody>
      </p:sp>
      <p:sp>
        <p:nvSpPr>
          <p:cNvPr id="4" name="Rectangle 3">
            <a:extLst>
              <a:ext uri="{FF2B5EF4-FFF2-40B4-BE49-F238E27FC236}">
                <a16:creationId xmlns:a16="http://schemas.microsoft.com/office/drawing/2014/main" id="{9479D3A1-11C4-71B9-F508-86F139C55A35}"/>
              </a:ext>
            </a:extLst>
          </p:cNvPr>
          <p:cNvSpPr/>
          <p:nvPr/>
        </p:nvSpPr>
        <p:spPr>
          <a:xfrm>
            <a:off x="1334086" y="2019266"/>
            <a:ext cx="9523828" cy="4422045"/>
          </a:xfrm>
          <a:prstGeom prst="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300" dirty="0">
                <a:solidFill>
                  <a:schemeClr val="bg1"/>
                </a:solidFill>
                <a:latin typeface="Open Sans Light" panose="020B0306030504020204" pitchFamily="34" charset="0"/>
                <a:cs typeface="Open Sans Light" panose="020B0306030504020204" pitchFamily="34" charset="0"/>
              </a:rPr>
              <a:t>Definition: </a:t>
            </a:r>
            <a:r>
              <a:rPr lang="en-US" sz="1300" dirty="0">
                <a:solidFill>
                  <a:schemeClr val="bg1"/>
                </a:solidFill>
                <a:effectLst/>
                <a:latin typeface="Open Sans Light" panose="020B0306030504020204" pitchFamily="34" charset="0"/>
                <a:ea typeface="Times New Roman" panose="02020603050405020304" pitchFamily="18" charset="0"/>
                <a:cs typeface="Open Sans Light" panose="020B0306030504020204" pitchFamily="34" charset="0"/>
              </a:rPr>
              <a:t>A group home or residential facility that provides 24-hour care to children under the age of 18 </a:t>
            </a:r>
            <a:r>
              <a:rPr lang="en-US" sz="1400" dirty="0">
                <a:latin typeface="Open Sans Light" panose="020B0306030504020204" pitchFamily="34" charset="0"/>
              </a:rPr>
              <a:t>in the custody of the Secretary of DCF</a:t>
            </a:r>
            <a:r>
              <a:rPr lang="en-US" sz="1300" dirty="0">
                <a:solidFill>
                  <a:schemeClr val="bg1"/>
                </a:solidFill>
                <a:effectLst/>
                <a:latin typeface="Open Sans Light" panose="020B0306030504020204" pitchFamily="34" charset="0"/>
                <a:ea typeface="Times New Roman" panose="02020603050405020304" pitchFamily="18" charset="0"/>
                <a:cs typeface="Open Sans Light" panose="020B0306030504020204" pitchFamily="34" charset="0"/>
              </a:rPr>
              <a:t>. This placement requires an assessment completed by an independent accessor that will determine whether the child meets criteria for this level of placement and must be court approved. This type of placement is also geared towards providing therapeutic services to address mental and behavioral health concerns. For children under the age of 12, placement in the QRTP has a strict time limit of 180 days for the life of the case, per the Family First Preservation Services Act. For children over the age of 13 and up, the time limit given is 12 consecutive months or 18 nonconsecutive months for the life of the case. </a:t>
            </a:r>
          </a:p>
          <a:p>
            <a:endParaRPr lang="en-US" sz="1300" dirty="0">
              <a:solidFill>
                <a:schemeClr val="bg1"/>
              </a:solidFill>
              <a:latin typeface="Open Sans Light" panose="020B0306030504020204" pitchFamily="34" charset="0"/>
              <a:cs typeface="Open Sans Light" panose="020B0306030504020204" pitchFamily="34" charset="0"/>
            </a:endParaRPr>
          </a:p>
          <a:p>
            <a:endParaRPr lang="en-US" sz="1300" dirty="0">
              <a:solidFill>
                <a:schemeClr val="bg1"/>
              </a:solidFill>
              <a:latin typeface="Aptos Narrow" panose="020B0004020202020204" pitchFamily="34" charset="0"/>
              <a:cs typeface="Open Sans Light" panose="020B0306030504020204" pitchFamily="34" charset="0"/>
            </a:endParaRPr>
          </a:p>
          <a:p>
            <a:pPr marL="342900" marR="0" lvl="0" indent="-342900" defTabSz="1219170" rtl="0" eaLnBrk="1" fontAlgn="auto" latinLnBrk="0" hangingPunct="1">
              <a:lnSpc>
                <a:spcPct val="100000"/>
              </a:lnSpc>
              <a:spcBef>
                <a:spcPts val="0"/>
              </a:spcBef>
              <a:spcAft>
                <a:spcPts val="0"/>
              </a:spcAft>
              <a:buClr>
                <a:srgbClr val="000000"/>
              </a:buClr>
              <a:buSzTx/>
              <a:buFontTx/>
              <a:buAutoNum type="arabicPeriod"/>
              <a:tabLst/>
              <a:defRPr/>
            </a:pPr>
            <a:r>
              <a:rPr kumimoji="0" lang="en-US" sz="1300" b="0" i="0" u="none" strike="noStrike" kern="0" cap="none" spc="0" normalizeH="0" baseline="0" noProof="0" dirty="0">
                <a:ln>
                  <a:noFill/>
                </a:ln>
                <a:solidFill>
                  <a:schemeClr val="bg1"/>
                </a:solidFill>
                <a:effectLst/>
                <a:uLnTx/>
                <a:uFillTx/>
                <a:latin typeface="Open Sans Light" panose="020B0306030504020204" pitchFamily="34" charset="0"/>
                <a:ea typeface="+mn-ea"/>
                <a:cs typeface="Open Sans Light" panose="020B0306030504020204" pitchFamily="34" charset="0"/>
                <a:sym typeface="Arial"/>
              </a:rPr>
              <a:t>Young</a:t>
            </a:r>
            <a:r>
              <a:rPr lang="en-US" sz="1300" kern="0" dirty="0">
                <a:solidFill>
                  <a:schemeClr val="bg1"/>
                </a:solidFill>
                <a:latin typeface="Open Sans Light" panose="020B0306030504020204" pitchFamily="34" charset="0"/>
                <a:cs typeface="Open Sans Light" panose="020B0306030504020204" pitchFamily="34" charset="0"/>
                <a:sym typeface="Arial"/>
              </a:rPr>
              <a:t>blood Youth Development Homes and Services, Inc</a:t>
            </a:r>
          </a:p>
          <a:p>
            <a:pPr marL="342900" marR="0" lvl="0" indent="-342900" defTabSz="1219170" rtl="0" eaLnBrk="1" fontAlgn="auto" latinLnBrk="0" hangingPunct="1">
              <a:lnSpc>
                <a:spcPct val="100000"/>
              </a:lnSpc>
              <a:spcBef>
                <a:spcPts val="0"/>
              </a:spcBef>
              <a:spcAft>
                <a:spcPts val="0"/>
              </a:spcAft>
              <a:buClr>
                <a:srgbClr val="000000"/>
              </a:buClr>
              <a:buSzTx/>
              <a:buFontTx/>
              <a:buAutoNum type="arabicPeriod"/>
              <a:tabLst/>
              <a:defRPr/>
            </a:pPr>
            <a:r>
              <a:rPr lang="en-US" sz="1300" kern="0" dirty="0">
                <a:solidFill>
                  <a:schemeClr val="bg1"/>
                </a:solidFill>
                <a:latin typeface="Open Sans Light" panose="020B0306030504020204" pitchFamily="34" charset="0"/>
                <a:cs typeface="Open Sans Light" panose="020B0306030504020204" pitchFamily="34" charset="0"/>
                <a:sym typeface="Arial"/>
              </a:rPr>
              <a:t>Pathways QRTP</a:t>
            </a:r>
          </a:p>
          <a:p>
            <a:pPr marL="342900" marR="0" lvl="0" indent="-342900" defTabSz="1219170" rtl="0" eaLnBrk="1" fontAlgn="auto" latinLnBrk="0" hangingPunct="1">
              <a:lnSpc>
                <a:spcPct val="100000"/>
              </a:lnSpc>
              <a:spcBef>
                <a:spcPts val="0"/>
              </a:spcBef>
              <a:spcAft>
                <a:spcPts val="0"/>
              </a:spcAft>
              <a:buClr>
                <a:srgbClr val="000000"/>
              </a:buClr>
              <a:buSzTx/>
              <a:buFontTx/>
              <a:buAutoNum type="arabicPeriod"/>
              <a:tabLst/>
              <a:defRPr/>
            </a:pPr>
            <a:r>
              <a:rPr lang="en-US" sz="1300" kern="0" dirty="0">
                <a:solidFill>
                  <a:schemeClr val="bg1"/>
                </a:solidFill>
                <a:latin typeface="Open Sans Light" panose="020B0306030504020204" pitchFamily="34" charset="0"/>
                <a:cs typeface="Open Sans Light" panose="020B0306030504020204" pitchFamily="34" charset="0"/>
                <a:sym typeface="Arial"/>
              </a:rPr>
              <a:t>Successful Dreams, 2 locations</a:t>
            </a:r>
          </a:p>
          <a:p>
            <a:pPr marL="342900" marR="0" lvl="0" indent="-342900" defTabSz="1219170" rtl="0" eaLnBrk="1" fontAlgn="auto" latinLnBrk="0" hangingPunct="1">
              <a:lnSpc>
                <a:spcPct val="100000"/>
              </a:lnSpc>
              <a:spcBef>
                <a:spcPts val="0"/>
              </a:spcBef>
              <a:spcAft>
                <a:spcPts val="0"/>
              </a:spcAft>
              <a:buClr>
                <a:srgbClr val="000000"/>
              </a:buClr>
              <a:buSzTx/>
              <a:buFontTx/>
              <a:buAutoNum type="arabicPeriod"/>
              <a:tabLst/>
              <a:defRPr/>
            </a:pPr>
            <a:r>
              <a:rPr lang="en-US" sz="1300" kern="0" dirty="0">
                <a:solidFill>
                  <a:schemeClr val="bg1"/>
                </a:solidFill>
                <a:latin typeface="Open Sans Light" panose="020B0306030504020204" pitchFamily="34" charset="0"/>
                <a:cs typeface="Open Sans Light" panose="020B0306030504020204" pitchFamily="34" charset="0"/>
                <a:sym typeface="Arial"/>
              </a:rPr>
              <a:t>KVC QRTP</a:t>
            </a:r>
          </a:p>
          <a:p>
            <a:pPr marL="342900" marR="0" lvl="0" indent="-342900" defTabSz="1219170" rtl="0" eaLnBrk="1" fontAlgn="auto" latinLnBrk="0" hangingPunct="1">
              <a:lnSpc>
                <a:spcPct val="100000"/>
              </a:lnSpc>
              <a:spcBef>
                <a:spcPts val="0"/>
              </a:spcBef>
              <a:spcAft>
                <a:spcPts val="0"/>
              </a:spcAft>
              <a:buClr>
                <a:srgbClr val="000000"/>
              </a:buClr>
              <a:buSzTx/>
              <a:buFontTx/>
              <a:buAutoNum type="arabicPeriod"/>
              <a:tabLst/>
              <a:defRPr/>
            </a:pPr>
            <a:r>
              <a:rPr lang="en-US" sz="1300" kern="0" dirty="0">
                <a:solidFill>
                  <a:schemeClr val="bg1"/>
                </a:solidFill>
                <a:latin typeface="Open Sans Light" panose="020B0306030504020204" pitchFamily="34" charset="0"/>
                <a:cs typeface="Open Sans Light" panose="020B0306030504020204" pitchFamily="34" charset="0"/>
                <a:sym typeface="Arial"/>
              </a:rPr>
              <a:t>O’Connell Youth Ranch</a:t>
            </a:r>
          </a:p>
          <a:p>
            <a:pPr marL="342900" marR="0" lvl="0" indent="-342900" defTabSz="1219170" rtl="0" eaLnBrk="1" fontAlgn="auto" latinLnBrk="0" hangingPunct="1">
              <a:lnSpc>
                <a:spcPct val="100000"/>
              </a:lnSpc>
              <a:spcBef>
                <a:spcPts val="0"/>
              </a:spcBef>
              <a:spcAft>
                <a:spcPts val="0"/>
              </a:spcAft>
              <a:buClr>
                <a:srgbClr val="000000"/>
              </a:buClr>
              <a:buSzTx/>
              <a:buFontTx/>
              <a:buAutoNum type="arabicPeriod"/>
              <a:tabLst/>
              <a:defRPr/>
            </a:pPr>
            <a:r>
              <a:rPr lang="en-US" sz="1300" kern="0" dirty="0">
                <a:solidFill>
                  <a:schemeClr val="bg1"/>
                </a:solidFill>
                <a:latin typeface="Open Sans Light" panose="020B0306030504020204" pitchFamily="34" charset="0"/>
                <a:cs typeface="Open Sans Light" panose="020B0306030504020204" pitchFamily="34" charset="0"/>
                <a:sym typeface="Arial"/>
              </a:rPr>
              <a:t>St. Francis Community Services- Boys &amp; Girls.</a:t>
            </a:r>
          </a:p>
          <a:p>
            <a:pPr marL="342900" marR="0" lvl="0" indent="-342900" defTabSz="1219170" rtl="0" eaLnBrk="1" fontAlgn="auto" latinLnBrk="0" hangingPunct="1">
              <a:lnSpc>
                <a:spcPct val="100000"/>
              </a:lnSpc>
              <a:spcBef>
                <a:spcPts val="0"/>
              </a:spcBef>
              <a:spcAft>
                <a:spcPts val="0"/>
              </a:spcAft>
              <a:buClr>
                <a:srgbClr val="000000"/>
              </a:buClr>
              <a:buSzTx/>
              <a:buFontTx/>
              <a:buAutoNum type="arabicPeriod"/>
              <a:tabLst/>
              <a:defRPr/>
            </a:pPr>
            <a:r>
              <a:rPr lang="en-US" sz="1300" kern="0" dirty="0">
                <a:solidFill>
                  <a:schemeClr val="bg1"/>
                </a:solidFill>
                <a:latin typeface="Open Sans Light" panose="020B0306030504020204" pitchFamily="34" charset="0"/>
                <a:cs typeface="Open Sans Light" panose="020B0306030504020204" pitchFamily="34" charset="0"/>
                <a:sym typeface="Arial"/>
              </a:rPr>
              <a:t>Lif Inc House 2 &amp; 5</a:t>
            </a:r>
          </a:p>
          <a:p>
            <a:pPr marL="342900" marR="0" lvl="0" indent="-342900" defTabSz="1219170" rtl="0" eaLnBrk="1" fontAlgn="auto" latinLnBrk="0" hangingPunct="1">
              <a:lnSpc>
                <a:spcPct val="100000"/>
              </a:lnSpc>
              <a:spcBef>
                <a:spcPts val="0"/>
              </a:spcBef>
              <a:spcAft>
                <a:spcPts val="0"/>
              </a:spcAft>
              <a:buClr>
                <a:srgbClr val="000000"/>
              </a:buClr>
              <a:buSzTx/>
              <a:buFontTx/>
              <a:buAutoNum type="arabicPeriod"/>
              <a:tabLst/>
              <a:defRPr/>
            </a:pPr>
            <a:r>
              <a:rPr lang="en-US" sz="1300" kern="0" dirty="0">
                <a:solidFill>
                  <a:schemeClr val="bg1"/>
                </a:solidFill>
                <a:latin typeface="Open Sans Light" panose="020B0306030504020204" pitchFamily="34" charset="0"/>
                <a:cs typeface="Open Sans Light" panose="020B0306030504020204" pitchFamily="34" charset="0"/>
                <a:sym typeface="Arial"/>
              </a:rPr>
              <a:t>Questville Grace House, 2 locations</a:t>
            </a:r>
          </a:p>
          <a:p>
            <a:pPr marL="342900" marR="0" lvl="0" indent="-342900" defTabSz="1219170" rtl="0" eaLnBrk="1" fontAlgn="auto" latinLnBrk="0" hangingPunct="1">
              <a:lnSpc>
                <a:spcPct val="100000"/>
              </a:lnSpc>
              <a:spcBef>
                <a:spcPts val="0"/>
              </a:spcBef>
              <a:spcAft>
                <a:spcPts val="0"/>
              </a:spcAft>
              <a:buClr>
                <a:srgbClr val="000000"/>
              </a:buClr>
              <a:buSzTx/>
              <a:buFontTx/>
              <a:buAutoNum type="arabicPeriod"/>
              <a:tabLst/>
              <a:defRPr/>
            </a:pPr>
            <a:r>
              <a:rPr lang="en-US" sz="1300" kern="0" dirty="0">
                <a:solidFill>
                  <a:schemeClr val="bg1"/>
                </a:solidFill>
                <a:latin typeface="Open Sans Light" panose="020B0306030504020204" pitchFamily="34" charset="0"/>
                <a:cs typeface="Open Sans Light" panose="020B0306030504020204" pitchFamily="34" charset="0"/>
                <a:sym typeface="Arial"/>
              </a:rPr>
              <a:t>KVC Niles- MO</a:t>
            </a:r>
          </a:p>
          <a:p>
            <a:pPr marL="342900" marR="0" lvl="0" indent="-342900" defTabSz="1219170" rtl="0" eaLnBrk="1" fontAlgn="auto" latinLnBrk="0" hangingPunct="1">
              <a:lnSpc>
                <a:spcPct val="100000"/>
              </a:lnSpc>
              <a:spcBef>
                <a:spcPts val="0"/>
              </a:spcBef>
              <a:spcAft>
                <a:spcPts val="0"/>
              </a:spcAft>
              <a:buClr>
                <a:srgbClr val="000000"/>
              </a:buClr>
              <a:buSzTx/>
              <a:buFontTx/>
              <a:buAutoNum type="arabicPeriod"/>
              <a:tabLst/>
              <a:defRPr/>
            </a:pPr>
            <a:r>
              <a:rPr lang="en-US" sz="1300" kern="0" dirty="0">
                <a:solidFill>
                  <a:schemeClr val="bg1"/>
                </a:solidFill>
                <a:latin typeface="Open Sans Light" panose="020B0306030504020204" pitchFamily="34" charset="0"/>
                <a:cs typeface="Open Sans Light" panose="020B0306030504020204" pitchFamily="34" charset="0"/>
                <a:sym typeface="Arial"/>
              </a:rPr>
              <a:t>Cornerstones of Care, Ozanam Campus- MO</a:t>
            </a:r>
            <a:endParaRPr lang="en-US" sz="1100" dirty="0">
              <a:solidFill>
                <a:schemeClr val="bg1"/>
              </a:solidFill>
              <a:latin typeface="Aptos Narrow" panose="020B0004020202020204" pitchFamily="34" charset="0"/>
              <a:cs typeface="Open Sans Light" panose="020B0306030504020204" pitchFamily="34" charset="0"/>
            </a:endParaRPr>
          </a:p>
          <a:p>
            <a:endParaRPr lang="en-US" sz="1100" dirty="0">
              <a:solidFill>
                <a:schemeClr val="bg1"/>
              </a:solidFill>
              <a:latin typeface="Aptos Narrow" panose="020B0004020202020204" pitchFamily="34" charset="0"/>
              <a:cs typeface="Open Sans Light" panose="020B0306030504020204" pitchFamily="34" charset="0"/>
            </a:endParaRPr>
          </a:p>
          <a:p>
            <a:endParaRPr lang="en-US" sz="1100" dirty="0">
              <a:solidFill>
                <a:schemeClr val="bg1"/>
              </a:solidFill>
              <a:latin typeface="Aptos Narrow" panose="020B0004020202020204" pitchFamily="34" charset="0"/>
              <a:cs typeface="Open Sans Light" panose="020B0306030504020204" pitchFamily="34" charset="0"/>
            </a:endParaRPr>
          </a:p>
          <a:p>
            <a:endParaRPr lang="en-US" sz="1100" dirty="0">
              <a:solidFill>
                <a:schemeClr val="bg1"/>
              </a:solidFill>
              <a:latin typeface="Open Sans Light" panose="020B0306030504020204" pitchFamily="34" charset="0"/>
            </a:endParaRPr>
          </a:p>
        </p:txBody>
      </p:sp>
      <p:sp>
        <p:nvSpPr>
          <p:cNvPr id="5" name="Footer Placeholder 4">
            <a:extLst>
              <a:ext uri="{FF2B5EF4-FFF2-40B4-BE49-F238E27FC236}">
                <a16:creationId xmlns:a16="http://schemas.microsoft.com/office/drawing/2014/main" id="{516FF113-EDAA-D044-B980-2F87BE82937B}"/>
              </a:ext>
            </a:extLst>
          </p:cNvPr>
          <p:cNvSpPr>
            <a:spLocks noGrp="1"/>
          </p:cNvSpPr>
          <p:nvPr>
            <p:ph type="ftr" sz="quarter" idx="11"/>
          </p:nvPr>
        </p:nvSpPr>
        <p:spPr>
          <a:xfrm>
            <a:off x="3037681" y="6076186"/>
            <a:ext cx="6116637" cy="365125"/>
          </a:xfrm>
        </p:spPr>
        <p:txBody>
          <a:bodyPr/>
          <a:lstStyle/>
          <a:p>
            <a:r>
              <a:rPr lang="en-US" dirty="0">
                <a:solidFill>
                  <a:schemeClr val="bg1"/>
                </a:solidFill>
                <a:latin typeface="Open Sans Light" panose="020B0306030504020204" pitchFamily="34" charset="0"/>
                <a:cs typeface="Open Sans Light" panose="020B0306030504020204" pitchFamily="34" charset="0"/>
              </a:rPr>
              <a:t>November 2024, Collaborative Document, DCF, KDADS, KDHE, KDOC and KSDE</a:t>
            </a:r>
          </a:p>
        </p:txBody>
      </p:sp>
    </p:spTree>
    <p:extLst>
      <p:ext uri="{BB962C8B-B14F-4D97-AF65-F5344CB8AC3E}">
        <p14:creationId xmlns:p14="http://schemas.microsoft.com/office/powerpoint/2010/main" val="6803229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02D0F-0391-DABA-C4C8-7EED6BBF5E43}"/>
              </a:ext>
            </a:extLst>
          </p:cNvPr>
          <p:cNvSpPr>
            <a:spLocks noGrp="1"/>
          </p:cNvSpPr>
          <p:nvPr>
            <p:ph type="title" idx="4294967295"/>
          </p:nvPr>
        </p:nvSpPr>
        <p:spPr>
          <a:xfrm>
            <a:off x="1334086" y="635000"/>
            <a:ext cx="2897262" cy="1219200"/>
          </a:xfrm>
          <a:prstGeom prst="chevron">
            <a:avLst/>
          </a:prstGeom>
          <a:solidFill>
            <a:schemeClr val="accent5">
              <a:lumMod val="60000"/>
              <a:lumOff val="40000"/>
            </a:schemeClr>
          </a:solidFill>
          <a:ln w="12700" cap="flat" cmpd="sng" algn="ctr">
            <a:solidFill>
              <a:srgbClr val="F6BA12"/>
            </a:solidFill>
            <a:prstDash val="solid"/>
            <a:miter lim="800000"/>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rgbClr val="000000"/>
                </a:solidFill>
                <a:effectLst/>
                <a:uLnTx/>
                <a:uFillTx/>
                <a:latin typeface="Open Sans Light" panose="020B0306030504020204" pitchFamily="34" charset="0"/>
                <a:ea typeface="+mn-ea"/>
                <a:cs typeface="+mn-cs"/>
                <a:sym typeface="Arial"/>
              </a:rPr>
              <a:t>Residential Treatment,  </a:t>
            </a:r>
            <a:r>
              <a:rPr kumimoji="0" lang="en-US" sz="1200" b="0" i="0" u="none" strike="noStrike" kern="1200" cap="none" spc="0" normalizeH="0" baseline="0" noProof="0" dirty="0">
                <a:ln>
                  <a:noFill/>
                </a:ln>
                <a:solidFill>
                  <a:schemeClr val="tx1"/>
                </a:solidFill>
                <a:effectLst/>
                <a:uLnTx/>
                <a:uFillTx/>
                <a:latin typeface="Open Sans Light" panose="020B0306030504020204" pitchFamily="34" charset="0"/>
                <a:ea typeface="+mn-ea"/>
                <a:cs typeface="Open Sans Light" panose="020B0306030504020204" pitchFamily="34" charset="0"/>
              </a:rPr>
              <a:t>Psychiatric Residential Treatment Facilities (PRTF)</a:t>
            </a:r>
            <a:endParaRPr kumimoji="0" lang="en-US" sz="2000" b="0" i="0" u="none" strike="noStrike" kern="0" cap="none" spc="0" normalizeH="0" baseline="0" noProof="0" dirty="0">
              <a:ln>
                <a:noFill/>
              </a:ln>
              <a:solidFill>
                <a:srgbClr val="000000"/>
              </a:solidFill>
              <a:effectLst/>
              <a:uLnTx/>
              <a:uFillTx/>
              <a:latin typeface="Open Sans Light" panose="020B0306030504020204" pitchFamily="34" charset="0"/>
              <a:ea typeface="+mn-ea"/>
              <a:cs typeface="+mn-cs"/>
              <a:sym typeface="Arial"/>
            </a:endParaRPr>
          </a:p>
        </p:txBody>
      </p:sp>
      <p:sp>
        <p:nvSpPr>
          <p:cNvPr id="3" name="Rectangle 2">
            <a:extLst>
              <a:ext uri="{FF2B5EF4-FFF2-40B4-BE49-F238E27FC236}">
                <a16:creationId xmlns:a16="http://schemas.microsoft.com/office/drawing/2014/main" id="{00BCC97D-25F9-D4E3-1F98-8ACE99F18E02}"/>
              </a:ext>
            </a:extLst>
          </p:cNvPr>
          <p:cNvSpPr/>
          <p:nvPr/>
        </p:nvSpPr>
        <p:spPr>
          <a:xfrm>
            <a:off x="8869680" y="877824"/>
            <a:ext cx="1988234"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Open Sans Light" panose="020B0306030504020204" pitchFamily="34" charset="0"/>
                <a:cs typeface="Open Sans Light" panose="020B0306030504020204" pitchFamily="34" charset="0"/>
              </a:rPr>
              <a:t>KDADS Licensing</a:t>
            </a:r>
          </a:p>
        </p:txBody>
      </p:sp>
      <p:sp>
        <p:nvSpPr>
          <p:cNvPr id="4" name="Rectangle 3">
            <a:extLst>
              <a:ext uri="{FF2B5EF4-FFF2-40B4-BE49-F238E27FC236}">
                <a16:creationId xmlns:a16="http://schemas.microsoft.com/office/drawing/2014/main" id="{9479D3A1-11C4-71B9-F508-86F139C55A35}"/>
              </a:ext>
            </a:extLst>
          </p:cNvPr>
          <p:cNvSpPr/>
          <p:nvPr/>
        </p:nvSpPr>
        <p:spPr>
          <a:xfrm>
            <a:off x="1334086" y="2019266"/>
            <a:ext cx="9523828" cy="4422045"/>
          </a:xfrm>
          <a:prstGeom prst="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latin typeface="Open Sans Light" panose="020B0306030504020204" pitchFamily="34" charset="0"/>
                <a:cs typeface="Open Sans Light" panose="020B0306030504020204" pitchFamily="34" charset="0"/>
              </a:rPr>
              <a:t>Psychiatric Residential Treatment Facilities (PRTF), </a:t>
            </a:r>
            <a:r>
              <a:rPr lang="en-US" sz="1400" dirty="0">
                <a:solidFill>
                  <a:schemeClr val="bg1"/>
                </a:solidFill>
                <a:latin typeface="Open Sans Light" panose="020B0306030504020204" pitchFamily="34" charset="0"/>
                <a:cs typeface="Open Sans Light" panose="020B0306030504020204" pitchFamily="34" charset="0"/>
                <a:hlinkClick r:id="rId2">
                  <a:extLst>
                    <a:ext uri="{A12FA001-AC4F-418D-AE19-62706E023703}">
                      <ahyp:hlinkClr xmlns:ahyp="http://schemas.microsoft.com/office/drawing/2018/hyperlinkcolor" val="tx"/>
                    </a:ext>
                  </a:extLst>
                </a:hlinkClick>
              </a:rPr>
              <a:t>Psychiatric Residential Treatment Facilities (ks.gov)</a:t>
            </a:r>
            <a:endParaRPr lang="en-US" sz="1400" dirty="0">
              <a:solidFill>
                <a:schemeClr val="bg1"/>
              </a:solidFill>
              <a:latin typeface="Open Sans Light" panose="020B0306030504020204" pitchFamily="34" charset="0"/>
              <a:cs typeface="Open Sans Light" panose="020B0306030504020204" pitchFamily="34" charset="0"/>
            </a:endParaRPr>
          </a:p>
          <a:p>
            <a:pPr marL="6918325" indent="-6918325"/>
            <a:r>
              <a:rPr lang="en-US" sz="1100" dirty="0">
                <a:solidFill>
                  <a:schemeClr val="bg1"/>
                </a:solidFill>
                <a:latin typeface="Open Sans Light" panose="020B0306030504020204" pitchFamily="34" charset="0"/>
                <a:cs typeface="Open Sans Light" panose="020B0306030504020204" pitchFamily="34" charset="0"/>
                <a:hlinkClick r:id="rId3">
                  <a:extLst>
                    <a:ext uri="{A12FA001-AC4F-418D-AE19-62706E023703}">
                      <ahyp:hlinkClr xmlns:ahyp="http://schemas.microsoft.com/office/drawing/2018/hyperlinkcolor" val="tx"/>
                    </a:ext>
                  </a:extLst>
                </a:hlinkClick>
              </a:rPr>
              <a:t>Fact Sheet: https://kdads.ks.gov/docs/librariesprovider17/csp/bhs-documents/prtfs/prtf-general-information-fact-sheet.pdf?sfvrsn=dd185142_3</a:t>
            </a:r>
            <a:endParaRPr lang="en-US" sz="1100" dirty="0">
              <a:solidFill>
                <a:schemeClr val="bg1"/>
              </a:solidFill>
              <a:latin typeface="Open Sans Light" panose="020B0306030504020204" pitchFamily="34" charset="0"/>
              <a:cs typeface="Open Sans Light" panose="020B0306030504020204" pitchFamily="34" charset="0"/>
            </a:endParaRPr>
          </a:p>
          <a:p>
            <a:endParaRPr lang="en-US" sz="1400" dirty="0">
              <a:solidFill>
                <a:schemeClr val="bg1"/>
              </a:solidFill>
              <a:latin typeface="Open Sans Light" panose="020B0306030504020204" pitchFamily="34" charset="0"/>
              <a:cs typeface="Open Sans Light" panose="020B0306030504020204" pitchFamily="34" charset="0"/>
            </a:endParaRPr>
          </a:p>
          <a:p>
            <a:pPr marL="0" marR="0">
              <a:spcBef>
                <a:spcPts val="0"/>
              </a:spcBef>
              <a:spcAft>
                <a:spcPts val="0"/>
              </a:spcAft>
            </a:pPr>
            <a:r>
              <a:rPr lang="en-US" sz="1400" dirty="0">
                <a:effectLst/>
                <a:latin typeface="Open Sans Light" panose="020B0306030504020204" pitchFamily="34" charset="0"/>
                <a:ea typeface="Open Sans Light" panose="020B0306030504020204" pitchFamily="34" charset="0"/>
                <a:cs typeface="Open Sans Light" panose="020B0306030504020204" pitchFamily="34" charset="0"/>
              </a:rPr>
              <a:t>1. Ember Hope (Non-Foster)</a:t>
            </a:r>
          </a:p>
          <a:p>
            <a:pPr marL="0" marR="0">
              <a:spcBef>
                <a:spcPts val="0"/>
              </a:spcBef>
              <a:spcAft>
                <a:spcPts val="0"/>
              </a:spcAft>
            </a:pPr>
            <a:r>
              <a:rPr lang="en-US" sz="1400" dirty="0">
                <a:effectLst/>
                <a:latin typeface="Open Sans Light" panose="020B0306030504020204" pitchFamily="34" charset="0"/>
                <a:ea typeface="Open Sans Light" panose="020B0306030504020204" pitchFamily="34" charset="0"/>
                <a:cs typeface="Open Sans Light" panose="020B0306030504020204" pitchFamily="34" charset="0"/>
              </a:rPr>
              <a:t>2. Ember Hope-Bogue (Foster)</a:t>
            </a:r>
          </a:p>
          <a:p>
            <a:pPr marL="0" marR="0">
              <a:spcBef>
                <a:spcPts val="0"/>
              </a:spcBef>
              <a:spcAft>
                <a:spcPts val="0"/>
              </a:spcAft>
            </a:pPr>
            <a:r>
              <a:rPr lang="en-US" sz="1400" dirty="0">
                <a:effectLst/>
                <a:latin typeface="Open Sans Light" panose="020B0306030504020204" pitchFamily="34" charset="0"/>
                <a:ea typeface="Open Sans Light" panose="020B0306030504020204" pitchFamily="34" charset="0"/>
                <a:cs typeface="Open Sans Light" panose="020B0306030504020204" pitchFamily="34" charset="0"/>
              </a:rPr>
              <a:t>3. Prairie View</a:t>
            </a:r>
          </a:p>
          <a:p>
            <a:pPr marL="0" marR="0">
              <a:spcBef>
                <a:spcPts val="0"/>
              </a:spcBef>
              <a:spcAft>
                <a:spcPts val="0"/>
              </a:spcAft>
            </a:pPr>
            <a:r>
              <a:rPr lang="en-US" sz="1400" dirty="0">
                <a:effectLst/>
                <a:latin typeface="Open Sans Light" panose="020B0306030504020204" pitchFamily="34" charset="0"/>
                <a:ea typeface="Open Sans Light" panose="020B0306030504020204" pitchFamily="34" charset="0"/>
                <a:cs typeface="Open Sans Light" panose="020B0306030504020204" pitchFamily="34" charset="0"/>
              </a:rPr>
              <a:t>4. Lakemary</a:t>
            </a:r>
          </a:p>
          <a:p>
            <a:pPr marL="0" marR="0">
              <a:spcBef>
                <a:spcPts val="0"/>
              </a:spcBef>
              <a:spcAft>
                <a:spcPts val="0"/>
              </a:spcAft>
            </a:pPr>
            <a:r>
              <a:rPr lang="en-US" sz="1400" dirty="0">
                <a:effectLst/>
                <a:latin typeface="Open Sans Light" panose="020B0306030504020204" pitchFamily="34" charset="0"/>
                <a:ea typeface="Open Sans Light" panose="020B0306030504020204" pitchFamily="34" charset="0"/>
                <a:cs typeface="Open Sans Light" panose="020B0306030504020204" pitchFamily="34" charset="0"/>
              </a:rPr>
              <a:t>5. Florence Crittenton</a:t>
            </a:r>
          </a:p>
          <a:p>
            <a:pPr marL="0" marR="0">
              <a:spcBef>
                <a:spcPts val="0"/>
              </a:spcBef>
              <a:spcAft>
                <a:spcPts val="0"/>
              </a:spcAft>
            </a:pPr>
            <a:r>
              <a:rPr lang="en-US" sz="1400" dirty="0">
                <a:effectLst/>
                <a:latin typeface="Open Sans Light" panose="020B0306030504020204" pitchFamily="34" charset="0"/>
                <a:ea typeface="Open Sans Light" panose="020B0306030504020204" pitchFamily="34" charset="0"/>
                <a:cs typeface="Open Sans Light" panose="020B0306030504020204" pitchFamily="34" charset="0"/>
              </a:rPr>
              <a:t>6. Camber Hays (Wheatland)</a:t>
            </a:r>
          </a:p>
          <a:p>
            <a:pPr marL="0" marR="0">
              <a:spcBef>
                <a:spcPts val="0"/>
              </a:spcBef>
              <a:spcAft>
                <a:spcPts val="0"/>
              </a:spcAft>
            </a:pPr>
            <a:r>
              <a:rPr lang="en-US" sz="1400" dirty="0">
                <a:effectLst/>
                <a:latin typeface="Open Sans Light" panose="020B0306030504020204" pitchFamily="34" charset="0"/>
                <a:ea typeface="Open Sans Light" panose="020B0306030504020204" pitchFamily="34" charset="0"/>
                <a:cs typeface="Open Sans Light" panose="020B0306030504020204" pitchFamily="34" charset="0"/>
              </a:rPr>
              <a:t>7. Camber KC (Prairie Ridge)</a:t>
            </a:r>
          </a:p>
          <a:p>
            <a:pPr marL="0" marR="0">
              <a:spcBef>
                <a:spcPts val="0"/>
              </a:spcBef>
              <a:spcAft>
                <a:spcPts val="0"/>
              </a:spcAft>
            </a:pPr>
            <a:r>
              <a:rPr lang="en-US" sz="1400" dirty="0">
                <a:effectLst/>
                <a:latin typeface="Open Sans Light" panose="020B0306030504020204" pitchFamily="34" charset="0"/>
                <a:ea typeface="Open Sans Light" panose="020B0306030504020204" pitchFamily="34" charset="0"/>
                <a:cs typeface="Open Sans Light" panose="020B0306030504020204" pitchFamily="34" charset="0"/>
              </a:rPr>
              <a:t>8. Pathway Family Services</a:t>
            </a:r>
          </a:p>
          <a:p>
            <a:pPr marL="0" marR="0">
              <a:spcBef>
                <a:spcPts val="0"/>
              </a:spcBef>
              <a:spcAft>
                <a:spcPts val="0"/>
              </a:spcAft>
            </a:pPr>
            <a:r>
              <a:rPr lang="en-US" sz="1400" dirty="0">
                <a:effectLst/>
                <a:latin typeface="Open Sans Light" panose="020B0306030504020204" pitchFamily="34" charset="0"/>
                <a:ea typeface="Open Sans Light" panose="020B0306030504020204" pitchFamily="34" charset="0"/>
                <a:cs typeface="Open Sans Light" panose="020B0306030504020204" pitchFamily="34" charset="0"/>
              </a:rPr>
              <a:t>9. St. Francis</a:t>
            </a:r>
          </a:p>
          <a:p>
            <a:pPr marL="0" marR="0">
              <a:spcBef>
                <a:spcPts val="0"/>
              </a:spcBef>
              <a:spcAft>
                <a:spcPts val="0"/>
              </a:spcAft>
            </a:pPr>
            <a:r>
              <a:rPr lang="en-US" sz="1400" dirty="0">
                <a:effectLst/>
                <a:latin typeface="Open Sans Light" panose="020B0306030504020204" pitchFamily="34" charset="0"/>
                <a:ea typeface="Open Sans Light" panose="020B0306030504020204" pitchFamily="34" charset="0"/>
                <a:cs typeface="Open Sans Light" panose="020B0306030504020204" pitchFamily="34" charset="0"/>
              </a:rPr>
              <a:t>10. KidsTLC</a:t>
            </a:r>
          </a:p>
          <a:p>
            <a:pPr marL="0"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chemeClr val="bg1"/>
                </a:solidFill>
                <a:effectLst/>
                <a:uLnTx/>
                <a:uFillTx/>
                <a:latin typeface="Open Sans Light" panose="020B0306030504020204" pitchFamily="34" charset="0"/>
                <a:cs typeface="Open Sans Light" panose="020B0306030504020204" pitchFamily="34" charset="0"/>
                <a:sym typeface="Arial"/>
              </a:rPr>
              <a:t>11.</a:t>
            </a:r>
            <a:r>
              <a:rPr lang="en-US" sz="1400" dirty="0">
                <a:effectLst/>
                <a:latin typeface="Open Sans Light" panose="020B0306030504020204" pitchFamily="34" charset="0"/>
                <a:ea typeface="Cambria" panose="02040503050406030204" pitchFamily="18" charset="0"/>
                <a:cs typeface="Open Sans Light" panose="020B0306030504020204" pitchFamily="34" charset="0"/>
              </a:rPr>
              <a:t> KS Renewal Institute</a:t>
            </a:r>
          </a:p>
          <a:p>
            <a:pPr marL="0" marR="0" lvl="0" indent="0" defTabSz="1219170" rtl="0" eaLnBrk="1" fontAlgn="auto" latinLnBrk="0" hangingPunct="1">
              <a:lnSpc>
                <a:spcPct val="100000"/>
              </a:lnSpc>
              <a:spcBef>
                <a:spcPts val="0"/>
              </a:spcBef>
              <a:spcAft>
                <a:spcPts val="0"/>
              </a:spcAft>
              <a:buClr>
                <a:srgbClr val="000000"/>
              </a:buClr>
              <a:buSzTx/>
              <a:buFontTx/>
              <a:buNone/>
              <a:tabLst/>
              <a:defRPr/>
            </a:pPr>
            <a:endParaRPr kumimoji="0" lang="en-US" sz="1400" b="0" i="0" u="none" strike="noStrike" kern="0" cap="none" spc="0" normalizeH="0" baseline="0" noProof="0" dirty="0">
              <a:ln>
                <a:noFill/>
              </a:ln>
              <a:solidFill>
                <a:schemeClr val="bg1"/>
              </a:solidFill>
              <a:uLnTx/>
              <a:uFillTx/>
              <a:latin typeface="Open Sans Light" panose="020B0306030504020204" pitchFamily="34" charset="0"/>
              <a:ea typeface="Cambria" panose="02040503050406030204" pitchFamily="18" charset="0"/>
              <a:cs typeface="Open Sans Light" panose="020B0306030504020204" pitchFamily="34" charset="0"/>
              <a:sym typeface="Arial"/>
            </a:endParaRPr>
          </a:p>
          <a:p>
            <a:pPr marL="0" marR="0" lvl="0" indent="0" defTabSz="1219170" rtl="0" eaLnBrk="1" fontAlgn="auto" latinLnBrk="0" hangingPunct="1">
              <a:lnSpc>
                <a:spcPct val="100000"/>
              </a:lnSpc>
              <a:spcBef>
                <a:spcPts val="0"/>
              </a:spcBef>
              <a:spcAft>
                <a:spcPts val="0"/>
              </a:spcAft>
              <a:buClr>
                <a:srgbClr val="000000"/>
              </a:buClr>
              <a:buSzTx/>
              <a:buFontTx/>
              <a:buNone/>
              <a:tabLst/>
              <a:defRPr/>
            </a:pPr>
            <a:r>
              <a:rPr lang="en-US" sz="1400" kern="0" dirty="0">
                <a:solidFill>
                  <a:schemeClr val="bg1"/>
                </a:solidFill>
                <a:effectLst/>
                <a:latin typeface="Open Sans Light" panose="020B0306030504020204" pitchFamily="34" charset="0"/>
                <a:ea typeface="Cambria" panose="02040503050406030204" pitchFamily="18" charset="0"/>
                <a:cs typeface="Open Sans Light" panose="020B0306030504020204" pitchFamily="34" charset="0"/>
                <a:sym typeface="Arial"/>
              </a:rPr>
              <a:t>KDADS working on a Secure PRTF</a:t>
            </a:r>
            <a:endParaRPr kumimoji="0" lang="en-US" sz="1400" b="0" i="0" u="none" strike="noStrike" kern="0" cap="none" spc="0" normalizeH="0" baseline="0" noProof="0" dirty="0">
              <a:ln>
                <a:noFill/>
              </a:ln>
              <a:solidFill>
                <a:schemeClr val="bg1"/>
              </a:solidFill>
              <a:effectLst/>
              <a:uLnTx/>
              <a:uFillTx/>
              <a:latin typeface="Open Sans Light" panose="020B0306030504020204" pitchFamily="34" charset="0"/>
              <a:cs typeface="Open Sans Light" panose="020B0306030504020204" pitchFamily="34" charset="0"/>
              <a:sym typeface="Arial"/>
            </a:endParaRPr>
          </a:p>
        </p:txBody>
      </p:sp>
      <p:sp>
        <p:nvSpPr>
          <p:cNvPr id="5" name="Footer Placeholder 4">
            <a:extLst>
              <a:ext uri="{FF2B5EF4-FFF2-40B4-BE49-F238E27FC236}">
                <a16:creationId xmlns:a16="http://schemas.microsoft.com/office/drawing/2014/main" id="{96A759C2-438F-0AED-F583-A1518CD17D55}"/>
              </a:ext>
            </a:extLst>
          </p:cNvPr>
          <p:cNvSpPr>
            <a:spLocks noGrp="1"/>
          </p:cNvSpPr>
          <p:nvPr>
            <p:ph type="ftr" sz="quarter" idx="11"/>
          </p:nvPr>
        </p:nvSpPr>
        <p:spPr>
          <a:xfrm>
            <a:off x="3169444" y="6076186"/>
            <a:ext cx="5853112" cy="365125"/>
          </a:xfrm>
        </p:spPr>
        <p:txBody>
          <a:bodyPr/>
          <a:lstStyle/>
          <a:p>
            <a:r>
              <a:rPr lang="en-US" dirty="0">
                <a:solidFill>
                  <a:schemeClr val="bg1"/>
                </a:solidFill>
                <a:latin typeface="Open Sans Light" panose="020B0306030504020204" pitchFamily="34" charset="0"/>
                <a:cs typeface="Open Sans Light" panose="020B0306030504020204" pitchFamily="34" charset="0"/>
              </a:rPr>
              <a:t>November 2024, Collaborative Document, DCF, KDADS, KDHE, KDOC and KSDE</a:t>
            </a:r>
          </a:p>
        </p:txBody>
      </p:sp>
    </p:spTree>
    <p:extLst>
      <p:ext uri="{BB962C8B-B14F-4D97-AF65-F5344CB8AC3E}">
        <p14:creationId xmlns:p14="http://schemas.microsoft.com/office/powerpoint/2010/main" val="2229122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02D0F-0391-DABA-C4C8-7EED6BBF5E43}"/>
              </a:ext>
            </a:extLst>
          </p:cNvPr>
          <p:cNvSpPr>
            <a:spLocks noGrp="1"/>
          </p:cNvSpPr>
          <p:nvPr>
            <p:ph type="title" idx="4294967295"/>
          </p:nvPr>
        </p:nvSpPr>
        <p:spPr>
          <a:xfrm>
            <a:off x="1334086" y="136525"/>
            <a:ext cx="2897262" cy="1222642"/>
          </a:xfrm>
          <a:prstGeom prst="chevron">
            <a:avLst/>
          </a:prstGeom>
          <a:solidFill>
            <a:schemeClr val="accent5">
              <a:lumMod val="60000"/>
              <a:lumOff val="40000"/>
            </a:schemeClr>
          </a:solidFill>
          <a:ln w="12700" cap="flat" cmpd="sng" algn="ctr">
            <a:solidFill>
              <a:srgbClr val="F6BA12"/>
            </a:solidFill>
            <a:prstDash val="solid"/>
            <a:miter lim="800000"/>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000" b="0" i="0" u="none" strike="noStrike" kern="0" cap="none" spc="0" normalizeH="0" baseline="0" noProof="0" dirty="0">
                <a:ln>
                  <a:noFill/>
                </a:ln>
                <a:solidFill>
                  <a:srgbClr val="000000"/>
                </a:solidFill>
                <a:effectLst/>
                <a:uLnTx/>
                <a:uFillTx/>
                <a:latin typeface="Open Sans Light" panose="020B0306030504020204" pitchFamily="34" charset="0"/>
                <a:ea typeface="+mn-ea"/>
                <a:cs typeface="+mn-cs"/>
                <a:sym typeface="Arial"/>
              </a:rPr>
              <a:t>Hospital Treatment</a:t>
            </a:r>
          </a:p>
        </p:txBody>
      </p:sp>
      <p:sp>
        <p:nvSpPr>
          <p:cNvPr id="4" name="Rectangle 3">
            <a:extLst>
              <a:ext uri="{FF2B5EF4-FFF2-40B4-BE49-F238E27FC236}">
                <a16:creationId xmlns:a16="http://schemas.microsoft.com/office/drawing/2014/main" id="{9479D3A1-11C4-71B9-F508-86F139C55A35}"/>
              </a:ext>
            </a:extLst>
          </p:cNvPr>
          <p:cNvSpPr/>
          <p:nvPr/>
        </p:nvSpPr>
        <p:spPr>
          <a:xfrm>
            <a:off x="1334086" y="1510476"/>
            <a:ext cx="9523828" cy="5347524"/>
          </a:xfrm>
          <a:prstGeom prst="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200" kern="0" dirty="0">
                <a:solidFill>
                  <a:schemeClr val="bg1"/>
                </a:solidFill>
                <a:latin typeface="Open Sans Light" panose="020B0306030504020204" pitchFamily="34" charset="0"/>
                <a:cs typeface="Open Sans Light" panose="020B0306030504020204" pitchFamily="34" charset="0"/>
                <a:sym typeface="Arial"/>
              </a:rPr>
              <a:t>State Institutional Alternative (SIA), </a:t>
            </a:r>
            <a:r>
              <a:rPr lang="it-IT" sz="1200" dirty="0">
                <a:solidFill>
                  <a:schemeClr val="bg1"/>
                </a:solidFill>
                <a:latin typeface="Open Sans Light" panose="020B0306030504020204" pitchFamily="34" charset="0"/>
                <a:cs typeface="Open Sans Light" panose="020B0306030504020204" pitchFamily="34" charset="0"/>
                <a:hlinkClick r:id="rId2">
                  <a:extLst>
                    <a:ext uri="{A12FA001-AC4F-418D-AE19-62706E023703}">
                      <ahyp:hlinkClr xmlns:ahyp="http://schemas.microsoft.com/office/drawing/2018/hyperlinkcolor" val="tx"/>
                    </a:ext>
                  </a:extLst>
                </a:hlinkClick>
              </a:rPr>
              <a:t>State Institutional Alternative (SIA) (ks.gov)</a:t>
            </a:r>
            <a:endParaRPr lang="en-US" sz="1200" kern="0" dirty="0">
              <a:solidFill>
                <a:schemeClr val="bg1"/>
              </a:solidFill>
              <a:latin typeface="Open Sans Light" panose="020B0306030504020204" pitchFamily="34" charset="0"/>
              <a:cs typeface="Open Sans Light" panose="020B0306030504020204" pitchFamily="34" charset="0"/>
              <a:sym typeface="Arial"/>
            </a:endParaRPr>
          </a:p>
          <a:p>
            <a:pPr defTabSz="1219170">
              <a:buClr>
                <a:srgbClr val="000000"/>
              </a:buClr>
              <a:defRPr/>
            </a:pPr>
            <a:r>
              <a:rPr lang="en-US" sz="1200" kern="0" dirty="0">
                <a:solidFill>
                  <a:schemeClr val="bg1"/>
                </a:solidFill>
                <a:latin typeface="Open Sans Light" panose="020B0306030504020204" pitchFamily="34" charset="0"/>
                <a:cs typeface="Open Sans Light" panose="020B0306030504020204" pitchFamily="34" charset="0"/>
                <a:sym typeface="Arial"/>
              </a:rPr>
              <a:t>	</a:t>
            </a:r>
            <a:r>
              <a:rPr lang="en-US" sz="12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Via Christi </a:t>
            </a:r>
          </a:p>
          <a:p>
            <a:pPr defTabSz="1219170">
              <a:buClr>
                <a:srgbClr val="000000"/>
              </a:buClr>
              <a:defRPr/>
            </a:pPr>
            <a:r>
              <a:rPr lang="en-US" sz="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 KVC Camber in Kansas City</a:t>
            </a:r>
          </a:p>
          <a:p>
            <a:pPr defTabSz="1219170">
              <a:buClr>
                <a:srgbClr val="000000"/>
              </a:buClr>
              <a:defRPr/>
            </a:pPr>
            <a:r>
              <a:rPr lang="en-US" sz="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KVC Camber in </a:t>
            </a:r>
            <a:r>
              <a:rPr lang="en-US" sz="12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Hays</a:t>
            </a:r>
          </a:p>
          <a:p>
            <a:pPr defTabSz="1219170">
              <a:buClr>
                <a:srgbClr val="000000"/>
              </a:buClr>
              <a:defRPr/>
            </a:pPr>
            <a:r>
              <a:rPr lang="en-US" sz="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KVC Camber in </a:t>
            </a:r>
            <a:r>
              <a:rPr lang="en-US" sz="12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Wichita</a:t>
            </a:r>
            <a:endParaRPr lang="en-US" sz="1200" dirty="0">
              <a:effectLst/>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200" kern="0" dirty="0">
                <a:solidFill>
                  <a:schemeClr val="bg1"/>
                </a:solidFill>
                <a:latin typeface="Open Sans Light" panose="020B0306030504020204" pitchFamily="34" charset="0"/>
                <a:cs typeface="Open Sans Light" panose="020B0306030504020204" pitchFamily="34" charset="0"/>
                <a:sym typeface="Arial"/>
              </a:rPr>
              <a:t> </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chemeClr val="bg1"/>
                </a:solidFill>
                <a:effectLst/>
                <a:uLnTx/>
                <a:uFillTx/>
                <a:latin typeface="Open Sans Light" panose="020B0306030504020204" pitchFamily="34" charset="0"/>
                <a:cs typeface="Open Sans Light" panose="020B0306030504020204" pitchFamily="34" charset="0"/>
                <a:sym typeface="Arial"/>
              </a:rPr>
              <a:t>Acute Hospitalization</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200" kern="0" dirty="0">
                <a:solidFill>
                  <a:schemeClr val="bg1"/>
                </a:solidFill>
                <a:latin typeface="Open Sans Light" panose="020B0306030504020204" pitchFamily="34" charset="0"/>
                <a:cs typeface="Open Sans Light" panose="020B0306030504020204" pitchFamily="34" charset="0"/>
                <a:sym typeface="Arial"/>
              </a:rPr>
              <a:t>	KVC Camber Hays</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chemeClr val="bg1"/>
                </a:solidFill>
                <a:effectLst/>
                <a:uLnTx/>
                <a:uFillTx/>
                <a:latin typeface="Open Sans Light" panose="020B0306030504020204" pitchFamily="34" charset="0"/>
                <a:cs typeface="Open Sans Light" panose="020B0306030504020204" pitchFamily="34" charset="0"/>
                <a:sym typeface="Arial"/>
              </a:rPr>
              <a:t>	KVC Camber Kansas City</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chemeClr val="bg1"/>
                </a:solidFill>
                <a:effectLst/>
                <a:uLnTx/>
                <a:uFillTx/>
                <a:latin typeface="Open Sans Light" panose="020B0306030504020204" pitchFamily="34" charset="0"/>
                <a:cs typeface="Open Sans Light" panose="020B0306030504020204" pitchFamily="34" charset="0"/>
                <a:sym typeface="Arial"/>
              </a:rPr>
              <a:t>	KVC </a:t>
            </a:r>
            <a:r>
              <a:rPr kumimoji="0" lang="en-US" sz="1200" b="0" i="0" u="none" strike="noStrike" kern="0" cap="none" spc="0" normalizeH="0" baseline="0" noProof="0" dirty="0" err="1">
                <a:ln>
                  <a:noFill/>
                </a:ln>
                <a:solidFill>
                  <a:schemeClr val="bg1"/>
                </a:solidFill>
                <a:effectLst/>
                <a:uLnTx/>
                <a:uFillTx/>
                <a:latin typeface="Open Sans Light" panose="020B0306030504020204" pitchFamily="34" charset="0"/>
                <a:cs typeface="Open Sans Light" panose="020B0306030504020204" pitchFamily="34" charset="0"/>
                <a:sym typeface="Arial"/>
              </a:rPr>
              <a:t>Cambe</a:t>
            </a:r>
            <a:r>
              <a:rPr lang="en-US" sz="1200" kern="0" dirty="0">
                <a:solidFill>
                  <a:schemeClr val="bg1"/>
                </a:solidFill>
                <a:latin typeface="Open Sans Light" panose="020B0306030504020204" pitchFamily="34" charset="0"/>
                <a:cs typeface="Open Sans Light" panose="020B0306030504020204" pitchFamily="34" charset="0"/>
                <a:sym typeface="Arial"/>
              </a:rPr>
              <a:t>r Wichita</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chemeClr val="bg1"/>
                </a:solidFill>
                <a:effectLst/>
                <a:uLnTx/>
                <a:uFillTx/>
                <a:latin typeface="Open Sans Light" panose="020B0306030504020204" pitchFamily="34" charset="0"/>
                <a:cs typeface="Open Sans Light" panose="020B0306030504020204" pitchFamily="34" charset="0"/>
                <a:sym typeface="Arial"/>
              </a:rPr>
              <a:t>	Crittenton, K</a:t>
            </a:r>
            <a:r>
              <a:rPr lang="en-US" sz="1200" kern="0" dirty="0" err="1">
                <a:solidFill>
                  <a:schemeClr val="bg1"/>
                </a:solidFill>
                <a:latin typeface="Open Sans Light" panose="020B0306030504020204" pitchFamily="34" charset="0"/>
                <a:cs typeface="Open Sans Light" panose="020B0306030504020204" pitchFamily="34" charset="0"/>
                <a:sym typeface="Arial"/>
              </a:rPr>
              <a:t>ansas</a:t>
            </a:r>
            <a:r>
              <a:rPr lang="en-US" sz="1200" kern="0" dirty="0">
                <a:solidFill>
                  <a:schemeClr val="bg1"/>
                </a:solidFill>
                <a:latin typeface="Open Sans Light" panose="020B0306030504020204" pitchFamily="34" charset="0"/>
                <a:cs typeface="Open Sans Light" panose="020B0306030504020204" pitchFamily="34" charset="0"/>
                <a:sym typeface="Arial"/>
              </a:rPr>
              <a:t> City, MO</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chemeClr val="bg1"/>
                </a:solidFill>
                <a:effectLst/>
                <a:uLnTx/>
                <a:uFillTx/>
                <a:latin typeface="Open Sans Light" panose="020B0306030504020204" pitchFamily="34" charset="0"/>
                <a:cs typeface="Open Sans Light" panose="020B0306030504020204" pitchFamily="34" charset="0"/>
                <a:sym typeface="Arial"/>
              </a:rPr>
              <a:t>	Heartland</a:t>
            </a:r>
            <a:r>
              <a:rPr lang="en-US" sz="1200" kern="0" dirty="0">
                <a:solidFill>
                  <a:schemeClr val="bg1"/>
                </a:solidFill>
                <a:latin typeface="Open Sans Light" panose="020B0306030504020204" pitchFamily="34" charset="0"/>
                <a:cs typeface="Open Sans Light" panose="020B0306030504020204" pitchFamily="34" charset="0"/>
                <a:sym typeface="Arial"/>
              </a:rPr>
              <a:t>, Nevada, MO</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chemeClr val="bg1"/>
                </a:solidFill>
                <a:effectLst/>
                <a:uLnTx/>
                <a:uFillTx/>
                <a:latin typeface="Open Sans Light" panose="020B0306030504020204" pitchFamily="34" charset="0"/>
                <a:cs typeface="Open Sans Light" panose="020B0306030504020204" pitchFamily="34" charset="0"/>
                <a:sym typeface="Arial"/>
              </a:rPr>
              <a:t>	Marillac, Overland Park, KS</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200" kern="0" dirty="0">
                <a:solidFill>
                  <a:schemeClr val="bg1"/>
                </a:solidFill>
                <a:latin typeface="Open Sans Light" panose="020B0306030504020204" pitchFamily="34" charset="0"/>
                <a:cs typeface="Open Sans Light" panose="020B0306030504020204" pitchFamily="34" charset="0"/>
                <a:sym typeface="Arial"/>
              </a:rPr>
              <a:t>	Research Psychiatric Center, Kansas City, MO</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chemeClr val="bg1"/>
                </a:solidFill>
                <a:effectLst/>
                <a:uLnTx/>
                <a:uFillTx/>
                <a:latin typeface="Open Sans Light" panose="020B0306030504020204" pitchFamily="34" charset="0"/>
                <a:cs typeface="Open Sans Light" panose="020B0306030504020204" pitchFamily="34" charset="0"/>
                <a:sym typeface="Arial"/>
              </a:rPr>
              <a:t>	Stormont Vail, Topeka</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200" kern="0" dirty="0">
                <a:solidFill>
                  <a:schemeClr val="bg1"/>
                </a:solidFill>
                <a:latin typeface="Open Sans Light" panose="020B0306030504020204" pitchFamily="34" charset="0"/>
                <a:cs typeface="Open Sans Light" panose="020B0306030504020204" pitchFamily="34" charset="0"/>
                <a:sym typeface="Arial"/>
              </a:rPr>
              <a:t>	Ascension Via Christi, Wichita</a:t>
            </a:r>
            <a:endParaRPr kumimoji="0" lang="en-US" sz="1200" b="0" i="0" u="none" strike="noStrike" kern="0" cap="none" spc="0" normalizeH="0" baseline="0" noProof="0" dirty="0">
              <a:ln>
                <a:noFill/>
              </a:ln>
              <a:solidFill>
                <a:schemeClr val="bg1"/>
              </a:solidFill>
              <a:effectLst/>
              <a:uLnTx/>
              <a:uFillTx/>
              <a:latin typeface="Open Sans Light" panose="020B0306030504020204" pitchFamily="34" charset="0"/>
              <a:cs typeface="Open Sans Light" panose="020B0306030504020204" pitchFamily="34"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lang="en-US" sz="1200" kern="0" dirty="0">
              <a:solidFill>
                <a:schemeClr val="bg1"/>
              </a:solidFill>
              <a:latin typeface="Open Sans Light" panose="020B0306030504020204" pitchFamily="34" charset="0"/>
              <a:cs typeface="Open Sans Light" panose="020B0306030504020204" pitchFamily="34"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200" kern="0" dirty="0">
                <a:solidFill>
                  <a:schemeClr val="bg1"/>
                </a:solidFill>
                <a:latin typeface="Open Sans Light" panose="020B0306030504020204" pitchFamily="34" charset="0"/>
                <a:cs typeface="Open Sans Light" panose="020B0306030504020204" pitchFamily="34" charset="0"/>
                <a:sym typeface="Arial"/>
              </a:rPr>
              <a:t>Parsons State Hospital, </a:t>
            </a:r>
            <a:r>
              <a:rPr lang="en-US" sz="1200" dirty="0">
                <a:solidFill>
                  <a:schemeClr val="bg1"/>
                </a:solidFill>
                <a:latin typeface="Open Sans Light" panose="020B0306030504020204" pitchFamily="34" charset="0"/>
                <a:cs typeface="Open Sans Light" panose="020B0306030504020204" pitchFamily="34" charset="0"/>
                <a:hlinkClick r:id="rId3">
                  <a:extLst>
                    <a:ext uri="{A12FA001-AC4F-418D-AE19-62706E023703}">
                      <ahyp:hlinkClr xmlns:ahyp="http://schemas.microsoft.com/office/drawing/2018/hyperlinkcolor" val="tx"/>
                    </a:ext>
                  </a:extLst>
                </a:hlinkClick>
              </a:rPr>
              <a:t>PSH&amp;TC - Services and Programs (ks.gov), </a:t>
            </a:r>
            <a:r>
              <a:rPr lang="en-US" sz="1200" dirty="0">
                <a:solidFill>
                  <a:schemeClr val="bg1"/>
                </a:solidFill>
                <a:latin typeface="Open Sans Light" panose="020B0306030504020204" pitchFamily="34" charset="0"/>
                <a:cs typeface="Open Sans Light" panose="020B0306030504020204" pitchFamily="34" charset="0"/>
              </a:rPr>
              <a:t> </a:t>
            </a:r>
            <a:r>
              <a:rPr lang="en-US" sz="1200" kern="0" dirty="0">
                <a:solidFill>
                  <a:schemeClr val="bg1"/>
                </a:solidFill>
                <a:latin typeface="Open Sans Light" panose="020B0306030504020204" pitchFamily="34" charset="0"/>
                <a:cs typeface="Open Sans Light" panose="020B0306030504020204" pitchFamily="34" charset="0"/>
                <a:sym typeface="Arial"/>
              </a:rPr>
              <a:t>IDD population</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lang="en-US" sz="1200" kern="0" dirty="0">
              <a:solidFill>
                <a:schemeClr val="bg1"/>
              </a:solidFill>
              <a:latin typeface="Open Sans Light" panose="020B0306030504020204" pitchFamily="34" charset="0"/>
              <a:cs typeface="Open Sans Light" panose="020B0306030504020204" pitchFamily="34"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200" kern="0" dirty="0">
                <a:solidFill>
                  <a:schemeClr val="bg1"/>
                </a:solidFill>
                <a:latin typeface="Open Sans Light" panose="020B0306030504020204" pitchFamily="34" charset="0"/>
                <a:cs typeface="Open Sans Light" panose="020B0306030504020204" pitchFamily="34" charset="0"/>
                <a:sym typeface="Arial"/>
              </a:rPr>
              <a:t>Inpatient Substance Use Disorder Treatment</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200" kern="0" dirty="0">
                <a:solidFill>
                  <a:schemeClr val="bg1"/>
                </a:solidFill>
                <a:latin typeface="Open Sans Light" panose="020B0306030504020204" pitchFamily="34" charset="0"/>
                <a:cs typeface="Open Sans Light" panose="020B0306030504020204" pitchFamily="34" charset="0"/>
                <a:sym typeface="Arial"/>
              </a:rPr>
              <a:t>	Mirror, Wichita, </a:t>
            </a:r>
            <a:r>
              <a:rPr lang="en-US" sz="1200" b="0" i="0" u="none" strike="noStrike" dirty="0">
                <a:solidFill>
                  <a:schemeClr val="bg1"/>
                </a:solidFill>
                <a:effectLst/>
                <a:latin typeface="Open Sans Light" panose="020B0306030504020204" pitchFamily="34" charset="0"/>
                <a:cs typeface="Open Sans Light" panose="020B0306030504020204" pitchFamily="34" charset="0"/>
                <a:hlinkClick r:id="rId4">
                  <a:extLst>
                    <a:ext uri="{A12FA001-AC4F-418D-AE19-62706E023703}">
                      <ahyp:hlinkClr xmlns:ahyp="http://schemas.microsoft.com/office/drawing/2018/hyperlinkcolor" val="tx"/>
                    </a:ext>
                  </a:extLst>
                </a:hlinkClick>
              </a:rPr>
              <a:t>https://mirrorinc.org</a:t>
            </a:r>
            <a:r>
              <a:rPr lang="en-US" sz="1200" b="0" i="0" u="none" strike="noStrike" kern="0" dirty="0">
                <a:solidFill>
                  <a:schemeClr val="bg1"/>
                </a:solidFill>
                <a:effectLst/>
                <a:latin typeface="Open Sans Light" panose="020B0306030504020204" pitchFamily="34" charset="0"/>
                <a:cs typeface="Open Sans Light" panose="020B0306030504020204" pitchFamily="34" charset="0"/>
                <a:sym typeface="Arial"/>
              </a:rPr>
              <a:t>, </a:t>
            </a:r>
            <a:r>
              <a:rPr lang="en-US" sz="1200" kern="0" dirty="0">
                <a:solidFill>
                  <a:schemeClr val="bg1"/>
                </a:solidFill>
                <a:latin typeface="Open Sans Light" panose="020B0306030504020204" pitchFamily="34" charset="0"/>
                <a:cs typeface="Open Sans Light" panose="020B0306030504020204" pitchFamily="34" charset="0"/>
                <a:sym typeface="Arial"/>
              </a:rPr>
              <a:t>(boys 15-17)</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200" kern="0" dirty="0">
                <a:solidFill>
                  <a:schemeClr val="bg1"/>
                </a:solidFill>
                <a:latin typeface="Open Sans Light" panose="020B0306030504020204" pitchFamily="34" charset="0"/>
                <a:cs typeface="Open Sans Light" panose="020B0306030504020204" pitchFamily="34" charset="0"/>
                <a:sym typeface="Arial"/>
              </a:rPr>
              <a:t>	ACT, Overland Park, </a:t>
            </a:r>
            <a:r>
              <a:rPr lang="en-US" sz="1200" dirty="0">
                <a:solidFill>
                  <a:schemeClr val="bg1"/>
                </a:solidFill>
                <a:latin typeface="Open Sans Light" panose="020B0306030504020204" pitchFamily="34" charset="0"/>
                <a:cs typeface="Open Sans Light" panose="020B0306030504020204" pitchFamily="34" charset="0"/>
                <a:hlinkClick r:id="rId5">
                  <a:extLst>
                    <a:ext uri="{A12FA001-AC4F-418D-AE19-62706E023703}">
                      <ahyp:hlinkClr xmlns:ahyp="http://schemas.microsoft.com/office/drawing/2018/hyperlinkcolor" val="tx"/>
                    </a:ext>
                  </a:extLst>
                </a:hlinkClick>
              </a:rPr>
              <a:t>Adolescent Center for Treatment | Johnson County Kansas (jocogov.org)</a:t>
            </a:r>
            <a:endParaRPr lang="en-US" sz="1200" kern="0" dirty="0">
              <a:solidFill>
                <a:schemeClr val="bg1"/>
              </a:solidFill>
              <a:latin typeface="Open Sans Light" panose="020B0306030504020204" pitchFamily="34" charset="0"/>
              <a:cs typeface="Open Sans Light" panose="020B0306030504020204" pitchFamily="34"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lang="en-US" sz="1200" kern="0" dirty="0">
              <a:solidFill>
                <a:schemeClr val="bg1"/>
              </a:solidFill>
              <a:latin typeface="Open Sans Light" panose="020B0306030504020204" pitchFamily="34" charset="0"/>
              <a:cs typeface="Open Sans Light" panose="020B0306030504020204" pitchFamily="34" charset="0"/>
              <a:sym typeface="Arial"/>
            </a:endParaRPr>
          </a:p>
          <a:p>
            <a:pPr marL="0" marR="0">
              <a:spcBef>
                <a:spcPts val="0"/>
              </a:spcBef>
              <a:spcAft>
                <a:spcPts val="0"/>
              </a:spcAft>
            </a:pPr>
            <a:r>
              <a:rPr lang="en-US" sz="12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Co-Occurring – Mental Health/SUD Treatment</a:t>
            </a:r>
          </a:p>
          <a:p>
            <a:pPr marL="0" marR="0">
              <a:spcBef>
                <a:spcPts val="0"/>
              </a:spcBef>
              <a:spcAft>
                <a:spcPts val="0"/>
              </a:spcAft>
            </a:pPr>
            <a:r>
              <a:rPr lang="en-US" sz="12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Family Service and Guidance Center, </a:t>
            </a:r>
            <a:r>
              <a:rPr lang="en-US" sz="1200" dirty="0">
                <a:solidFill>
                  <a:schemeClr val="bg1"/>
                </a:solidFill>
                <a:latin typeface="Open Sans Light" panose="020B0306030504020204" pitchFamily="34" charset="0"/>
                <a:cs typeface="Open Sans Light" panose="020B0306030504020204" pitchFamily="34" charset="0"/>
                <a:hlinkClick r:id="rId6">
                  <a:extLst>
                    <a:ext uri="{A12FA001-AC4F-418D-AE19-62706E023703}">
                      <ahyp:hlinkClr xmlns:ahyp="http://schemas.microsoft.com/office/drawing/2018/hyperlinkcolor" val="tx"/>
                    </a:ext>
                  </a:extLst>
                </a:hlinkClick>
              </a:rPr>
              <a:t>Counseling in Topeka | FSGC Topeka</a:t>
            </a:r>
            <a:endParaRPr lang="en-US" sz="1100" dirty="0">
              <a:effectLst/>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Footer Placeholder 2">
            <a:extLst>
              <a:ext uri="{FF2B5EF4-FFF2-40B4-BE49-F238E27FC236}">
                <a16:creationId xmlns:a16="http://schemas.microsoft.com/office/drawing/2014/main" id="{2070231B-BCE5-7A89-03FA-8A4A4489316C}"/>
              </a:ext>
            </a:extLst>
          </p:cNvPr>
          <p:cNvSpPr>
            <a:spLocks noGrp="1"/>
          </p:cNvSpPr>
          <p:nvPr>
            <p:ph type="ftr" sz="quarter" idx="11"/>
          </p:nvPr>
        </p:nvSpPr>
        <p:spPr>
          <a:xfrm>
            <a:off x="3069431" y="6492875"/>
            <a:ext cx="6053137" cy="365125"/>
          </a:xfrm>
        </p:spPr>
        <p:txBody>
          <a:bodyPr/>
          <a:lstStyle/>
          <a:p>
            <a:r>
              <a:rPr lang="en-US" dirty="0">
                <a:solidFill>
                  <a:schemeClr val="bg1"/>
                </a:solidFill>
                <a:latin typeface="Open Sans Light" panose="020B0306030504020204" pitchFamily="34" charset="0"/>
                <a:cs typeface="Open Sans Light" panose="020B0306030504020204" pitchFamily="34" charset="0"/>
              </a:rPr>
              <a:t>November 2024, Collaborative Document, DCF, KDADS, KDHE, KDOC and KSDE</a:t>
            </a:r>
          </a:p>
        </p:txBody>
      </p:sp>
    </p:spTree>
    <p:extLst>
      <p:ext uri="{BB962C8B-B14F-4D97-AF65-F5344CB8AC3E}">
        <p14:creationId xmlns:p14="http://schemas.microsoft.com/office/powerpoint/2010/main" val="20199717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02D0F-0391-DABA-C4C8-7EED6BBF5E43}"/>
              </a:ext>
            </a:extLst>
          </p:cNvPr>
          <p:cNvSpPr>
            <a:spLocks noGrp="1"/>
          </p:cNvSpPr>
          <p:nvPr>
            <p:ph type="title" idx="4294967295"/>
          </p:nvPr>
        </p:nvSpPr>
        <p:spPr>
          <a:xfrm>
            <a:off x="1334086" y="136525"/>
            <a:ext cx="2897262" cy="1222642"/>
          </a:xfrm>
          <a:prstGeom prst="chevron">
            <a:avLst/>
          </a:prstGeom>
          <a:solidFill>
            <a:schemeClr val="accent5">
              <a:lumMod val="60000"/>
              <a:lumOff val="40000"/>
            </a:schemeClr>
          </a:solidFill>
          <a:ln w="12700" cap="flat" cmpd="sng" algn="ctr">
            <a:solidFill>
              <a:srgbClr val="F6BA12"/>
            </a:solidFill>
            <a:prstDash val="solid"/>
            <a:miter lim="800000"/>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000" b="0" i="0" u="none" strike="noStrike" kern="0" cap="none" spc="0" normalizeH="0" baseline="0" noProof="0" dirty="0">
                <a:ln>
                  <a:noFill/>
                </a:ln>
                <a:solidFill>
                  <a:srgbClr val="000000"/>
                </a:solidFill>
                <a:effectLst/>
                <a:uLnTx/>
                <a:uFillTx/>
                <a:latin typeface="Open Sans Light" panose="020B0306030504020204" pitchFamily="34" charset="0"/>
                <a:ea typeface="+mn-ea"/>
                <a:cs typeface="+mn-cs"/>
                <a:sym typeface="Arial"/>
              </a:rPr>
              <a:t>Juvenile Correctional Complex</a:t>
            </a:r>
          </a:p>
        </p:txBody>
      </p:sp>
      <p:sp>
        <p:nvSpPr>
          <p:cNvPr id="4" name="Rectangle 3">
            <a:extLst>
              <a:ext uri="{FF2B5EF4-FFF2-40B4-BE49-F238E27FC236}">
                <a16:creationId xmlns:a16="http://schemas.microsoft.com/office/drawing/2014/main" id="{9479D3A1-11C4-71B9-F508-86F139C55A35}"/>
              </a:ext>
            </a:extLst>
          </p:cNvPr>
          <p:cNvSpPr/>
          <p:nvPr/>
        </p:nvSpPr>
        <p:spPr>
          <a:xfrm>
            <a:off x="1334086" y="1485900"/>
            <a:ext cx="9523828" cy="4955411"/>
          </a:xfrm>
          <a:prstGeom prst="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marR="0" lvl="0" indent="-342900">
              <a:spcBef>
                <a:spcPts val="0"/>
              </a:spcBef>
              <a:spcAft>
                <a:spcPts val="0"/>
              </a:spcAft>
              <a:buFont typeface="+mj-lt"/>
              <a:buAutoNum type="arabicPeriod"/>
            </a:pPr>
            <a:endParaRPr lang="en-US" sz="1800" dirty="0">
              <a:effectLst/>
              <a:latin typeface="Open Sans Light" panose="020B0306030504020204" pitchFamily="34" charset="0"/>
              <a:ea typeface="Times New Roman" panose="02020603050405020304" pitchFamily="18" charset="0"/>
              <a:cs typeface="Open Sans Light" panose="020B0306030504020204" pitchFamily="34" charset="0"/>
            </a:endParaRPr>
          </a:p>
          <a:p>
            <a:pPr marR="0" lvl="0" algn="ctr">
              <a:spcBef>
                <a:spcPts val="0"/>
              </a:spcBef>
              <a:spcAft>
                <a:spcPts val="0"/>
              </a:spcAft>
            </a:pPr>
            <a:r>
              <a:rPr lang="en-US" dirty="0">
                <a:latin typeface="Open Sans Light" panose="020B0306030504020204" pitchFamily="34" charset="0"/>
                <a:ea typeface="Times New Roman" panose="02020603050405020304" pitchFamily="18" charset="0"/>
                <a:cs typeface="Open Sans Light" panose="020B0306030504020204" pitchFamily="34" charset="0"/>
              </a:rPr>
              <a:t>Services available at the Kansas Juvenile Correctional Complex, </a:t>
            </a:r>
            <a:r>
              <a:rPr lang="en-US" dirty="0">
                <a:solidFill>
                  <a:schemeClr val="bg1"/>
                </a:solidFill>
                <a:latin typeface="Open Sans Light" panose="020B0306030504020204" pitchFamily="34" charset="0"/>
                <a:cs typeface="Open Sans Light" panose="020B0306030504020204" pitchFamily="34" charset="0"/>
                <a:hlinkClick r:id="rId2">
                  <a:extLst>
                    <a:ext uri="{A12FA001-AC4F-418D-AE19-62706E023703}">
                      <ahyp:hlinkClr xmlns:ahyp="http://schemas.microsoft.com/office/drawing/2018/hyperlinkcolor" val="tx"/>
                    </a:ext>
                  </a:extLst>
                </a:hlinkClick>
              </a:rPr>
              <a:t>KJCC — (ks.gov)</a:t>
            </a:r>
            <a:endParaRPr lang="en-US" dirty="0">
              <a:solidFill>
                <a:schemeClr val="bg1"/>
              </a:solidFill>
              <a:latin typeface="Open Sans Light" panose="020B0306030504020204" pitchFamily="34" charset="0"/>
              <a:ea typeface="Times New Roman" panose="02020603050405020304" pitchFamily="18" charset="0"/>
              <a:cs typeface="Open Sans Light" panose="020B0306030504020204" pitchFamily="34" charset="0"/>
            </a:endParaRPr>
          </a:p>
          <a:p>
            <a:pPr marR="0" lvl="0" algn="ctr">
              <a:spcBef>
                <a:spcPts val="0"/>
              </a:spcBef>
              <a:spcAft>
                <a:spcPts val="0"/>
              </a:spcAft>
            </a:pPr>
            <a:endParaRPr lang="en-US" dirty="0">
              <a:latin typeface="Open Sans Light" panose="020B0306030504020204" pitchFamily="34" charset="0"/>
              <a:ea typeface="Times New Roman" panose="02020603050405020304" pitchFamily="18" charset="0"/>
              <a:cs typeface="Open Sans Light" panose="020B0306030504020204" pitchFamily="34" charset="0"/>
            </a:endParaRPr>
          </a:p>
          <a:p>
            <a:pPr marL="342900" marR="0" lvl="0" indent="-342900">
              <a:spcBef>
                <a:spcPts val="0"/>
              </a:spcBef>
              <a:spcAft>
                <a:spcPts val="0"/>
              </a:spcAft>
              <a:buFont typeface="+mj-lt"/>
              <a:buAutoNum type="arabicPeriod"/>
            </a:pPr>
            <a:r>
              <a:rPr lang="en-US" sz="1800" dirty="0">
                <a:effectLst/>
                <a:latin typeface="Open Sans Light" panose="020B0306030504020204" pitchFamily="34" charset="0"/>
                <a:ea typeface="Times New Roman" panose="02020603050405020304" pitchFamily="18" charset="0"/>
                <a:cs typeface="Open Sans Light" panose="020B0306030504020204" pitchFamily="34" charset="0"/>
              </a:rPr>
              <a:t>Behavioral Health Treatment.  This includes Substance Abuse, Sex Offender, and Mental Health Treatment.  Youth are determined eligible for these services through screening instruments conducted upon admission.</a:t>
            </a:r>
            <a:endParaRPr lang="en-US" sz="1800" dirty="0">
              <a:effectLst/>
              <a:latin typeface="Open Sans Light" panose="020B0306030504020204" pitchFamily="34" charset="0"/>
              <a:ea typeface="Open Sans Light" panose="020B0306030504020204" pitchFamily="34" charset="0"/>
              <a:cs typeface="Open Sans Light" panose="020B0306030504020204" pitchFamily="34" charset="0"/>
            </a:endParaRPr>
          </a:p>
          <a:p>
            <a:pPr marL="342900" marR="0" lvl="0" indent="-342900">
              <a:spcBef>
                <a:spcPts val="0"/>
              </a:spcBef>
              <a:spcAft>
                <a:spcPts val="0"/>
              </a:spcAft>
              <a:buFont typeface="+mj-lt"/>
              <a:buAutoNum type="arabicPeriod"/>
            </a:pPr>
            <a:r>
              <a:rPr lang="en-US" sz="1800" dirty="0">
                <a:effectLst/>
                <a:latin typeface="Open Sans Light" panose="020B0306030504020204" pitchFamily="34" charset="0"/>
                <a:ea typeface="Times New Roman" panose="02020603050405020304" pitchFamily="18" charset="0"/>
                <a:cs typeface="Open Sans Light" panose="020B0306030504020204" pitchFamily="34" charset="0"/>
              </a:rPr>
              <a:t>Washburn Institute of Technology.  This is includes various trade school certifications as agreed upon by KJCC and Washburn Tech.  Youth must meet specific qualifications to be eligible for this program.</a:t>
            </a:r>
            <a:endParaRPr lang="en-US" sz="1800" dirty="0">
              <a:effectLst/>
              <a:latin typeface="Open Sans Light" panose="020B0306030504020204" pitchFamily="34" charset="0"/>
              <a:ea typeface="Open Sans Light" panose="020B0306030504020204" pitchFamily="34" charset="0"/>
              <a:cs typeface="Open Sans Light" panose="020B0306030504020204" pitchFamily="34" charset="0"/>
            </a:endParaRPr>
          </a:p>
          <a:p>
            <a:pPr marL="342900" marR="0" lvl="0" indent="-342900">
              <a:spcBef>
                <a:spcPts val="0"/>
              </a:spcBef>
              <a:spcAft>
                <a:spcPts val="0"/>
              </a:spcAft>
              <a:buFont typeface="+mj-lt"/>
              <a:buAutoNum type="arabicPeriod"/>
            </a:pPr>
            <a:r>
              <a:rPr lang="en-US" sz="1800" dirty="0">
                <a:effectLst/>
                <a:latin typeface="Open Sans Light" panose="020B0306030504020204" pitchFamily="34" charset="0"/>
                <a:ea typeface="Times New Roman" panose="02020603050405020304" pitchFamily="18" charset="0"/>
                <a:cs typeface="Open Sans Light" panose="020B0306030504020204" pitchFamily="34" charset="0"/>
              </a:rPr>
              <a:t>Mentoring For Success.  This is a mentorship program to connect KJCC youth with mentors.</a:t>
            </a:r>
            <a:endParaRPr lang="en-US" sz="1800" dirty="0">
              <a:effectLst/>
              <a:latin typeface="Open Sans Light" panose="020B0306030504020204" pitchFamily="34" charset="0"/>
              <a:ea typeface="Open Sans Light" panose="020B0306030504020204" pitchFamily="34" charset="0"/>
              <a:cs typeface="Open Sans Light" panose="020B0306030504020204" pitchFamily="34" charset="0"/>
            </a:endParaRPr>
          </a:p>
          <a:p>
            <a:pPr marL="342900" marR="0" lvl="0" indent="-342900">
              <a:spcBef>
                <a:spcPts val="0"/>
              </a:spcBef>
              <a:spcAft>
                <a:spcPts val="0"/>
              </a:spcAft>
              <a:buFont typeface="+mj-lt"/>
              <a:buAutoNum type="arabicPeriod"/>
            </a:pPr>
            <a:r>
              <a:rPr lang="en-US" sz="1800" dirty="0">
                <a:effectLst/>
                <a:latin typeface="Open Sans Light" panose="020B0306030504020204" pitchFamily="34" charset="0"/>
                <a:ea typeface="Times New Roman" panose="02020603050405020304" pitchFamily="18" charset="0"/>
                <a:cs typeface="Open Sans Light" panose="020B0306030504020204" pitchFamily="34" charset="0"/>
              </a:rPr>
              <a:t>Girls Circle.  A cognitive behavioral intervention available to all female KJCC youth.</a:t>
            </a:r>
            <a:endParaRPr lang="en-US" sz="1800" dirty="0">
              <a:effectLst/>
              <a:latin typeface="Open Sans Light" panose="020B0306030504020204" pitchFamily="34" charset="0"/>
              <a:ea typeface="Open Sans Light" panose="020B0306030504020204" pitchFamily="34" charset="0"/>
              <a:cs typeface="Open Sans Light" panose="020B0306030504020204" pitchFamily="34" charset="0"/>
            </a:endParaRPr>
          </a:p>
          <a:p>
            <a:pPr marL="342900" marR="0" lvl="0" indent="-342900">
              <a:spcBef>
                <a:spcPts val="0"/>
              </a:spcBef>
              <a:spcAft>
                <a:spcPts val="0"/>
              </a:spcAft>
              <a:buFont typeface="+mj-lt"/>
              <a:buAutoNum type="arabicPeriod"/>
            </a:pPr>
            <a:r>
              <a:rPr lang="en-US" sz="1800" dirty="0">
                <a:effectLst/>
                <a:latin typeface="Open Sans Light" panose="020B0306030504020204" pitchFamily="34" charset="0"/>
                <a:ea typeface="Times New Roman" panose="02020603050405020304" pitchFamily="18" charset="0"/>
                <a:cs typeface="Open Sans Light" panose="020B0306030504020204" pitchFamily="34" charset="0"/>
              </a:rPr>
              <a:t>Aggression Replacement Training.  A cognitive behavioral intervention available to youth who meet specific qualifications to be eligible for this program.</a:t>
            </a:r>
            <a:endParaRPr lang="en-US" sz="1800" dirty="0">
              <a:effectLst/>
              <a:latin typeface="Open Sans Light" panose="020B0306030504020204" pitchFamily="34" charset="0"/>
              <a:ea typeface="Open Sans Light" panose="020B0306030504020204" pitchFamily="34" charset="0"/>
              <a:cs typeface="Open Sans Light" panose="020B0306030504020204" pitchFamily="34" charset="0"/>
            </a:endParaRPr>
          </a:p>
          <a:p>
            <a:pPr marL="342900" marR="0" lvl="0" indent="-342900">
              <a:spcBef>
                <a:spcPts val="0"/>
              </a:spcBef>
              <a:spcAft>
                <a:spcPts val="0"/>
              </a:spcAft>
              <a:buFont typeface="+mj-lt"/>
              <a:buAutoNum type="arabicPeriod"/>
            </a:pPr>
            <a:r>
              <a:rPr lang="en-US" sz="1800" dirty="0">
                <a:effectLst/>
                <a:latin typeface="Open Sans Light" panose="020B0306030504020204" pitchFamily="34" charset="0"/>
                <a:ea typeface="Times New Roman" panose="02020603050405020304" pitchFamily="18" charset="0"/>
                <a:cs typeface="Open Sans Light" panose="020B0306030504020204" pitchFamily="34" charset="0"/>
              </a:rPr>
              <a:t>Thinking for a Change.  A cognitive behavioral intervention available to youth who meet specific qualifications to be eligible for this program.</a:t>
            </a:r>
            <a:endParaRPr lang="en-US" sz="1800" dirty="0">
              <a:effectLst/>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00" b="0" i="0" u="none" strike="noStrike" kern="0" cap="none" spc="0" normalizeH="0" baseline="0" noProof="0" dirty="0">
              <a:ln>
                <a:noFill/>
              </a:ln>
              <a:solidFill>
                <a:prstClr val="white"/>
              </a:solidFill>
              <a:effectLst/>
              <a:uLnTx/>
              <a:uFillTx/>
              <a:latin typeface="Open Sans Light" panose="020B0306030504020204" pitchFamily="34" charset="0"/>
              <a:ea typeface="+mn-ea"/>
              <a:cs typeface="Open Sans Light" panose="020B0306030504020204" pitchFamily="34" charset="0"/>
              <a:sym typeface="Arial"/>
            </a:endParaRPr>
          </a:p>
        </p:txBody>
      </p:sp>
      <p:sp>
        <p:nvSpPr>
          <p:cNvPr id="3" name="Footer Placeholder 2">
            <a:extLst>
              <a:ext uri="{FF2B5EF4-FFF2-40B4-BE49-F238E27FC236}">
                <a16:creationId xmlns:a16="http://schemas.microsoft.com/office/drawing/2014/main" id="{779ED58F-755F-3E89-3295-FC955E0D1EC4}"/>
              </a:ext>
            </a:extLst>
          </p:cNvPr>
          <p:cNvSpPr>
            <a:spLocks noGrp="1"/>
          </p:cNvSpPr>
          <p:nvPr>
            <p:ph type="ftr" sz="quarter" idx="11"/>
          </p:nvPr>
        </p:nvSpPr>
        <p:spPr>
          <a:xfrm>
            <a:off x="2769394" y="6076186"/>
            <a:ext cx="6653212" cy="365125"/>
          </a:xfrm>
        </p:spPr>
        <p:txBody>
          <a:bodyPr/>
          <a:lstStyle/>
          <a:p>
            <a:r>
              <a:rPr lang="en-US" dirty="0">
                <a:solidFill>
                  <a:schemeClr val="bg1"/>
                </a:solidFill>
                <a:latin typeface="Open Sans Light" panose="020B0306030504020204" pitchFamily="34" charset="0"/>
                <a:cs typeface="Open Sans Light" panose="020B0306030504020204" pitchFamily="34" charset="0"/>
              </a:rPr>
              <a:t>November 2024, Collaborative Document, DCF, KDADS, KDHE, KDOC and KSDE</a:t>
            </a:r>
          </a:p>
        </p:txBody>
      </p:sp>
    </p:spTree>
    <p:extLst>
      <p:ext uri="{BB962C8B-B14F-4D97-AF65-F5344CB8AC3E}">
        <p14:creationId xmlns:p14="http://schemas.microsoft.com/office/powerpoint/2010/main" val="8825250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BEE7F5-8E32-2361-3649-279FC3629F1B}"/>
              </a:ext>
            </a:extLst>
          </p:cNvPr>
          <p:cNvSpPr>
            <a:spLocks noGrp="1"/>
          </p:cNvSpPr>
          <p:nvPr>
            <p:ph type="title" idx="4294967295"/>
          </p:nvPr>
        </p:nvSpPr>
        <p:spPr>
          <a:xfrm>
            <a:off x="1334086" y="675249"/>
            <a:ext cx="2897262" cy="1222642"/>
          </a:xfrm>
          <a:prstGeom prst="chevron">
            <a:avLst/>
          </a:prstGeom>
          <a:solidFill>
            <a:schemeClr val="accent5">
              <a:lumMod val="60000"/>
              <a:lumOff val="40000"/>
            </a:schemeClr>
          </a:solidFill>
          <a:ln w="12700" cap="flat" cmpd="sng" algn="ctr">
            <a:solidFill>
              <a:srgbClr val="F6BA12"/>
            </a:solidFill>
            <a:prstDash val="solid"/>
            <a:miter lim="800000"/>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000" b="0" i="0" u="none" strike="noStrike" kern="0" cap="none" spc="0" normalizeH="0" baseline="0" noProof="0" dirty="0">
                <a:ln>
                  <a:noFill/>
                </a:ln>
                <a:solidFill>
                  <a:srgbClr val="000000"/>
                </a:solidFill>
                <a:effectLst/>
                <a:uLnTx/>
                <a:uFillTx/>
                <a:latin typeface="Open Sans Light" panose="020B0306030504020204" pitchFamily="34" charset="0"/>
                <a:ea typeface="+mn-ea"/>
                <a:cs typeface="+mn-cs"/>
                <a:sym typeface="Arial"/>
              </a:rPr>
              <a:t>Workforce Stabilization</a:t>
            </a:r>
          </a:p>
        </p:txBody>
      </p:sp>
      <p:sp>
        <p:nvSpPr>
          <p:cNvPr id="4" name="Rectangle 3">
            <a:extLst>
              <a:ext uri="{FF2B5EF4-FFF2-40B4-BE49-F238E27FC236}">
                <a16:creationId xmlns:a16="http://schemas.microsoft.com/office/drawing/2014/main" id="{9479D3A1-11C4-71B9-F508-86F139C55A35}"/>
              </a:ext>
            </a:extLst>
          </p:cNvPr>
          <p:cNvSpPr/>
          <p:nvPr/>
        </p:nvSpPr>
        <p:spPr>
          <a:xfrm>
            <a:off x="1334086" y="2229729"/>
            <a:ext cx="9523828" cy="4491746"/>
          </a:xfrm>
          <a:prstGeom prst="rect">
            <a:avLst/>
          </a:prstGeom>
          <a:solidFill>
            <a:srgbClr val="002060"/>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500" kern="0" dirty="0">
                <a:solidFill>
                  <a:schemeClr val="bg1"/>
                </a:solidFill>
                <a:latin typeface="Open Sans Light" panose="020B0306030504020204" pitchFamily="34" charset="0"/>
                <a:cs typeface="Open Sans Light" panose="020B0306030504020204" pitchFamily="34" charset="0"/>
                <a:sym typeface="Arial"/>
              </a:rPr>
              <a:t>Behavioral Health Technician Training and Certification – entry level training for PRTF, Acute and CMHC staff</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500" kern="0" dirty="0">
                <a:solidFill>
                  <a:schemeClr val="bg1"/>
                </a:solidFill>
                <a:latin typeface="Open Sans Light" panose="020B0306030504020204" pitchFamily="34" charset="0"/>
                <a:cs typeface="Open Sans Light" panose="020B0306030504020204" pitchFamily="34" charset="0"/>
                <a:sym typeface="Arial"/>
              </a:rPr>
              <a:t>Licensed Mental Health Technician(LMHT)</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500" kern="0" dirty="0">
                <a:solidFill>
                  <a:schemeClr val="bg1"/>
                </a:solidFill>
                <a:latin typeface="Open Sans Light" panose="020B0306030504020204" pitchFamily="34" charset="0"/>
                <a:cs typeface="Open Sans Light" panose="020B0306030504020204" pitchFamily="34" charset="0"/>
                <a:sym typeface="Arial"/>
              </a:rPr>
              <a:t>Registered Behavioral Technician (RBT)</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500" kern="0" dirty="0">
                <a:solidFill>
                  <a:schemeClr val="bg1"/>
                </a:solidFill>
                <a:latin typeface="Open Sans Light" panose="020B0306030504020204" pitchFamily="34" charset="0"/>
                <a:cs typeface="Open Sans Light" panose="020B0306030504020204" pitchFamily="34" charset="0"/>
                <a:sym typeface="Arial"/>
              </a:rPr>
              <a:t>House Bill: BSRB and Inner-state licensing</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500" kern="0" dirty="0">
                <a:solidFill>
                  <a:schemeClr val="bg1"/>
                </a:solidFill>
                <a:latin typeface="Open Sans Light" panose="020B0306030504020204" pitchFamily="34" charset="0"/>
                <a:cs typeface="Open Sans Light" panose="020B0306030504020204" pitchFamily="34" charset="0"/>
                <a:sym typeface="Arial"/>
              </a:rPr>
              <a:t>Peer Support Training and Certification</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lang="en-US" sz="1500" kern="0" dirty="0">
              <a:solidFill>
                <a:schemeClr val="bg1"/>
              </a:solidFill>
              <a:latin typeface="Open Sans Light" panose="020B0306030504020204" pitchFamily="34" charset="0"/>
              <a:cs typeface="Open Sans Light" panose="020B0306030504020204" pitchFamily="34"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500" kern="0" dirty="0">
                <a:solidFill>
                  <a:schemeClr val="bg1"/>
                </a:solidFill>
                <a:latin typeface="Open Sans Light" panose="020B0306030504020204" pitchFamily="34" charset="0"/>
                <a:cs typeface="Open Sans Light" panose="020B0306030504020204" pitchFamily="34" charset="0"/>
                <a:sym typeface="Arial"/>
              </a:rPr>
              <a:t>	Resources from KHI:  </a:t>
            </a:r>
          </a:p>
          <a:p>
            <a:pPr marL="1657350" lvl="3" indent="-285750" defTabSz="1219170">
              <a:buClr>
                <a:srgbClr val="000000"/>
              </a:buClr>
              <a:buFont typeface="Arial" panose="020B0604020202020204" pitchFamily="34" charset="0"/>
              <a:buChar char="•"/>
              <a:defRPr/>
            </a:pPr>
            <a:r>
              <a:rPr lang="en-US" sz="1500" kern="0" dirty="0">
                <a:solidFill>
                  <a:schemeClr val="bg1"/>
                </a:solidFill>
                <a:latin typeface="Open Sans Light" panose="020B0306030504020204" pitchFamily="34" charset="0"/>
                <a:cs typeface="Open Sans Light" panose="020B0306030504020204" pitchFamily="34" charset="0"/>
                <a:sym typeface="Arial"/>
              </a:rPr>
              <a:t>Addressing BH workforce needs in KS</a:t>
            </a:r>
          </a:p>
          <a:p>
            <a:pPr marL="1657350" lvl="3" indent="-285750" defTabSz="1219170">
              <a:buClr>
                <a:srgbClr val="000000"/>
              </a:buClr>
              <a:buFont typeface="Arial" panose="020B0604020202020204" pitchFamily="34" charset="0"/>
              <a:buChar char="•"/>
              <a:defRPr/>
            </a:pPr>
            <a:r>
              <a:rPr lang="en-US" sz="1500" kern="0" dirty="0">
                <a:solidFill>
                  <a:schemeClr val="bg1"/>
                </a:solidFill>
                <a:latin typeface="Open Sans Light" panose="020B0306030504020204" pitchFamily="34" charset="0"/>
                <a:cs typeface="Open Sans Light" panose="020B0306030504020204" pitchFamily="34" charset="0"/>
                <a:sym typeface="Arial"/>
              </a:rPr>
              <a:t>Medicaid Expansion’s Impact on the </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500" kern="0" dirty="0">
                <a:solidFill>
                  <a:schemeClr val="bg1"/>
                </a:solidFill>
                <a:latin typeface="Open Sans Light" panose="020B0306030504020204" pitchFamily="34" charset="0"/>
                <a:cs typeface="Open Sans Light" panose="020B0306030504020204" pitchFamily="34" charset="0"/>
                <a:sym typeface="Arial"/>
              </a:rPr>
              <a:t>      	        Kansas Behavioral Health System </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500" kern="0" dirty="0">
                <a:solidFill>
                  <a:schemeClr val="bg1"/>
                </a:solidFill>
                <a:latin typeface="Open Sans Light" panose="020B0306030504020204" pitchFamily="34" charset="0"/>
                <a:cs typeface="Open Sans Light" panose="020B0306030504020204" pitchFamily="34" charset="0"/>
                <a:sym typeface="Arial"/>
              </a:rPr>
              <a:t>                               and users of Behavioral Health Services</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lang="en-US" sz="1500" kern="0" dirty="0">
              <a:solidFill>
                <a:schemeClr val="bg1"/>
              </a:solidFill>
              <a:latin typeface="Open Sans Light" panose="020B0306030504020204" pitchFamily="34" charset="0"/>
              <a:cs typeface="Open Sans Light" panose="020B0306030504020204" pitchFamily="34" charset="0"/>
              <a:sym typeface="Arial"/>
            </a:endParaRPr>
          </a:p>
        </p:txBody>
      </p:sp>
      <p:graphicFrame>
        <p:nvGraphicFramePr>
          <p:cNvPr id="2" name="Object 1">
            <a:extLst>
              <a:ext uri="{FF2B5EF4-FFF2-40B4-BE49-F238E27FC236}">
                <a16:creationId xmlns:a16="http://schemas.microsoft.com/office/drawing/2014/main" id="{1874CC08-EC17-A01F-86EA-B72DB0C9653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70084805"/>
              </p:ext>
            </p:extLst>
          </p:nvPr>
        </p:nvGraphicFramePr>
        <p:xfrm>
          <a:off x="6655582" y="3907497"/>
          <a:ext cx="1516477" cy="1962736"/>
        </p:xfrm>
        <a:graphic>
          <a:graphicData uri="http://schemas.openxmlformats.org/presentationml/2006/ole">
            <mc:AlternateContent xmlns:mc="http://schemas.openxmlformats.org/markup-compatibility/2006">
              <mc:Choice xmlns:v="urn:schemas-microsoft-com:vml" Requires="v">
                <p:oleObj name="Acrobat Document" r:id="rId2" imgW="5829124" imgH="7543800" progId="Acrobat.Document.DC">
                  <p:embed/>
                </p:oleObj>
              </mc:Choice>
              <mc:Fallback>
                <p:oleObj name="Acrobat Document" r:id="rId2" imgW="5829124" imgH="7543800" progId="Acrobat.Document.DC">
                  <p:embed/>
                  <p:pic>
                    <p:nvPicPr>
                      <p:cNvPr id="0" name=""/>
                      <p:cNvPicPr/>
                      <p:nvPr/>
                    </p:nvPicPr>
                    <p:blipFill>
                      <a:blip r:embed="rId3"/>
                      <a:stretch>
                        <a:fillRect/>
                      </a:stretch>
                    </p:blipFill>
                    <p:spPr>
                      <a:xfrm>
                        <a:off x="6655582" y="3907497"/>
                        <a:ext cx="1516477" cy="1962736"/>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371662CD-85BA-85CB-4DBB-715CF4FF783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844795970"/>
              </p:ext>
            </p:extLst>
          </p:nvPr>
        </p:nvGraphicFramePr>
        <p:xfrm>
          <a:off x="8377629" y="3907496"/>
          <a:ext cx="1516477" cy="1962737"/>
        </p:xfrm>
        <a:graphic>
          <a:graphicData uri="http://schemas.openxmlformats.org/presentationml/2006/ole">
            <mc:AlternateContent xmlns:mc="http://schemas.openxmlformats.org/markup-compatibility/2006">
              <mc:Choice xmlns:v="urn:schemas-microsoft-com:vml" Requires="v">
                <p:oleObj name="Acrobat Document" r:id="rId4" imgW="5829124" imgH="7543800" progId="Acrobat.Document.DC">
                  <p:embed/>
                </p:oleObj>
              </mc:Choice>
              <mc:Fallback>
                <p:oleObj name="Acrobat Document" r:id="rId4" imgW="5829124" imgH="7543800" progId="Acrobat.Document.DC">
                  <p:embed/>
                  <p:pic>
                    <p:nvPicPr>
                      <p:cNvPr id="0" name=""/>
                      <p:cNvPicPr/>
                      <p:nvPr/>
                    </p:nvPicPr>
                    <p:blipFill>
                      <a:blip r:embed="rId5"/>
                      <a:stretch>
                        <a:fillRect/>
                      </a:stretch>
                    </p:blipFill>
                    <p:spPr>
                      <a:xfrm>
                        <a:off x="8377629" y="3907496"/>
                        <a:ext cx="1516477" cy="1962737"/>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53913C69-5D24-C05D-666B-5C154A305029}"/>
              </a:ext>
            </a:extLst>
          </p:cNvPr>
          <p:cNvSpPr txBox="1"/>
          <p:nvPr/>
        </p:nvSpPr>
        <p:spPr>
          <a:xfrm>
            <a:off x="6439464" y="5926522"/>
            <a:ext cx="3651011" cy="369332"/>
          </a:xfrm>
          <a:prstGeom prst="rect">
            <a:avLst/>
          </a:prstGeom>
          <a:noFill/>
        </p:spPr>
        <p:txBody>
          <a:bodyPr wrap="square" rtlCol="0">
            <a:spAutoFit/>
          </a:bodyPr>
          <a:lstStyle/>
          <a:p>
            <a:r>
              <a:rPr lang="en-US" dirty="0">
                <a:solidFill>
                  <a:schemeClr val="bg1"/>
                </a:solidFill>
                <a:latin typeface="Open Sans Light" panose="020B0306030504020204" pitchFamily="34" charset="0"/>
              </a:rPr>
              <a:t>*</a:t>
            </a:r>
            <a:r>
              <a:rPr lang="en-US" sz="1400" dirty="0">
                <a:solidFill>
                  <a:schemeClr val="bg1"/>
                </a:solidFill>
                <a:latin typeface="Open Sans Light" panose="020B0306030504020204" pitchFamily="34" charset="0"/>
              </a:rPr>
              <a:t>Double</a:t>
            </a:r>
            <a:r>
              <a:rPr lang="en-US" dirty="0">
                <a:solidFill>
                  <a:schemeClr val="bg1"/>
                </a:solidFill>
                <a:latin typeface="Open Sans Light" panose="020B0306030504020204" pitchFamily="34" charset="0"/>
              </a:rPr>
              <a:t> </a:t>
            </a:r>
            <a:r>
              <a:rPr lang="en-US" sz="1400" dirty="0">
                <a:solidFill>
                  <a:schemeClr val="bg1"/>
                </a:solidFill>
                <a:latin typeface="Open Sans Light" panose="020B0306030504020204" pitchFamily="34" charset="0"/>
              </a:rPr>
              <a:t>click on picture to view resources</a:t>
            </a:r>
          </a:p>
        </p:txBody>
      </p:sp>
      <p:sp>
        <p:nvSpPr>
          <p:cNvPr id="7" name="Footer Placeholder 6">
            <a:extLst>
              <a:ext uri="{FF2B5EF4-FFF2-40B4-BE49-F238E27FC236}">
                <a16:creationId xmlns:a16="http://schemas.microsoft.com/office/drawing/2014/main" id="{290BAAE4-C279-BF1E-3383-54245922DFA4}"/>
              </a:ext>
            </a:extLst>
          </p:cNvPr>
          <p:cNvSpPr>
            <a:spLocks noGrp="1"/>
          </p:cNvSpPr>
          <p:nvPr>
            <p:ph type="ftr" sz="quarter" idx="11"/>
          </p:nvPr>
        </p:nvSpPr>
        <p:spPr>
          <a:xfrm>
            <a:off x="3112294" y="6394660"/>
            <a:ext cx="5967412" cy="365125"/>
          </a:xfrm>
        </p:spPr>
        <p:txBody>
          <a:bodyPr/>
          <a:lstStyle/>
          <a:p>
            <a:r>
              <a:rPr lang="en-US" dirty="0">
                <a:solidFill>
                  <a:schemeClr val="bg1"/>
                </a:solidFill>
                <a:latin typeface="Open Sans Light" panose="020B0306030504020204" pitchFamily="34" charset="0"/>
                <a:cs typeface="Open Sans Light" panose="020B0306030504020204" pitchFamily="34" charset="0"/>
              </a:rPr>
              <a:t>November 2024, Collaborative Document, DCF, KDADS, KDHE, KDOC and KSDE</a:t>
            </a:r>
          </a:p>
        </p:txBody>
      </p:sp>
    </p:spTree>
    <p:extLst>
      <p:ext uri="{BB962C8B-B14F-4D97-AF65-F5344CB8AC3E}">
        <p14:creationId xmlns:p14="http://schemas.microsoft.com/office/powerpoint/2010/main" val="4071576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F9B7F-A88F-87CC-1A33-6D1B355A5D34}"/>
              </a:ext>
            </a:extLst>
          </p:cNvPr>
          <p:cNvSpPr>
            <a:spLocks noGrp="1"/>
          </p:cNvSpPr>
          <p:nvPr>
            <p:ph type="title"/>
          </p:nvPr>
        </p:nvSpPr>
        <p:spPr>
          <a:xfrm>
            <a:off x="609600" y="762007"/>
            <a:ext cx="10972800" cy="385200"/>
          </a:xfrm>
        </p:spPr>
        <p:txBody>
          <a:bodyPr/>
          <a:lstStyle/>
          <a:p>
            <a:r>
              <a:rPr lang="en-US" dirty="0"/>
              <a:t>Children’s Continuum of Care Services &amp; Treatment</a:t>
            </a:r>
            <a:br>
              <a:rPr lang="en-US" dirty="0"/>
            </a:br>
            <a:r>
              <a:rPr lang="en-US" dirty="0"/>
              <a:t>Kansas 2024 Continued   </a:t>
            </a:r>
          </a:p>
        </p:txBody>
      </p:sp>
      <p:grpSp>
        <p:nvGrpSpPr>
          <p:cNvPr id="34" name="Group 33">
            <a:extLst>
              <a:ext uri="{FF2B5EF4-FFF2-40B4-BE49-F238E27FC236}">
                <a16:creationId xmlns:a16="http://schemas.microsoft.com/office/drawing/2014/main" id="{803BFA6F-8814-E6F5-A7FF-582966BA2128}"/>
              </a:ext>
              <a:ext uri="{C183D7F6-B498-43B3-948B-1728B52AA6E4}">
                <adec:decorative xmlns:adec="http://schemas.microsoft.com/office/drawing/2017/decorative" val="1"/>
              </a:ext>
            </a:extLst>
          </p:cNvPr>
          <p:cNvGrpSpPr/>
          <p:nvPr/>
        </p:nvGrpSpPr>
        <p:grpSpPr>
          <a:xfrm>
            <a:off x="2938944" y="1797877"/>
            <a:ext cx="6866935" cy="1193948"/>
            <a:chOff x="6144204" y="4409873"/>
            <a:chExt cx="5416061" cy="559587"/>
          </a:xfrm>
        </p:grpSpPr>
        <p:sp>
          <p:nvSpPr>
            <p:cNvPr id="9" name="Arrow: Chevron 8">
              <a:extLst>
                <a:ext uri="{FF2B5EF4-FFF2-40B4-BE49-F238E27FC236}">
                  <a16:creationId xmlns:a16="http://schemas.microsoft.com/office/drawing/2014/main" id="{827B353B-6B79-EE0A-BD2A-FD97E482C79C}"/>
                </a:ext>
              </a:extLst>
            </p:cNvPr>
            <p:cNvSpPr/>
            <p:nvPr/>
          </p:nvSpPr>
          <p:spPr>
            <a:xfrm>
              <a:off x="6144204" y="4409873"/>
              <a:ext cx="1331229" cy="552851"/>
            </a:xfrm>
            <a:prstGeom prst="chevron">
              <a:avLst/>
            </a:prstGeom>
            <a:solidFill>
              <a:schemeClr val="accent1"/>
            </a:solidFill>
            <a:ln>
              <a:solidFill>
                <a:srgbClr val="7BBFE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dirty="0">
                <a:ln>
                  <a:noFill/>
                </a:ln>
                <a:solidFill>
                  <a:srgbClr val="FFFFFF"/>
                </a:solidFill>
                <a:effectLst/>
                <a:uLnTx/>
                <a:uFillTx/>
                <a:latin typeface="Open Sans Light" panose="020B0306030504020204" pitchFamily="34" charset="0"/>
                <a:ea typeface="+mn-ea"/>
                <a:cs typeface="+mn-cs"/>
                <a:sym typeface="Arial"/>
              </a:endParaRPr>
            </a:p>
          </p:txBody>
        </p:sp>
        <p:sp>
          <p:nvSpPr>
            <p:cNvPr id="10" name="Arrow: Chevron 9">
              <a:extLst>
                <a:ext uri="{FF2B5EF4-FFF2-40B4-BE49-F238E27FC236}">
                  <a16:creationId xmlns:a16="http://schemas.microsoft.com/office/drawing/2014/main" id="{D3DB59EE-9469-63F8-3E89-3B025970F4E3}"/>
                </a:ext>
              </a:extLst>
            </p:cNvPr>
            <p:cNvSpPr/>
            <p:nvPr/>
          </p:nvSpPr>
          <p:spPr>
            <a:xfrm>
              <a:off x="7167161" y="4410029"/>
              <a:ext cx="1331229" cy="552851"/>
            </a:xfrm>
            <a:prstGeom prst="chevron">
              <a:avLst/>
            </a:prstGeom>
            <a:solidFill>
              <a:schemeClr val="accent1"/>
            </a:solidFill>
            <a:ln>
              <a:solidFill>
                <a:srgbClr val="7BBFE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dirty="0">
                <a:ln>
                  <a:noFill/>
                </a:ln>
                <a:solidFill>
                  <a:srgbClr val="FFFFFF"/>
                </a:solidFill>
                <a:effectLst/>
                <a:uLnTx/>
                <a:uFillTx/>
                <a:latin typeface="Open Sans Light" panose="020B0306030504020204" pitchFamily="34" charset="0"/>
                <a:ea typeface="+mn-ea"/>
                <a:cs typeface="+mn-cs"/>
                <a:sym typeface="Arial"/>
              </a:endParaRPr>
            </a:p>
          </p:txBody>
        </p:sp>
        <p:sp>
          <p:nvSpPr>
            <p:cNvPr id="11" name="Arrow: Chevron 10">
              <a:extLst>
                <a:ext uri="{FF2B5EF4-FFF2-40B4-BE49-F238E27FC236}">
                  <a16:creationId xmlns:a16="http://schemas.microsoft.com/office/drawing/2014/main" id="{CDDF714A-E83D-E01A-7D65-5A5C6287DEA4}"/>
                </a:ext>
              </a:extLst>
            </p:cNvPr>
            <p:cNvSpPr/>
            <p:nvPr/>
          </p:nvSpPr>
          <p:spPr>
            <a:xfrm>
              <a:off x="8181830" y="4416609"/>
              <a:ext cx="1331229" cy="552851"/>
            </a:xfrm>
            <a:prstGeom prst="chevron">
              <a:avLst/>
            </a:prstGeom>
            <a:solidFill>
              <a:schemeClr val="accent1"/>
            </a:solidFill>
            <a:ln>
              <a:solidFill>
                <a:srgbClr val="7BBFE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dirty="0">
                <a:ln>
                  <a:noFill/>
                </a:ln>
                <a:solidFill>
                  <a:srgbClr val="FFFFFF"/>
                </a:solidFill>
                <a:effectLst/>
                <a:uLnTx/>
                <a:uFillTx/>
                <a:latin typeface="Open Sans Light" panose="020B0306030504020204" pitchFamily="34" charset="0"/>
                <a:ea typeface="+mn-ea"/>
                <a:cs typeface="+mn-cs"/>
                <a:sym typeface="Arial"/>
              </a:endParaRPr>
            </a:p>
          </p:txBody>
        </p:sp>
        <p:sp>
          <p:nvSpPr>
            <p:cNvPr id="14" name="Arrow: Chevron 13">
              <a:extLst>
                <a:ext uri="{FF2B5EF4-FFF2-40B4-BE49-F238E27FC236}">
                  <a16:creationId xmlns:a16="http://schemas.microsoft.com/office/drawing/2014/main" id="{2979DCF8-C445-9E45-F8FC-5484ED06DABF}"/>
                </a:ext>
              </a:extLst>
            </p:cNvPr>
            <p:cNvSpPr/>
            <p:nvPr/>
          </p:nvSpPr>
          <p:spPr>
            <a:xfrm>
              <a:off x="9196498" y="4409873"/>
              <a:ext cx="1331229" cy="552851"/>
            </a:xfrm>
            <a:prstGeom prst="chevron">
              <a:avLst/>
            </a:prstGeom>
            <a:solidFill>
              <a:schemeClr val="accent1"/>
            </a:solidFill>
            <a:ln>
              <a:solidFill>
                <a:srgbClr val="7BBFE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dirty="0">
                <a:ln>
                  <a:noFill/>
                </a:ln>
                <a:solidFill>
                  <a:srgbClr val="FFFFFF"/>
                </a:solidFill>
                <a:effectLst/>
                <a:uLnTx/>
                <a:uFillTx/>
                <a:latin typeface="Open Sans Light" panose="020B0306030504020204" pitchFamily="34" charset="0"/>
                <a:ea typeface="+mn-ea"/>
                <a:cs typeface="+mn-cs"/>
                <a:sym typeface="Arial"/>
              </a:endParaRPr>
            </a:p>
          </p:txBody>
        </p:sp>
        <p:sp>
          <p:nvSpPr>
            <p:cNvPr id="18" name="Arrow: Chevron 17">
              <a:extLst>
                <a:ext uri="{FF2B5EF4-FFF2-40B4-BE49-F238E27FC236}">
                  <a16:creationId xmlns:a16="http://schemas.microsoft.com/office/drawing/2014/main" id="{8AF1466E-1AFA-1A9E-4DEC-2D4148D0E739}"/>
                </a:ext>
              </a:extLst>
            </p:cNvPr>
            <p:cNvSpPr/>
            <p:nvPr/>
          </p:nvSpPr>
          <p:spPr>
            <a:xfrm>
              <a:off x="10229036" y="4411231"/>
              <a:ext cx="1331229" cy="552851"/>
            </a:xfrm>
            <a:prstGeom prst="chevron">
              <a:avLst/>
            </a:prstGeom>
            <a:solidFill>
              <a:schemeClr val="accent1"/>
            </a:solidFill>
            <a:ln>
              <a:solidFill>
                <a:srgbClr val="7BBFE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dirty="0">
                <a:ln>
                  <a:noFill/>
                </a:ln>
                <a:solidFill>
                  <a:srgbClr val="FFFFFF"/>
                </a:solidFill>
                <a:effectLst/>
                <a:uLnTx/>
                <a:uFillTx/>
                <a:latin typeface="Open Sans Light" panose="020B0306030504020204" pitchFamily="34" charset="0"/>
                <a:ea typeface="+mn-ea"/>
                <a:cs typeface="+mn-cs"/>
                <a:sym typeface="Arial"/>
              </a:endParaRPr>
            </a:p>
          </p:txBody>
        </p:sp>
      </p:grpSp>
      <p:sp>
        <p:nvSpPr>
          <p:cNvPr id="78" name="TextBox 77">
            <a:extLst>
              <a:ext uri="{FF2B5EF4-FFF2-40B4-BE49-F238E27FC236}">
                <a16:creationId xmlns:a16="http://schemas.microsoft.com/office/drawing/2014/main" id="{7209CEB0-856F-300A-1CEC-9607D5664DEE}"/>
              </a:ext>
            </a:extLst>
          </p:cNvPr>
          <p:cNvSpPr txBox="1"/>
          <p:nvPr/>
        </p:nvSpPr>
        <p:spPr>
          <a:xfrm>
            <a:off x="3268775" y="1869457"/>
            <a:ext cx="1130128"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Open Sans Light" panose="020B0306030504020204" pitchFamily="34" charset="0"/>
                <a:ea typeface="+mn-ea"/>
                <a:cs typeface="+mn-cs"/>
                <a:sym typeface="Arial"/>
              </a:rPr>
              <a:t>Therapeutic Residence,     </a:t>
            </a:r>
            <a:r>
              <a:rPr kumimoji="0" lang="en-US" sz="1100" b="0" i="0" u="none" strike="noStrike" kern="0" cap="none" spc="0" normalizeH="0" baseline="0" noProof="0" dirty="0">
                <a:ln>
                  <a:noFill/>
                </a:ln>
                <a:solidFill>
                  <a:srgbClr val="000000"/>
                </a:solidFill>
                <a:effectLst/>
                <a:uLnTx/>
                <a:uFillTx/>
                <a:latin typeface="Open Sans Light" panose="020B0306030504020204" pitchFamily="34" charset="0"/>
                <a:ea typeface="+mn-ea"/>
                <a:cs typeface="Open Sans Light" panose="020B0306030504020204" pitchFamily="34" charset="0"/>
                <a:sym typeface="Arial"/>
              </a:rPr>
              <a:t>Qualified Residential Treatment Program </a:t>
            </a:r>
            <a:endParaRPr kumimoji="0" lang="en-US" sz="1100" b="0" i="0" u="none" strike="noStrike" kern="1200" cap="none" spc="0" normalizeH="0" baseline="0" noProof="0" dirty="0">
              <a:ln>
                <a:noFill/>
              </a:ln>
              <a:solidFill>
                <a:srgbClr val="000000"/>
              </a:solidFill>
              <a:effectLst/>
              <a:uLnTx/>
              <a:uFillTx/>
              <a:latin typeface="Open Sans Light" panose="020B0306030504020204" pitchFamily="34" charset="0"/>
              <a:ea typeface="+mn-ea"/>
              <a:cs typeface="+mn-cs"/>
            </a:endParaRPr>
          </a:p>
        </p:txBody>
      </p:sp>
      <p:sp>
        <p:nvSpPr>
          <p:cNvPr id="80" name="TextBox 79">
            <a:extLst>
              <a:ext uri="{FF2B5EF4-FFF2-40B4-BE49-F238E27FC236}">
                <a16:creationId xmlns:a16="http://schemas.microsoft.com/office/drawing/2014/main" id="{36187ADF-7F92-AE1F-AE96-B909FE769EC7}"/>
              </a:ext>
            </a:extLst>
          </p:cNvPr>
          <p:cNvSpPr txBox="1"/>
          <p:nvPr/>
        </p:nvSpPr>
        <p:spPr>
          <a:xfrm>
            <a:off x="2776173" y="3114845"/>
            <a:ext cx="1160526" cy="178510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Open Sans Light" panose="020B0306030504020204" pitchFamily="34" charset="0"/>
                <a:ea typeface="Times New Roman" panose="02020603050405020304" pitchFamily="18" charset="0"/>
                <a:cs typeface="Open Sans Light" panose="020B0306030504020204" pitchFamily="34" charset="0"/>
              </a:rPr>
              <a:t>A group home or residential facility providing 24-hour care to children under 18 and in</a:t>
            </a:r>
            <a:r>
              <a:rPr lang="en-US" sz="1100" dirty="0">
                <a:latin typeface="Open Sans Light" panose="020B0306030504020204" pitchFamily="34" charset="0"/>
              </a:rPr>
              <a:t> the custody of the Secretary of DCF</a:t>
            </a:r>
            <a:endParaRPr kumimoji="0" lang="en-US" sz="1100" b="0" i="0" u="none" strike="noStrike" kern="1200" cap="none" spc="0" normalizeH="0" baseline="0" noProof="0" dirty="0">
              <a:ln>
                <a:noFill/>
              </a:ln>
              <a:solidFill>
                <a:srgbClr val="000000"/>
              </a:solidFill>
              <a:effectLst/>
              <a:uLnTx/>
              <a:uFillTx/>
              <a:latin typeface="Open Sans Light" panose="020B0306030504020204" pitchFamily="34" charset="0"/>
              <a:ea typeface="+mn-ea"/>
              <a:cs typeface="+mn-cs"/>
            </a:endParaRPr>
          </a:p>
        </p:txBody>
      </p:sp>
      <p:sp>
        <p:nvSpPr>
          <p:cNvPr id="57" name="TextBox 56">
            <a:extLst>
              <a:ext uri="{FF2B5EF4-FFF2-40B4-BE49-F238E27FC236}">
                <a16:creationId xmlns:a16="http://schemas.microsoft.com/office/drawing/2014/main" id="{9B6FED47-4ACF-07F9-048D-20DCDCD5C282}"/>
              </a:ext>
            </a:extLst>
          </p:cNvPr>
          <p:cNvSpPr txBox="1"/>
          <p:nvPr/>
        </p:nvSpPr>
        <p:spPr>
          <a:xfrm>
            <a:off x="4483984" y="2166129"/>
            <a:ext cx="1572088" cy="430887"/>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rgbClr val="000000"/>
                </a:solidFill>
                <a:effectLst/>
                <a:uLnTx/>
                <a:uFillTx/>
                <a:latin typeface="Open Sans Light" panose="020B0306030504020204" pitchFamily="34" charset="0"/>
                <a:ea typeface="+mn-ea"/>
                <a:cs typeface="+mn-cs"/>
                <a:sym typeface="Arial"/>
              </a:rPr>
              <a:t>Residential </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rgbClr val="000000"/>
                </a:solidFill>
                <a:effectLst/>
                <a:uLnTx/>
                <a:uFillTx/>
                <a:latin typeface="Open Sans Light" panose="020B0306030504020204" pitchFamily="34" charset="0"/>
                <a:ea typeface="+mn-ea"/>
                <a:cs typeface="+mn-cs"/>
                <a:sym typeface="Arial"/>
              </a:rPr>
              <a:t>Treatment </a:t>
            </a:r>
            <a:endParaRPr kumimoji="0" lang="en-US" sz="1100" b="0" i="0" u="none" strike="noStrike" kern="1200" cap="none" spc="0" normalizeH="0" baseline="0" noProof="0" dirty="0">
              <a:ln>
                <a:noFill/>
              </a:ln>
              <a:solidFill>
                <a:srgbClr val="000000"/>
              </a:solidFill>
              <a:effectLst/>
              <a:uLnTx/>
              <a:uFillTx/>
              <a:latin typeface="Open Sans Light" panose="020B0306030504020204" pitchFamily="34" charset="0"/>
              <a:ea typeface="+mn-ea"/>
              <a:cs typeface="Open Sans Light" panose="020B0306030504020204" pitchFamily="34" charset="0"/>
            </a:endParaRPr>
          </a:p>
        </p:txBody>
      </p:sp>
      <p:sp>
        <p:nvSpPr>
          <p:cNvPr id="59" name="TextBox 58">
            <a:extLst>
              <a:ext uri="{FF2B5EF4-FFF2-40B4-BE49-F238E27FC236}">
                <a16:creationId xmlns:a16="http://schemas.microsoft.com/office/drawing/2014/main" id="{0AB6F5BA-3FAA-44C1-D82E-C48D95214170}"/>
              </a:ext>
            </a:extLst>
          </p:cNvPr>
          <p:cNvSpPr txBox="1"/>
          <p:nvPr/>
        </p:nvSpPr>
        <p:spPr>
          <a:xfrm>
            <a:off x="4127696" y="3113110"/>
            <a:ext cx="1130127" cy="1277273"/>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rgbClr val="000000"/>
                </a:solidFill>
                <a:effectLst/>
                <a:uLnTx/>
                <a:uFillTx/>
                <a:latin typeface="Open Sans Light" panose="020B0306030504020204" pitchFamily="34" charset="0"/>
                <a:ea typeface="+mn-ea"/>
                <a:cs typeface="Open Sans Light" panose="020B0306030504020204" pitchFamily="34" charset="0"/>
                <a:sym typeface="Arial"/>
              </a:rPr>
              <a:t>Intense and  comprehensive psych treatment with medical necessity criteria</a:t>
            </a:r>
          </a:p>
        </p:txBody>
      </p:sp>
      <p:sp>
        <p:nvSpPr>
          <p:cNvPr id="12" name="TextBox 11">
            <a:extLst>
              <a:ext uri="{FF2B5EF4-FFF2-40B4-BE49-F238E27FC236}">
                <a16:creationId xmlns:a16="http://schemas.microsoft.com/office/drawing/2014/main" id="{AF6A5170-BAF1-ADD0-9531-B3BD255A42D8}"/>
              </a:ext>
            </a:extLst>
          </p:cNvPr>
          <p:cNvSpPr txBox="1"/>
          <p:nvPr/>
        </p:nvSpPr>
        <p:spPr>
          <a:xfrm>
            <a:off x="5882410" y="2169820"/>
            <a:ext cx="1207008" cy="430887"/>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rgbClr val="000000"/>
                </a:solidFill>
                <a:effectLst/>
                <a:uLnTx/>
                <a:uFillTx/>
                <a:latin typeface="Open Sans Light" panose="020B0306030504020204" pitchFamily="34" charset="0"/>
                <a:ea typeface="+mn-ea"/>
                <a:cs typeface="Open Sans Light" panose="020B0306030504020204" pitchFamily="34" charset="0"/>
                <a:sym typeface="Arial"/>
              </a:rPr>
              <a:t>Hospital Treatment</a:t>
            </a:r>
          </a:p>
        </p:txBody>
      </p:sp>
      <p:sp>
        <p:nvSpPr>
          <p:cNvPr id="15" name="TextBox 14">
            <a:extLst>
              <a:ext uri="{FF2B5EF4-FFF2-40B4-BE49-F238E27FC236}">
                <a16:creationId xmlns:a16="http://schemas.microsoft.com/office/drawing/2014/main" id="{4D00175E-4D3A-0C67-3CCF-AE458BCA1908}"/>
              </a:ext>
            </a:extLst>
          </p:cNvPr>
          <p:cNvSpPr txBox="1"/>
          <p:nvPr/>
        </p:nvSpPr>
        <p:spPr>
          <a:xfrm>
            <a:off x="5366061" y="3113110"/>
            <a:ext cx="1130127" cy="1954381"/>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rgbClr val="000000"/>
                </a:solidFill>
                <a:effectLst/>
                <a:uLnTx/>
                <a:uFillTx/>
                <a:latin typeface="Open Sans Light" panose="020B0306030504020204" pitchFamily="34" charset="0"/>
                <a:ea typeface="+mn-ea"/>
                <a:cs typeface="Open Sans Light" panose="020B0306030504020204" pitchFamily="34" charset="0"/>
                <a:sym typeface="Arial"/>
              </a:rPr>
              <a:t>Comprehensive treatment specifically designed for either children or adolescents with a length of treatment dependent upon medical necessity</a:t>
            </a:r>
          </a:p>
        </p:txBody>
      </p:sp>
      <p:sp>
        <p:nvSpPr>
          <p:cNvPr id="48" name="TextBox 47">
            <a:extLst>
              <a:ext uri="{FF2B5EF4-FFF2-40B4-BE49-F238E27FC236}">
                <a16:creationId xmlns:a16="http://schemas.microsoft.com/office/drawing/2014/main" id="{573AAB1E-7CFA-8AA3-B519-8753182F94FE}"/>
              </a:ext>
            </a:extLst>
          </p:cNvPr>
          <p:cNvSpPr txBox="1"/>
          <p:nvPr/>
        </p:nvSpPr>
        <p:spPr>
          <a:xfrm>
            <a:off x="7191548" y="2092876"/>
            <a:ext cx="1207008" cy="600164"/>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rgbClr val="000000"/>
                </a:solidFill>
                <a:effectLst/>
                <a:uLnTx/>
                <a:uFillTx/>
                <a:latin typeface="Open Sans Light" panose="020B0306030504020204" pitchFamily="34" charset="0"/>
                <a:ea typeface="+mn-ea"/>
                <a:cs typeface="Open Sans Light" panose="020B0306030504020204" pitchFamily="34" charset="0"/>
                <a:sym typeface="Arial"/>
              </a:rPr>
              <a:t>Juvenile Correctional Complex</a:t>
            </a:r>
          </a:p>
        </p:txBody>
      </p:sp>
      <p:sp>
        <p:nvSpPr>
          <p:cNvPr id="82" name="TextBox 81">
            <a:extLst>
              <a:ext uri="{FF2B5EF4-FFF2-40B4-BE49-F238E27FC236}">
                <a16:creationId xmlns:a16="http://schemas.microsoft.com/office/drawing/2014/main" id="{EE6ACE5E-02B7-5AE6-F225-8B6E3C0007FB}"/>
              </a:ext>
            </a:extLst>
          </p:cNvPr>
          <p:cNvSpPr txBox="1"/>
          <p:nvPr/>
        </p:nvSpPr>
        <p:spPr>
          <a:xfrm>
            <a:off x="6685041" y="3137615"/>
            <a:ext cx="1255584" cy="161582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Open Sans Light" panose="020B0306030504020204" pitchFamily="34" charset="0"/>
                <a:ea typeface="Times New Roman" panose="02020603050405020304" pitchFamily="18" charset="0"/>
                <a:cs typeface="Open Sans Light" panose="020B0306030504020204" pitchFamily="34" charset="0"/>
              </a:rPr>
              <a:t>Service </a:t>
            </a:r>
            <a:r>
              <a:rPr kumimoji="0" lang="en-US" sz="1100" b="0" i="0" u="none" strike="noStrike" kern="1200" cap="none" spc="0" normalizeH="0" baseline="0" noProof="0" dirty="0">
                <a:ln>
                  <a:noFill/>
                </a:ln>
                <a:solidFill>
                  <a:srgbClr val="000000"/>
                </a:solidFill>
                <a:effectLst/>
                <a:uLnTx/>
                <a:uFillTx/>
                <a:latin typeface="Open Sans Light" panose="020B0306030504020204" pitchFamily="34" charset="0"/>
                <a:ea typeface="Open Sans Light" panose="020B0306030504020204" pitchFamily="34" charset="0"/>
                <a:cs typeface="+mn-cs"/>
              </a:rPr>
              <a:t>are only available to those youth who are committed to a Juvenile Correctional Facility pursuant to Kansas Statute</a:t>
            </a:r>
            <a:r>
              <a:rPr kumimoji="0" lang="en-US" sz="1100" b="0" i="0" u="none" strike="noStrike" kern="1200" cap="none" spc="0" normalizeH="0" baseline="0" noProof="0" dirty="0">
                <a:ln>
                  <a:noFill/>
                </a:ln>
                <a:solidFill>
                  <a:srgbClr val="000000"/>
                </a:solidFill>
                <a:effectLst/>
                <a:uLnTx/>
                <a:uFillTx/>
                <a:latin typeface="Open Sans Light" panose="020B0306030504020204" pitchFamily="34" charset="0"/>
                <a:ea typeface="Times New Roman" panose="02020603050405020304" pitchFamily="18" charset="0"/>
                <a:cs typeface="Open Sans Light" panose="020B0306030504020204" pitchFamily="34" charset="0"/>
              </a:rPr>
              <a:t>  </a:t>
            </a:r>
            <a:endParaRPr kumimoji="0" lang="en-US" sz="1100" b="0" i="0" u="none" strike="noStrike" kern="1200" cap="none" spc="0" normalizeH="0" baseline="0" noProof="0" dirty="0">
              <a:ln>
                <a:noFill/>
              </a:ln>
              <a:solidFill>
                <a:srgbClr val="000000"/>
              </a:solidFill>
              <a:effectLst/>
              <a:uLnTx/>
              <a:uFillTx/>
              <a:latin typeface="Open Sans Light" panose="020B0306030504020204" pitchFamily="34" charset="0"/>
              <a:ea typeface="+mn-ea"/>
              <a:cs typeface="+mn-cs"/>
            </a:endParaRPr>
          </a:p>
        </p:txBody>
      </p:sp>
      <p:sp>
        <p:nvSpPr>
          <p:cNvPr id="21" name="TextBox 20">
            <a:extLst>
              <a:ext uri="{FF2B5EF4-FFF2-40B4-BE49-F238E27FC236}">
                <a16:creationId xmlns:a16="http://schemas.microsoft.com/office/drawing/2014/main" id="{BFB5CCED-E22E-DEC9-D460-F0BB9E93CE84}"/>
              </a:ext>
            </a:extLst>
          </p:cNvPr>
          <p:cNvSpPr txBox="1"/>
          <p:nvPr/>
        </p:nvSpPr>
        <p:spPr>
          <a:xfrm>
            <a:off x="8519398" y="2201981"/>
            <a:ext cx="1207008" cy="430887"/>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rgbClr val="000000"/>
                </a:solidFill>
                <a:effectLst/>
                <a:uLnTx/>
                <a:uFillTx/>
                <a:latin typeface="Open Sans Light" panose="020B0306030504020204" pitchFamily="34" charset="0"/>
                <a:ea typeface="+mn-ea"/>
                <a:cs typeface="Open Sans Light" panose="020B0306030504020204" pitchFamily="34" charset="0"/>
                <a:sym typeface="Arial"/>
              </a:rPr>
              <a:t>Workforce Stabilization</a:t>
            </a:r>
          </a:p>
        </p:txBody>
      </p:sp>
      <p:sp>
        <p:nvSpPr>
          <p:cNvPr id="17" name="TextBox 16">
            <a:extLst>
              <a:ext uri="{FF2B5EF4-FFF2-40B4-BE49-F238E27FC236}">
                <a16:creationId xmlns:a16="http://schemas.microsoft.com/office/drawing/2014/main" id="{4C78708C-9908-43B1-5457-953E93060F46}"/>
              </a:ext>
            </a:extLst>
          </p:cNvPr>
          <p:cNvSpPr txBox="1"/>
          <p:nvPr/>
        </p:nvSpPr>
        <p:spPr>
          <a:xfrm>
            <a:off x="8118036" y="3137615"/>
            <a:ext cx="1210946" cy="1954381"/>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rgbClr val="000000"/>
                </a:solidFill>
                <a:effectLst/>
                <a:uLnTx/>
                <a:uFillTx/>
                <a:latin typeface="Open Sans Light" panose="020B0306030504020204" pitchFamily="34" charset="0"/>
                <a:ea typeface="+mn-ea"/>
                <a:cs typeface="Open Sans Light" panose="020B0306030504020204" pitchFamily="34" charset="0"/>
                <a:sym typeface="Arial"/>
              </a:rPr>
              <a:t>Comprehensive treatment specifically designed for either children or adolescents with a length of treatment dependent upon medical necessity</a:t>
            </a:r>
          </a:p>
        </p:txBody>
      </p:sp>
      <p:sp>
        <p:nvSpPr>
          <p:cNvPr id="3" name="TextBox 2">
            <a:extLst>
              <a:ext uri="{FF2B5EF4-FFF2-40B4-BE49-F238E27FC236}">
                <a16:creationId xmlns:a16="http://schemas.microsoft.com/office/drawing/2014/main" id="{8A560C29-B8AE-01A8-A64A-F9BB3044C925}"/>
              </a:ext>
            </a:extLst>
          </p:cNvPr>
          <p:cNvSpPr txBox="1"/>
          <p:nvPr/>
        </p:nvSpPr>
        <p:spPr>
          <a:xfrm>
            <a:off x="2877919" y="6081200"/>
            <a:ext cx="6093618" cy="276999"/>
          </a:xfrm>
          <a:prstGeom prst="rect">
            <a:avLst/>
          </a:prstGeom>
          <a:noFill/>
        </p:spPr>
        <p:txBody>
          <a:bodyPr wrap="square">
            <a:spAutoFit/>
          </a:bodyPr>
          <a:lstStyle/>
          <a:p>
            <a:r>
              <a:rPr lang="en-US" sz="1200" dirty="0">
                <a:solidFill>
                  <a:schemeClr val="tx1"/>
                </a:solidFill>
                <a:latin typeface="Open Sans Light" panose="020B0306030504020204" pitchFamily="34" charset="0"/>
              </a:rPr>
              <a:t>November 2024, Collaborative Document, DCF, KDADS, KDHE, KDOC and KSDE</a:t>
            </a:r>
          </a:p>
        </p:txBody>
      </p:sp>
    </p:spTree>
    <p:extLst>
      <p:ext uri="{BB962C8B-B14F-4D97-AF65-F5344CB8AC3E}">
        <p14:creationId xmlns:p14="http://schemas.microsoft.com/office/powerpoint/2010/main" val="347639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8F089-D270-74A8-DED3-C84CA44770A5}"/>
              </a:ext>
            </a:extLst>
          </p:cNvPr>
          <p:cNvSpPr>
            <a:spLocks noGrp="1"/>
          </p:cNvSpPr>
          <p:nvPr>
            <p:ph type="title" idx="4294967295"/>
          </p:nvPr>
        </p:nvSpPr>
        <p:spPr>
          <a:xfrm>
            <a:off x="914400" y="675249"/>
            <a:ext cx="10452295" cy="407963"/>
          </a:xfrm>
          <a:prstGeom prst="rect">
            <a:avLst/>
          </a:prstGeom>
          <a:solidFill>
            <a:schemeClr val="accent1"/>
          </a:solidFill>
          <a:ln w="12700" cap="flat" cmpd="sng" algn="ctr">
            <a:solidFill>
              <a:schemeClr val="accent1">
                <a:shade val="15000"/>
              </a:schemeClr>
            </a:solidFill>
            <a:prstDash val="solid"/>
            <a:miter lim="800000"/>
          </a:ln>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lt1"/>
                </a:solidFill>
                <a:effectLst/>
                <a:uLnTx/>
                <a:uFillTx/>
                <a:latin typeface="Open Sans Light" panose="020B0306030504020204" pitchFamily="34" charset="0"/>
                <a:ea typeface="+mn-ea"/>
                <a:cs typeface="+mn-cs"/>
              </a:rPr>
              <a:t>Glossary</a:t>
            </a:r>
          </a:p>
        </p:txBody>
      </p:sp>
      <p:sp>
        <p:nvSpPr>
          <p:cNvPr id="3" name="Rectangle 2">
            <a:extLst>
              <a:ext uri="{FF2B5EF4-FFF2-40B4-BE49-F238E27FC236}">
                <a16:creationId xmlns:a16="http://schemas.microsoft.com/office/drawing/2014/main" id="{B165A3D4-92B9-443D-FF8A-518032F1ED93}"/>
              </a:ext>
            </a:extLst>
          </p:cNvPr>
          <p:cNvSpPr/>
          <p:nvPr/>
        </p:nvSpPr>
        <p:spPr>
          <a:xfrm>
            <a:off x="914400" y="1223889"/>
            <a:ext cx="10452295" cy="5500468"/>
          </a:xfrm>
          <a:prstGeom prst="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500" dirty="0">
                <a:latin typeface="Open Sans Light" panose="020B0306030504020204" pitchFamily="34" charset="0"/>
                <a:cs typeface="Open Sans Light" panose="020B0306030504020204" pitchFamily="34" charset="0"/>
              </a:rPr>
              <a:t>Certified Community Behavioral Health Center (CCBHC)</a:t>
            </a:r>
          </a:p>
          <a:p>
            <a:r>
              <a:rPr lang="en-US" sz="1500" dirty="0">
                <a:latin typeface="Open Sans Light" panose="020B0306030504020204" pitchFamily="34" charset="0"/>
                <a:cs typeface="Open Sans Light" panose="020B0306030504020204" pitchFamily="34" charset="0"/>
              </a:rPr>
              <a:t>Children’s Behavioral Interventionists (CBI)</a:t>
            </a:r>
          </a:p>
          <a:p>
            <a:r>
              <a:rPr lang="en-US" sz="1500" kern="0" dirty="0">
                <a:solidFill>
                  <a:schemeClr val="bg1"/>
                </a:solidFill>
                <a:latin typeface="Open Sans Light" panose="020B0306030504020204" pitchFamily="34" charset="0"/>
                <a:sym typeface="Arial"/>
              </a:rPr>
              <a:t>Community Integration Programs (CIP)</a:t>
            </a:r>
            <a:endParaRPr kumimoji="0" lang="en-US" sz="1500" b="0" i="0" u="none" strike="noStrike" kern="0" cap="none" spc="0" normalizeH="0" baseline="0" noProof="0" dirty="0">
              <a:ln>
                <a:noFill/>
              </a:ln>
              <a:solidFill>
                <a:schemeClr val="bg1"/>
              </a:solidFill>
              <a:effectLst/>
              <a:uLnTx/>
              <a:uFillTx/>
              <a:latin typeface="Open Sans Light" panose="020B0306030504020204" pitchFamily="34" charset="0"/>
              <a:ea typeface="+mn-ea"/>
              <a:cs typeface="+mn-cs"/>
              <a:sym typeface="Arial"/>
            </a:endParaRPr>
          </a:p>
          <a:p>
            <a:r>
              <a:rPr lang="en-US" sz="1500" dirty="0">
                <a:latin typeface="Open Sans Light" panose="020B0306030504020204" pitchFamily="34" charset="0"/>
                <a:cs typeface="Open Sans Light" panose="020B0306030504020204" pitchFamily="34" charset="0"/>
              </a:rPr>
              <a:t>Community Based Services (CBS)</a:t>
            </a:r>
          </a:p>
          <a:p>
            <a:r>
              <a:rPr lang="en-US" sz="1500" dirty="0">
                <a:latin typeface="Open Sans Light" panose="020B0306030504020204" pitchFamily="34" charset="0"/>
                <a:cs typeface="Open Sans Light" panose="020B0306030504020204" pitchFamily="34" charset="0"/>
              </a:rPr>
              <a:t>Community Developmental Disability Organization (CDDO)</a:t>
            </a:r>
          </a:p>
          <a:p>
            <a:r>
              <a:rPr lang="en-US" sz="1500" dirty="0">
                <a:latin typeface="Open Sans Light" panose="020B0306030504020204" pitchFamily="34" charset="0"/>
                <a:cs typeface="Open Sans Light" panose="020B0306030504020204" pitchFamily="34" charset="0"/>
              </a:rPr>
              <a:t>Community Health Worker (CHW)</a:t>
            </a:r>
          </a:p>
          <a:p>
            <a:r>
              <a:rPr lang="en-US" sz="1500" dirty="0">
                <a:latin typeface="Open Sans Light" panose="020B0306030504020204" pitchFamily="34" charset="0"/>
                <a:cs typeface="Open Sans Light" panose="020B0306030504020204" pitchFamily="34" charset="0"/>
              </a:rPr>
              <a:t>Community Mental Health Center (CMHC)</a:t>
            </a:r>
          </a:p>
          <a:p>
            <a:r>
              <a:rPr lang="en-US" sz="1500" dirty="0">
                <a:latin typeface="Open Sans Light" panose="020B0306030504020204" pitchFamily="34" charset="0"/>
                <a:cs typeface="Open Sans Light" panose="020B0306030504020204" pitchFamily="34" charset="0"/>
              </a:rPr>
              <a:t>Crisis Respite Centers (CRC)</a:t>
            </a:r>
          </a:p>
          <a:p>
            <a:r>
              <a:rPr lang="en-US" sz="1500" dirty="0">
                <a:latin typeface="Open Sans Light" panose="020B0306030504020204" pitchFamily="34" charset="0"/>
                <a:cs typeface="Open Sans Light" panose="020B0306030504020204" pitchFamily="34" charset="0"/>
              </a:rPr>
              <a:t>Crisis Stabilization Units (CSU)</a:t>
            </a:r>
          </a:p>
          <a:p>
            <a:r>
              <a:rPr lang="en-US" sz="1500" dirty="0">
                <a:latin typeface="Open Sans Light" panose="020B0306030504020204" pitchFamily="34" charset="0"/>
                <a:cs typeface="Open Sans Light" panose="020B0306030504020204" pitchFamily="34" charset="0"/>
              </a:rPr>
              <a:t>Family Run Organization (FRO)</a:t>
            </a:r>
          </a:p>
          <a:p>
            <a:r>
              <a:rPr lang="en-US" sz="1500" dirty="0">
                <a:latin typeface="Open Sans Light" panose="020B0306030504020204" pitchFamily="34" charset="0"/>
                <a:cs typeface="Open Sans Light" panose="020B0306030504020204" pitchFamily="34" charset="0"/>
              </a:rPr>
              <a:t>Family Resource Center (FRC)</a:t>
            </a:r>
          </a:p>
          <a:p>
            <a:r>
              <a:rPr lang="en-US" sz="1500" dirty="0">
                <a:latin typeface="Open Sans Light" panose="020B0306030504020204" pitchFamily="34" charset="0"/>
                <a:cs typeface="Open Sans Light" panose="020B0306030504020204" pitchFamily="34" charset="0"/>
              </a:rPr>
              <a:t>Federally Qualified Health Center (FQHC)</a:t>
            </a:r>
          </a:p>
          <a:p>
            <a:r>
              <a:rPr lang="en-US" sz="1500" dirty="0">
                <a:latin typeface="Open Sans Light" panose="020B0306030504020204" pitchFamily="34" charset="0"/>
                <a:cs typeface="Open Sans Light" panose="020B0306030504020204" pitchFamily="34" charset="0"/>
              </a:rPr>
              <a:t>FosterAdopt Connect (FAC)</a:t>
            </a:r>
          </a:p>
          <a:p>
            <a:r>
              <a:rPr lang="en-US" sz="1500" dirty="0">
                <a:latin typeface="Open Sans Light" panose="020B0306030504020204" pitchFamily="34" charset="0"/>
                <a:cs typeface="Open Sans Light" panose="020B0306030504020204" pitchFamily="34" charset="0"/>
              </a:rPr>
              <a:t>Functional Family Therapy (FFT)</a:t>
            </a:r>
          </a:p>
          <a:p>
            <a:r>
              <a:rPr lang="en-US" sz="1500" dirty="0">
                <a:latin typeface="Open Sans Light" panose="020B0306030504020204" pitchFamily="34" charset="0"/>
                <a:cs typeface="Open Sans Light" panose="020B0306030504020204" pitchFamily="34" charset="0"/>
              </a:rPr>
              <a:t>Home and Community Based Services (HCBS)</a:t>
            </a:r>
          </a:p>
          <a:p>
            <a:r>
              <a:rPr lang="en-US" sz="1500" dirty="0">
                <a:latin typeface="Open Sans Light" panose="020B0306030504020204" pitchFamily="34" charset="0"/>
                <a:cs typeface="Open Sans Light" panose="020B0306030504020204" pitchFamily="34" charset="0"/>
              </a:rPr>
              <a:t>Integrated Treatment and Co-Occurring Disorders (ITCOD)</a:t>
            </a:r>
          </a:p>
          <a:p>
            <a:r>
              <a:rPr lang="en-US" sz="1500" dirty="0">
                <a:latin typeface="Open Sans Light" panose="020B0306030504020204" pitchFamily="34" charset="0"/>
                <a:cs typeface="Open Sans Light" panose="020B0306030504020204" pitchFamily="34" charset="0"/>
              </a:rPr>
              <a:t>Intensive Outpatient Services (IOP)</a:t>
            </a:r>
          </a:p>
          <a:p>
            <a:r>
              <a:rPr lang="en-US" sz="1500" dirty="0">
                <a:latin typeface="Open Sans Light" panose="020B0306030504020204" pitchFamily="34" charset="0"/>
                <a:cs typeface="Open Sans Light" panose="020B0306030504020204" pitchFamily="34" charset="0"/>
              </a:rPr>
              <a:t>Kansas Center for Autism Research &amp; Training (KCART)</a:t>
            </a:r>
          </a:p>
          <a:p>
            <a:r>
              <a:rPr lang="en-US" sz="1500" dirty="0">
                <a:latin typeface="Open Sans Light" panose="020B0306030504020204" pitchFamily="34" charset="0"/>
                <a:cs typeface="Open Sans Light" panose="020B0306030504020204" pitchFamily="34" charset="0"/>
              </a:rPr>
              <a:t>Kansas-Post Adoption Resource Center (K-PARC)</a:t>
            </a:r>
          </a:p>
        </p:txBody>
      </p:sp>
      <p:sp>
        <p:nvSpPr>
          <p:cNvPr id="4" name="Footer Placeholder 3">
            <a:extLst>
              <a:ext uri="{FF2B5EF4-FFF2-40B4-BE49-F238E27FC236}">
                <a16:creationId xmlns:a16="http://schemas.microsoft.com/office/drawing/2014/main" id="{4E906573-F3E6-0585-7007-B235DB2B7846}"/>
              </a:ext>
            </a:extLst>
          </p:cNvPr>
          <p:cNvSpPr>
            <a:spLocks noGrp="1"/>
          </p:cNvSpPr>
          <p:nvPr>
            <p:ph type="ftr" sz="quarter" idx="11"/>
          </p:nvPr>
        </p:nvSpPr>
        <p:spPr>
          <a:xfrm>
            <a:off x="3225897" y="6359232"/>
            <a:ext cx="5829300" cy="365125"/>
          </a:xfrm>
        </p:spPr>
        <p:txBody>
          <a:bodyPr/>
          <a:lstStyle/>
          <a:p>
            <a:r>
              <a:rPr lang="en-US" dirty="0">
                <a:solidFill>
                  <a:schemeClr val="bg1"/>
                </a:solidFill>
                <a:latin typeface="Open Sans Light" panose="020B0306030504020204" pitchFamily="34" charset="0"/>
                <a:cs typeface="Open Sans Light" panose="020B0306030504020204" pitchFamily="34" charset="0"/>
              </a:rPr>
              <a:t>November 2024, Collaborative Document, DCF, KDADS, KDHE, KDOC and KSDE</a:t>
            </a:r>
          </a:p>
        </p:txBody>
      </p:sp>
    </p:spTree>
    <p:extLst>
      <p:ext uri="{BB962C8B-B14F-4D97-AF65-F5344CB8AC3E}">
        <p14:creationId xmlns:p14="http://schemas.microsoft.com/office/powerpoint/2010/main" val="422524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8F089-D270-74A8-DED3-C84CA44770A5}"/>
              </a:ext>
            </a:extLst>
          </p:cNvPr>
          <p:cNvSpPr>
            <a:spLocks noGrp="1"/>
          </p:cNvSpPr>
          <p:nvPr>
            <p:ph type="title" idx="4294967295"/>
          </p:nvPr>
        </p:nvSpPr>
        <p:spPr>
          <a:xfrm>
            <a:off x="914400" y="675249"/>
            <a:ext cx="10452295" cy="407963"/>
          </a:xfrm>
          <a:prstGeom prst="rect">
            <a:avLst/>
          </a:prstGeom>
          <a:solidFill>
            <a:schemeClr val="accent1"/>
          </a:solidFill>
          <a:ln w="12700" cap="flat" cmpd="sng" algn="ctr">
            <a:solidFill>
              <a:schemeClr val="accent1">
                <a:shade val="15000"/>
              </a:schemeClr>
            </a:solidFill>
            <a:prstDash val="solid"/>
            <a:miter lim="800000"/>
          </a:ln>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Open Sans Light" panose="020B0306030504020204" pitchFamily="34" charset="0"/>
                <a:ea typeface="+mn-ea"/>
                <a:cs typeface="+mn-cs"/>
              </a:rPr>
              <a:t>Glossary </a:t>
            </a:r>
          </a:p>
        </p:txBody>
      </p:sp>
      <p:sp>
        <p:nvSpPr>
          <p:cNvPr id="3" name="Rectangle 2">
            <a:extLst>
              <a:ext uri="{FF2B5EF4-FFF2-40B4-BE49-F238E27FC236}">
                <a16:creationId xmlns:a16="http://schemas.microsoft.com/office/drawing/2014/main" id="{B165A3D4-92B9-443D-FF8A-518032F1ED93}"/>
              </a:ext>
            </a:extLst>
          </p:cNvPr>
          <p:cNvSpPr/>
          <p:nvPr/>
        </p:nvSpPr>
        <p:spPr>
          <a:xfrm>
            <a:off x="869852" y="1221007"/>
            <a:ext cx="10452295" cy="5500468"/>
          </a:xfrm>
          <a:prstGeom prst="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Open Sans Light" panose="020B0306030504020204" pitchFamily="34" charset="0"/>
                <a:ea typeface="+mn-ea"/>
                <a:cs typeface="Open Sans Light" panose="020B0306030504020204" pitchFamily="34" charset="0"/>
              </a:rPr>
              <a:t>Kansas University Online and Applied Systems of Intervention Skills (KU OASIS)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Open Sans Light" panose="020B0306030504020204" pitchFamily="34" charset="0"/>
                <a:ea typeface="+mn-ea"/>
                <a:cs typeface="Open Sans Light" panose="020B0306030504020204" pitchFamily="34" charset="0"/>
              </a:rPr>
              <a:t>Manage Care Organization (MCO)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Open Sans Light" panose="020B0306030504020204" pitchFamily="34" charset="0"/>
                <a:ea typeface="+mn-ea"/>
                <a:cs typeface="Open Sans Light" panose="020B0306030504020204" pitchFamily="34" charset="0"/>
              </a:rPr>
              <a:t>Mental Health Intervention Team (MHIT)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Open Sans Light" panose="020B0306030504020204" pitchFamily="34" charset="0"/>
                <a:ea typeface="+mn-ea"/>
                <a:cs typeface="Open Sans Light" panose="020B0306030504020204" pitchFamily="34" charset="0"/>
              </a:rPr>
              <a:t>Mobile Response Stabilization Services (MRSS)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Open Sans Light" panose="020B0306030504020204" pitchFamily="34" charset="0"/>
                <a:ea typeface="+mn-ea"/>
                <a:cs typeface="Open Sans Light" panose="020B0306030504020204" pitchFamily="34" charset="0"/>
              </a:rPr>
              <a:t>Multisystemic Therapy (MST)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Open Sans Light" panose="020B0306030504020204" pitchFamily="34" charset="0"/>
                <a:ea typeface="+mn-ea"/>
                <a:cs typeface="Open Sans Light" panose="020B0306030504020204" pitchFamily="34" charset="0"/>
              </a:rPr>
              <a:t>Parent-Child Interaction Therapy (PCIT)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Open Sans Light" panose="020B0306030504020204" pitchFamily="34" charset="0"/>
                <a:ea typeface="+mn-ea"/>
                <a:cs typeface="Open Sans Light" panose="020B0306030504020204" pitchFamily="34" charset="0"/>
              </a:rPr>
              <a:t>Parent Management Training Oregon Model (PMTO)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prstClr val="white"/>
                </a:solidFill>
                <a:effectLst/>
                <a:uLnTx/>
                <a:uFillTx/>
                <a:latin typeface="Open Sans Light" panose="020B0306030504020204" pitchFamily="34" charset="0"/>
                <a:ea typeface="+mn-ea"/>
                <a:cs typeface="+mn-cs"/>
                <a:sym typeface="Arial"/>
              </a:rPr>
              <a:t>Patrial Hospitalization Programs (PHP)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Open Sans Light" panose="020B0306030504020204" pitchFamily="34" charset="0"/>
                <a:ea typeface="+mn-ea"/>
                <a:cs typeface="Open Sans Light" panose="020B0306030504020204" pitchFamily="34" charset="0"/>
              </a:rPr>
              <a:t>Professional Resource Family Care (PRFC)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Open Sans Light" panose="020B0306030504020204" pitchFamily="34" charset="0"/>
                <a:ea typeface="+mn-ea"/>
                <a:cs typeface="Open Sans Light" panose="020B0306030504020204" pitchFamily="34" charset="0"/>
              </a:rPr>
              <a:t>Psychiatric Residential Treatment Facilities (PRTF)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prstClr val="white"/>
                </a:solidFill>
                <a:effectLst/>
                <a:uLnTx/>
                <a:uFillTx/>
                <a:latin typeface="Open Sans Light" panose="020B0306030504020204" pitchFamily="34" charset="0"/>
                <a:ea typeface="+mn-ea"/>
                <a:cs typeface="Open Sans Light" panose="020B0306030504020204" pitchFamily="34" charset="0"/>
                <a:sym typeface="Arial"/>
              </a:rPr>
              <a:t>Qualified Residential Treatment Program (</a:t>
            </a:r>
            <a:r>
              <a:rPr kumimoji="0" lang="en-US" sz="1500" b="0" i="0" u="none" strike="noStrike" kern="0" cap="none" spc="0" normalizeH="0" baseline="0" noProof="0" dirty="0">
                <a:ln>
                  <a:noFill/>
                </a:ln>
                <a:solidFill>
                  <a:prstClr val="white"/>
                </a:solidFill>
                <a:effectLst/>
                <a:uLnTx/>
                <a:uFillTx/>
                <a:latin typeface="Open Sans Light" panose="020B0306030504020204" pitchFamily="34" charset="0"/>
                <a:ea typeface="+mn-ea"/>
                <a:cs typeface="+mn-cs"/>
                <a:sym typeface="Arial"/>
              </a:rPr>
              <a:t>QRTP)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Open Sans Light" panose="020B0306030504020204" pitchFamily="34" charset="0"/>
                <a:ea typeface="+mn-ea"/>
                <a:cs typeface="Open Sans Light" panose="020B0306030504020204" pitchFamily="34" charset="0"/>
              </a:rPr>
              <a:t>Serious Emotional Disturbance (SED) Waiver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prstClr val="white"/>
                </a:solidFill>
                <a:effectLst/>
                <a:uLnTx/>
                <a:uFillTx/>
                <a:latin typeface="Open Sans Light" panose="020B0306030504020204" pitchFamily="34" charset="0"/>
                <a:ea typeface="+mn-ea"/>
                <a:cs typeface="Open Sans Light" panose="020B0306030504020204" pitchFamily="34" charset="0"/>
                <a:sym typeface="Arial"/>
              </a:rPr>
              <a:t>State Institutional Alternative (SIA)</a:t>
            </a:r>
            <a:endParaRPr kumimoji="0" lang="en-US" sz="1500" b="0" i="0" u="none" strike="noStrike" kern="1200" cap="none" spc="0" normalizeH="0" baseline="0" noProof="0" dirty="0">
              <a:ln>
                <a:noFill/>
              </a:ln>
              <a:solidFill>
                <a:prstClr val="white"/>
              </a:solidFill>
              <a:effectLst/>
              <a:uLnTx/>
              <a:uFillTx/>
              <a:latin typeface="Open Sans Light" panose="020B0306030504020204" pitchFamily="34" charset="0"/>
              <a:ea typeface="+mn-ea"/>
              <a:cs typeface="Open Sans Light" panose="020B03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Open Sans Light" panose="020B0306030504020204" pitchFamily="34" charset="0"/>
                <a:ea typeface="+mn-ea"/>
                <a:cs typeface="Open Sans Light" panose="020B0306030504020204" pitchFamily="34" charset="0"/>
              </a:rPr>
              <a:t>Substance Use Disorder (SUD)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Open Sans Light" panose="020B0306030504020204" pitchFamily="34" charset="0"/>
                <a:ea typeface="+mn-ea"/>
                <a:cs typeface="Open Sans Light" panose="020B0306030504020204" pitchFamily="34" charset="0"/>
              </a:rPr>
              <a:t>Targeted Case Management (TCM)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Open Sans Light" panose="020B0306030504020204" pitchFamily="34" charset="0"/>
                <a:ea typeface="+mn-ea"/>
                <a:cs typeface="Open Sans Light" panose="020B0306030504020204" pitchFamily="34" charset="0"/>
              </a:rPr>
              <a:t>Therapeutic Family Foster Homes (TFFH)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prstClr val="white"/>
                </a:solidFill>
                <a:effectLst/>
                <a:uLnTx/>
                <a:uFillTx/>
                <a:latin typeface="Open Sans Light" panose="020B0306030504020204" pitchFamily="34" charset="0"/>
                <a:ea typeface="+mn-ea"/>
                <a:cs typeface="+mn-cs"/>
                <a:sym typeface="Arial"/>
              </a:rPr>
              <a:t>Transitional Living Programs (TLP)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Open Sans Light" panose="020B0306030504020204" pitchFamily="34" charset="0"/>
                <a:ea typeface="+mn-ea"/>
                <a:cs typeface="Open Sans Light" panose="020B0306030504020204" pitchFamily="34" charset="0"/>
              </a:rPr>
              <a:t>Vocational Rehabilitation (VR)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Open Sans Light" panose="020B0306030504020204" pitchFamily="34" charset="0"/>
                <a:ea typeface="+mn-ea"/>
                <a:cs typeface="Open Sans Light" panose="020B0306030504020204" pitchFamily="34" charset="0"/>
              </a:rPr>
              <a:t>Youth Advocate Program (YAP)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prstClr val="white"/>
                </a:solidFill>
                <a:effectLst/>
                <a:uLnTx/>
                <a:uFillTx/>
                <a:latin typeface="Open Sans Light" panose="020B0306030504020204" pitchFamily="34" charset="0"/>
                <a:ea typeface="+mn-ea"/>
                <a:cs typeface="+mn-cs"/>
                <a:sym typeface="Arial"/>
              </a:rPr>
              <a:t>Youth Residential Center II (YRC II)</a:t>
            </a:r>
            <a:endParaRPr kumimoji="0" lang="en-US" sz="1200" b="0" i="0" u="none" strike="noStrike" kern="1200" cap="none" spc="0" normalizeH="0" baseline="0" noProof="0" dirty="0">
              <a:ln>
                <a:noFill/>
              </a:ln>
              <a:solidFill>
                <a:prstClr val="white"/>
              </a:solidFill>
              <a:effectLst/>
              <a:uLnTx/>
              <a:uFillTx/>
              <a:latin typeface="Open Sans Light" panose="020B0306030504020204" pitchFamily="34" charset="0"/>
              <a:ea typeface="+mn-ea"/>
              <a:cs typeface="Open Sans Light" panose="020B0306030504020204" pitchFamily="34" charset="0"/>
            </a:endParaRPr>
          </a:p>
        </p:txBody>
      </p:sp>
      <p:sp>
        <p:nvSpPr>
          <p:cNvPr id="4" name="Footer Placeholder 3">
            <a:extLst>
              <a:ext uri="{FF2B5EF4-FFF2-40B4-BE49-F238E27FC236}">
                <a16:creationId xmlns:a16="http://schemas.microsoft.com/office/drawing/2014/main" id="{97AA0E02-E472-1EC4-CDEB-719916756D04}"/>
              </a:ext>
            </a:extLst>
          </p:cNvPr>
          <p:cNvSpPr>
            <a:spLocks noGrp="1"/>
          </p:cNvSpPr>
          <p:nvPr>
            <p:ph type="ftr" sz="quarter" idx="11"/>
          </p:nvPr>
        </p:nvSpPr>
        <p:spPr>
          <a:xfrm>
            <a:off x="3328989" y="6356350"/>
            <a:ext cx="5815012" cy="365125"/>
          </a:xfrm>
        </p:spPr>
        <p:txBody>
          <a:bodyPr/>
          <a:lstStyle/>
          <a:p>
            <a:r>
              <a:rPr lang="en-US" dirty="0">
                <a:solidFill>
                  <a:schemeClr val="bg1"/>
                </a:solidFill>
                <a:latin typeface="Open Sans Light" panose="020B0306030504020204" pitchFamily="34" charset="0"/>
                <a:cs typeface="Open Sans Light" panose="020B0306030504020204" pitchFamily="34" charset="0"/>
              </a:rPr>
              <a:t>November 2024, Collaborative Document, DCF, KDADS, KDHE, KDOC and KSDE</a:t>
            </a:r>
          </a:p>
        </p:txBody>
      </p:sp>
    </p:spTree>
    <p:extLst>
      <p:ext uri="{BB962C8B-B14F-4D97-AF65-F5344CB8AC3E}">
        <p14:creationId xmlns:p14="http://schemas.microsoft.com/office/powerpoint/2010/main" val="3020925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8F089-D270-74A8-DED3-C84CA44770A5}"/>
              </a:ext>
            </a:extLst>
          </p:cNvPr>
          <p:cNvSpPr>
            <a:spLocks noGrp="1"/>
          </p:cNvSpPr>
          <p:nvPr>
            <p:ph type="title" idx="4294967295"/>
          </p:nvPr>
        </p:nvSpPr>
        <p:spPr>
          <a:xfrm>
            <a:off x="914400" y="675249"/>
            <a:ext cx="10452295" cy="337625"/>
          </a:xfrm>
          <a:prstGeom prst="rect">
            <a:avLst/>
          </a:prstGeom>
          <a:solidFill>
            <a:schemeClr val="accent1"/>
          </a:solidFill>
          <a:ln w="12700" cap="flat" cmpd="sng" algn="ctr">
            <a:solidFill>
              <a:schemeClr val="accent1">
                <a:shade val="15000"/>
              </a:schemeClr>
            </a:solidFill>
            <a:prstDash val="solid"/>
            <a:miter lim="800000"/>
          </a:ln>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Open Sans Light" panose="020B0306030504020204" pitchFamily="34" charset="0"/>
                <a:ea typeface="+mn-ea"/>
                <a:cs typeface="+mn-cs"/>
              </a:rPr>
              <a:t>State and Service Agencies</a:t>
            </a:r>
          </a:p>
        </p:txBody>
      </p:sp>
      <p:sp>
        <p:nvSpPr>
          <p:cNvPr id="3" name="Rectangle 2">
            <a:extLst>
              <a:ext uri="{FF2B5EF4-FFF2-40B4-BE49-F238E27FC236}">
                <a16:creationId xmlns:a16="http://schemas.microsoft.com/office/drawing/2014/main" id="{B165A3D4-92B9-443D-FF8A-518032F1ED93}"/>
              </a:ext>
            </a:extLst>
          </p:cNvPr>
          <p:cNvSpPr/>
          <p:nvPr/>
        </p:nvSpPr>
        <p:spPr>
          <a:xfrm>
            <a:off x="891540" y="1167618"/>
            <a:ext cx="10452295" cy="5416062"/>
          </a:xfrm>
          <a:prstGeom prst="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Open Sans Light" panose="020B0306030504020204" pitchFamily="34" charset="0"/>
                <a:cs typeface="Open Sans Light" panose="020B0306030504020204" pitchFamily="34" charset="0"/>
              </a:rPr>
              <a:t>Community Developmental Disabilities Organizations (CDDO)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Open Sans Light" panose="020B0306030504020204" pitchFamily="34" charset="0"/>
                <a:cs typeface="Open Sans Light" panose="020B0306030504020204" pitchFamily="34" charset="0"/>
              </a:rPr>
              <a:t>Community Mental Health Center (CMHC)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Open Sans Light" panose="020B0306030504020204" pitchFamily="34" charset="0"/>
                <a:cs typeface="Open Sans Light" panose="020B0306030504020204" pitchFamily="34" charset="0"/>
              </a:rPr>
              <a:t>Crisis Respite Centers (CRC)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prstClr val="white"/>
                </a:solidFill>
                <a:latin typeface="Open Sans Light" panose="020B0306030504020204" pitchFamily="34" charset="0"/>
                <a:cs typeface="Open Sans Light" panose="020B0306030504020204" pitchFamily="34" charset="0"/>
              </a:rPr>
              <a:t>Department for Child and Families (DCF)</a:t>
            </a:r>
            <a:endParaRPr kumimoji="0" lang="en-US" sz="1500" b="0" i="0" u="none" strike="noStrike" kern="1200" cap="none" spc="0" normalizeH="0" baseline="0" noProof="0" dirty="0">
              <a:ln>
                <a:noFill/>
              </a:ln>
              <a:solidFill>
                <a:prstClr val="white"/>
              </a:solidFill>
              <a:effectLst/>
              <a:uLnTx/>
              <a:uFillTx/>
              <a:latin typeface="Open Sans Light" panose="020B0306030504020204" pitchFamily="34" charset="0"/>
              <a:cs typeface="Open Sans Light" panose="020B03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prstClr val="white"/>
                </a:solidFill>
                <a:latin typeface="Open Sans Light" panose="020B0306030504020204" pitchFamily="34" charset="0"/>
                <a:cs typeface="Open Sans Light" panose="020B0306030504020204" pitchFamily="34" charset="0"/>
              </a:rPr>
              <a:t>Disability Rights Center (DRC)</a:t>
            </a:r>
            <a:endParaRPr kumimoji="0" lang="en-US" sz="1500" b="0" i="0" u="none" strike="noStrike" kern="1200" cap="none" spc="0" normalizeH="0" baseline="0" noProof="0" dirty="0">
              <a:ln>
                <a:noFill/>
              </a:ln>
              <a:solidFill>
                <a:prstClr val="white"/>
              </a:solidFill>
              <a:effectLst/>
              <a:uLnTx/>
              <a:uFillTx/>
              <a:latin typeface="Open Sans Light" panose="020B0306030504020204" pitchFamily="34" charset="0"/>
              <a:cs typeface="Open Sans Light" panose="020B03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Open Sans Light" panose="020B0306030504020204" pitchFamily="34" charset="0"/>
                <a:cs typeface="Open Sans Light" panose="020B0306030504020204" pitchFamily="34" charset="0"/>
              </a:rPr>
              <a:t>Family Resource Center (FRC)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Open Sans Light" panose="020B0306030504020204" pitchFamily="34" charset="0"/>
                <a:cs typeface="Open Sans Light" panose="020B0306030504020204" pitchFamily="34" charset="0"/>
              </a:rPr>
              <a:t>Federally Qualified Health Center (FQHC)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prstClr val="white"/>
                </a:solidFill>
                <a:latin typeface="Open Sans Light" panose="020B0306030504020204" pitchFamily="34" charset="0"/>
                <a:cs typeface="Open Sans Light" panose="020B0306030504020204" pitchFamily="34" charset="0"/>
              </a:rPr>
              <a:t>Kansas Alliance for Mental Illness (KAMI)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Open Sans Light" panose="020B0306030504020204" pitchFamily="34" charset="0"/>
                <a:cs typeface="Open Sans Light" panose="020B0306030504020204" pitchFamily="34" charset="0"/>
              </a:rPr>
              <a:t>Kansas Department for Aging </a:t>
            </a:r>
            <a:r>
              <a:rPr lang="en-US" sz="1500" dirty="0">
                <a:solidFill>
                  <a:prstClr val="white"/>
                </a:solidFill>
                <a:latin typeface="Open Sans Light" panose="020B0306030504020204" pitchFamily="34" charset="0"/>
                <a:cs typeface="Open Sans Light" panose="020B0306030504020204" pitchFamily="34" charset="0"/>
              </a:rPr>
              <a:t>and Disability Services (KDADS)</a:t>
            </a:r>
            <a:endParaRPr kumimoji="0" lang="en-US" sz="1500" b="0" i="0" u="none" strike="noStrike" kern="1200" cap="none" spc="0" normalizeH="0" baseline="0" noProof="0" dirty="0">
              <a:ln>
                <a:noFill/>
              </a:ln>
              <a:solidFill>
                <a:prstClr val="white"/>
              </a:solidFill>
              <a:effectLst/>
              <a:uLnTx/>
              <a:uFillTx/>
              <a:latin typeface="Open Sans Light" panose="020B0306030504020204" pitchFamily="34" charset="0"/>
              <a:cs typeface="Open Sans Light" panose="020B03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Open Sans Light" panose="020B0306030504020204" pitchFamily="34" charset="0"/>
                <a:cs typeface="Open Sans Light" panose="020B0306030504020204" pitchFamily="34" charset="0"/>
              </a:rPr>
              <a:t>Kansas Department of Corrections (KDOC)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Open Sans Light" panose="020B0306030504020204" pitchFamily="34" charset="0"/>
                <a:cs typeface="Open Sans Light" panose="020B0306030504020204" pitchFamily="34" charset="0"/>
              </a:rPr>
              <a:t>Kansas Department of Education (KSDE)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Open Sans Light" panose="020B0306030504020204" pitchFamily="34" charset="0"/>
                <a:cs typeface="Open Sans Light" panose="020B0306030504020204" pitchFamily="34" charset="0"/>
              </a:rPr>
              <a:t>Kansas Department of Health and Environment (KDHE)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Open Sans Light" panose="020B0306030504020204" pitchFamily="34" charset="0"/>
                <a:cs typeface="Open Sans Light" panose="020B0306030504020204" pitchFamily="34" charset="0"/>
              </a:rPr>
              <a:t>Manage Care Organization (MCO)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prstClr val="white"/>
                </a:solidFill>
                <a:latin typeface="Open Sans Light" panose="020B0306030504020204" pitchFamily="34" charset="0"/>
                <a:cs typeface="Open Sans Light" panose="020B0306030504020204" pitchFamily="34" charset="0"/>
              </a:rPr>
              <a:t>National Alliance on Mental  Illness (NAMI)</a:t>
            </a:r>
            <a:endParaRPr kumimoji="0" lang="en-US" sz="1500" b="0" i="0" u="none" strike="noStrike" kern="1200" cap="none" spc="0" normalizeH="0" baseline="0" noProof="0" dirty="0">
              <a:ln>
                <a:noFill/>
              </a:ln>
              <a:solidFill>
                <a:prstClr val="white"/>
              </a:solidFill>
              <a:effectLst/>
              <a:uLnTx/>
              <a:uFillTx/>
              <a:latin typeface="Open Sans Light" panose="020B0306030504020204" pitchFamily="34" charset="0"/>
              <a:cs typeface="Open Sans Light" panose="020B03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Open Sans Light" panose="020B0306030504020204" pitchFamily="34" charset="0"/>
                <a:cs typeface="Open Sans Light" panose="020B0306030504020204" pitchFamily="34" charset="0"/>
              </a:rPr>
              <a:t>Psychiatric Residential Treatment Facilities (PRTF)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prstClr val="white"/>
                </a:solidFill>
                <a:latin typeface="Open Sans Light" panose="020B0306030504020204" pitchFamily="34" charset="0"/>
                <a:cs typeface="Open Sans Light" panose="020B0306030504020204" pitchFamily="34" charset="0"/>
              </a:rPr>
              <a:t>Regional Alcohol &amp; Drug Assessment Center (RADAC)</a:t>
            </a:r>
            <a:endParaRPr kumimoji="0" lang="en-US" sz="1500" b="0" i="0" u="none" strike="noStrike" kern="1200" cap="none" spc="0" normalizeH="0" baseline="0" noProof="0" dirty="0">
              <a:ln>
                <a:noFill/>
              </a:ln>
              <a:solidFill>
                <a:prstClr val="white"/>
              </a:solidFill>
              <a:effectLst/>
              <a:uLnTx/>
              <a:uFillTx/>
              <a:latin typeface="Open Sans Light" panose="020B0306030504020204" pitchFamily="34" charset="0"/>
              <a:cs typeface="Open Sans Light" panose="020B0306030504020204" pitchFamily="34" charset="0"/>
            </a:endParaRPr>
          </a:p>
        </p:txBody>
      </p:sp>
      <p:sp>
        <p:nvSpPr>
          <p:cNvPr id="4" name="Footer Placeholder 3">
            <a:extLst>
              <a:ext uri="{FF2B5EF4-FFF2-40B4-BE49-F238E27FC236}">
                <a16:creationId xmlns:a16="http://schemas.microsoft.com/office/drawing/2014/main" id="{C6EA6BB9-2732-79CF-CFEB-DE37C1A1BAB2}"/>
              </a:ext>
            </a:extLst>
          </p:cNvPr>
          <p:cNvSpPr>
            <a:spLocks noGrp="1"/>
          </p:cNvSpPr>
          <p:nvPr>
            <p:ph type="ftr" sz="quarter" idx="11"/>
          </p:nvPr>
        </p:nvSpPr>
        <p:spPr>
          <a:xfrm>
            <a:off x="3117056" y="6218555"/>
            <a:ext cx="5957888" cy="365125"/>
          </a:xfrm>
        </p:spPr>
        <p:txBody>
          <a:bodyPr/>
          <a:lstStyle/>
          <a:p>
            <a:r>
              <a:rPr lang="en-US" dirty="0">
                <a:solidFill>
                  <a:schemeClr val="bg1"/>
                </a:solidFill>
                <a:latin typeface="Open Sans Light" panose="020B0306030504020204" pitchFamily="34" charset="0"/>
                <a:cs typeface="Open Sans Light" panose="020B0306030504020204" pitchFamily="34" charset="0"/>
              </a:rPr>
              <a:t>November 2024, Collaborative Document, DCF, KDADS, KDHE, KDOC and KSDE</a:t>
            </a:r>
          </a:p>
        </p:txBody>
      </p:sp>
    </p:spTree>
    <p:extLst>
      <p:ext uri="{BB962C8B-B14F-4D97-AF65-F5344CB8AC3E}">
        <p14:creationId xmlns:p14="http://schemas.microsoft.com/office/powerpoint/2010/main" val="496114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61CE8E-FF61-E501-5CE9-7863BBDFEC42}"/>
              </a:ext>
            </a:extLst>
          </p:cNvPr>
          <p:cNvSpPr>
            <a:spLocks noGrp="1"/>
          </p:cNvSpPr>
          <p:nvPr>
            <p:ph type="title" idx="4294967295"/>
          </p:nvPr>
        </p:nvSpPr>
        <p:spPr>
          <a:xfrm>
            <a:off x="1334086" y="136525"/>
            <a:ext cx="2768014" cy="1219039"/>
          </a:xfrm>
          <a:prstGeom prst="chevron">
            <a:avLst/>
          </a:prstGeom>
          <a:solidFill>
            <a:schemeClr val="accent5">
              <a:lumMod val="60000"/>
              <a:lumOff val="40000"/>
            </a:schemeClr>
          </a:solidFill>
          <a:ln w="12700" cap="flat" cmpd="sng" algn="ctr">
            <a:solidFill>
              <a:srgbClr val="7BBFE1"/>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800" b="0" i="0" u="none" strike="noStrike" kern="0" cap="none" spc="0" normalizeH="0" baseline="0" noProof="0" dirty="0">
                <a:ln>
                  <a:noFill/>
                </a:ln>
                <a:solidFill>
                  <a:srgbClr val="000000"/>
                </a:solidFill>
                <a:effectLst/>
                <a:uLnTx/>
                <a:uFillTx/>
                <a:latin typeface="Open Sans Light" panose="020B0306030504020204" pitchFamily="34" charset="0"/>
                <a:ea typeface="+mn-ea"/>
                <a:cs typeface="+mn-cs"/>
                <a:sym typeface="Arial"/>
              </a:rPr>
              <a:t>Prevention   </a:t>
            </a:r>
          </a:p>
        </p:txBody>
      </p:sp>
      <p:sp>
        <p:nvSpPr>
          <p:cNvPr id="4" name="Rectangle 3">
            <a:extLst>
              <a:ext uri="{FF2B5EF4-FFF2-40B4-BE49-F238E27FC236}">
                <a16:creationId xmlns:a16="http://schemas.microsoft.com/office/drawing/2014/main" id="{9479D3A1-11C4-71B9-F508-86F139C55A35}"/>
              </a:ext>
            </a:extLst>
          </p:cNvPr>
          <p:cNvSpPr/>
          <p:nvPr/>
        </p:nvSpPr>
        <p:spPr>
          <a:xfrm>
            <a:off x="1334086" y="1370693"/>
            <a:ext cx="9523828" cy="5350781"/>
          </a:xfrm>
          <a:prstGeom prst="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300" kern="0" dirty="0">
                <a:solidFill>
                  <a:prstClr val="white"/>
                </a:solidFill>
                <a:latin typeface="Open Sans Light" panose="020B0306030504020204" pitchFamily="34" charset="0"/>
                <a:cs typeface="Open Sans Light" panose="020B0306030504020204" pitchFamily="34" charset="0"/>
                <a:sym typeface="Arial"/>
              </a:rPr>
              <a:t>Services and tools that support families and youth to prevent needing additional treatment</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lang="en-US" sz="1000" kern="0" dirty="0">
              <a:solidFill>
                <a:prstClr val="white"/>
              </a:solidFill>
              <a:latin typeface="Open Sans Light" panose="020B0306030504020204" pitchFamily="34" charset="0"/>
              <a:cs typeface="Open Sans Light" panose="020B0306030504020204" pitchFamily="34"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300" kern="0" dirty="0">
                <a:solidFill>
                  <a:schemeClr val="bg1"/>
                </a:solidFill>
                <a:latin typeface="Open Sans Light" panose="020B0306030504020204" pitchFamily="34" charset="0"/>
                <a:cs typeface="Open Sans Light" panose="020B0306030504020204" pitchFamily="34" charset="0"/>
                <a:sym typeface="Arial"/>
              </a:rPr>
              <a:t>KDADS Programs, </a:t>
            </a:r>
            <a:r>
              <a:rPr lang="en-US" sz="1300" dirty="0">
                <a:solidFill>
                  <a:schemeClr val="bg1"/>
                </a:solidFill>
                <a:latin typeface="Open Sans Light" panose="020B0306030504020204" pitchFamily="34" charset="0"/>
                <a:cs typeface="Open Sans Light" panose="020B0306030504020204" pitchFamily="34" charset="0"/>
                <a:hlinkClick r:id="rId2">
                  <a:extLst>
                    <a:ext uri="{A12FA001-AC4F-418D-AE19-62706E023703}">
                      <ahyp:hlinkClr xmlns:ahyp="http://schemas.microsoft.com/office/drawing/2018/hyperlinkcolor" val="tx"/>
                    </a:ext>
                  </a:extLst>
                </a:hlinkClick>
              </a:rPr>
              <a:t>Kansas Department for Aging and Disability Services (KDADS) - Home (ks.gov)</a:t>
            </a:r>
            <a:r>
              <a:rPr lang="en-US" sz="1300" kern="0" dirty="0">
                <a:solidFill>
                  <a:schemeClr val="bg1"/>
                </a:solidFill>
                <a:latin typeface="Open Sans Light" panose="020B0306030504020204" pitchFamily="34" charset="0"/>
                <a:cs typeface="Open Sans Light" panose="020B0306030504020204" pitchFamily="34" charset="0"/>
                <a:sym typeface="Arial"/>
              </a:rPr>
              <a:t>:</a:t>
            </a:r>
            <a:endParaRPr kumimoji="0" lang="en-US" sz="1300" b="0" i="0" u="none" strike="noStrike" kern="0" cap="none" spc="0" normalizeH="0" baseline="0" noProof="0" dirty="0">
              <a:ln>
                <a:noFill/>
              </a:ln>
              <a:solidFill>
                <a:schemeClr val="bg1"/>
              </a:solidFill>
              <a:effectLst/>
              <a:uLnTx/>
              <a:uFillTx/>
              <a:latin typeface="Open Sans Light" panose="020B0306030504020204" pitchFamily="34" charset="0"/>
              <a:cs typeface="Open Sans Light" panose="020B0306030504020204" pitchFamily="34" charset="0"/>
              <a:sym typeface="Arial"/>
            </a:endParaRPr>
          </a:p>
          <a:p>
            <a:pPr marL="171450" indent="-171450" rtl="0">
              <a:buFont typeface="Arial" panose="020B0604020202020204" pitchFamily="34" charset="0"/>
              <a:buChar char="•"/>
            </a:pPr>
            <a:r>
              <a:rPr lang="en-US" sz="1300" kern="0" dirty="0">
                <a:solidFill>
                  <a:schemeClr val="bg1"/>
                </a:solidFill>
                <a:latin typeface="Open Sans Light" panose="020B0306030504020204" pitchFamily="34" charset="0"/>
                <a:cs typeface="Open Sans Light" panose="020B0306030504020204" pitchFamily="34" charset="0"/>
                <a:sym typeface="Arial"/>
              </a:rPr>
              <a:t>Transition Youth seminars</a:t>
            </a:r>
            <a:endParaRPr kumimoji="0" lang="en-US" sz="1300" b="0" i="0" u="none" strike="noStrike" kern="0" cap="none" spc="0" normalizeH="0" baseline="0" noProof="0" dirty="0">
              <a:ln>
                <a:noFill/>
              </a:ln>
              <a:solidFill>
                <a:prstClr val="white"/>
              </a:solidFill>
              <a:effectLst/>
              <a:uLnTx/>
              <a:uFillTx/>
              <a:latin typeface="Open Sans Light" panose="020B0306030504020204" pitchFamily="34" charset="0"/>
              <a:cs typeface="Open Sans Light" panose="020B0306030504020204" pitchFamily="34" charset="0"/>
              <a:sym typeface="Arial"/>
            </a:endParaRPr>
          </a:p>
          <a:p>
            <a:pPr marL="171450" indent="-171450" rtl="0">
              <a:buFont typeface="Arial" panose="020B0604020202020204" pitchFamily="34" charset="0"/>
              <a:buChar char="•"/>
            </a:pPr>
            <a:r>
              <a:rPr lang="en-US" sz="1300" kern="0" dirty="0">
                <a:solidFill>
                  <a:schemeClr val="bg1"/>
                </a:solidFill>
                <a:latin typeface="Open Sans Light" panose="020B0306030504020204" pitchFamily="34" charset="0"/>
                <a:cs typeface="Open Sans Light" panose="020B0306030504020204" pitchFamily="34" charset="0"/>
                <a:sym typeface="Arial"/>
              </a:rPr>
              <a:t>Youth Leaders in Kansas (</a:t>
            </a:r>
            <a:r>
              <a:rPr lang="en-US" sz="1300" kern="0" dirty="0" err="1">
                <a:solidFill>
                  <a:schemeClr val="bg1"/>
                </a:solidFill>
                <a:latin typeface="Open Sans Light" panose="020B0306030504020204" pitchFamily="34" charset="0"/>
                <a:cs typeface="Open Sans Light" panose="020B0306030504020204" pitchFamily="34" charset="0"/>
                <a:sym typeface="Arial"/>
              </a:rPr>
              <a:t>YlinK</a:t>
            </a:r>
            <a:r>
              <a:rPr lang="en-US" sz="1300" kern="0" dirty="0">
                <a:solidFill>
                  <a:schemeClr val="bg1"/>
                </a:solidFill>
                <a:latin typeface="Open Sans Light" panose="020B0306030504020204" pitchFamily="34" charset="0"/>
                <a:cs typeface="Open Sans Light" panose="020B0306030504020204" pitchFamily="34" charset="0"/>
                <a:sym typeface="Arial"/>
              </a:rPr>
              <a:t>) Program, </a:t>
            </a:r>
            <a:r>
              <a:rPr lang="en-US" sz="1400" dirty="0">
                <a:solidFill>
                  <a:schemeClr val="bg1"/>
                </a:solidFill>
                <a:latin typeface="Open Sans Light" panose="020B0306030504020204" pitchFamily="34" charset="0"/>
                <a:hlinkClick r:id="rId3">
                  <a:extLst>
                    <a:ext uri="{A12FA001-AC4F-418D-AE19-62706E023703}">
                      <ahyp:hlinkClr xmlns:ahyp="http://schemas.microsoft.com/office/drawing/2018/hyperlinkcolor" val="tx"/>
                    </a:ext>
                  </a:extLst>
                </a:hlinkClick>
              </a:rPr>
              <a:t>Current YLinK Sites | Department for Aging and Disability Services</a:t>
            </a:r>
            <a:r>
              <a:rPr lang="en-US" sz="1300" kern="0" dirty="0">
                <a:solidFill>
                  <a:schemeClr val="bg1"/>
                </a:solidFill>
                <a:latin typeface="Open Sans Light" panose="020B0306030504020204" pitchFamily="34" charset="0"/>
                <a:cs typeface="Open Sans Light" panose="020B0306030504020204" pitchFamily="34" charset="0"/>
                <a:sym typeface="Arial"/>
              </a:rPr>
              <a:t> </a:t>
            </a:r>
            <a:endParaRPr kumimoji="0" lang="en-US" sz="1300" b="0" i="0" u="none" strike="noStrike" kern="0" cap="none" spc="0" normalizeH="0" baseline="0" noProof="0" dirty="0">
              <a:ln>
                <a:noFill/>
              </a:ln>
              <a:solidFill>
                <a:schemeClr val="bg1"/>
              </a:solidFill>
              <a:effectLst/>
              <a:uLnTx/>
              <a:uFillTx/>
              <a:latin typeface="Open Sans Light" panose="020B0306030504020204" pitchFamily="34" charset="0"/>
              <a:cs typeface="Open Sans Light" panose="020B0306030504020204" pitchFamily="34" charset="0"/>
              <a:sym typeface="Arial"/>
            </a:endParaRPr>
          </a:p>
          <a:p>
            <a:pPr marL="171450" indent="-171450" rtl="0">
              <a:buFont typeface="Arial" panose="020B0604020202020204" pitchFamily="34" charset="0"/>
              <a:buChar char="•"/>
            </a:pPr>
            <a:r>
              <a:rPr lang="en-US" sz="1300" kern="0" dirty="0">
                <a:solidFill>
                  <a:schemeClr val="bg1"/>
                </a:solidFill>
                <a:latin typeface="Open Sans Light" panose="020B0306030504020204" pitchFamily="34" charset="0"/>
                <a:cs typeface="Open Sans Light" panose="020B0306030504020204" pitchFamily="34" charset="0"/>
                <a:sym typeface="Arial"/>
              </a:rPr>
              <a:t>Kansas Prevention Collaborative (KPC)</a:t>
            </a:r>
            <a:endParaRPr kumimoji="0" lang="en-US" sz="1300" b="0" i="0" u="none" strike="noStrike" kern="0" cap="none" spc="0" normalizeH="0" baseline="0" noProof="0" dirty="0">
              <a:ln>
                <a:noFill/>
              </a:ln>
              <a:solidFill>
                <a:prstClr val="white"/>
              </a:solidFill>
              <a:effectLst/>
              <a:uLnTx/>
              <a:uFillTx/>
              <a:latin typeface="Open Sans Light" panose="020B0306030504020204" pitchFamily="34" charset="0"/>
              <a:cs typeface="Open Sans Light" panose="020B0306030504020204" pitchFamily="34" charset="0"/>
              <a:sym typeface="Arial"/>
            </a:endParaRPr>
          </a:p>
          <a:p>
            <a:pPr marL="171450" indent="-171450" rtl="0">
              <a:buFont typeface="Arial" panose="020B0604020202020204" pitchFamily="34" charset="0"/>
              <a:buChar char="•"/>
            </a:pPr>
            <a:r>
              <a:rPr lang="en-US" sz="1300" kern="0" dirty="0">
                <a:solidFill>
                  <a:schemeClr val="bg1"/>
                </a:solidFill>
                <a:latin typeface="Open Sans Light" panose="020B0306030504020204" pitchFamily="34" charset="0"/>
                <a:cs typeface="Open Sans Light" panose="020B0306030504020204" pitchFamily="34" charset="0"/>
                <a:sym typeface="Arial"/>
              </a:rPr>
              <a:t>Kansas Problem Gambling (Gaming Addiction)</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lang="en-US" sz="1000" kern="0" dirty="0">
              <a:solidFill>
                <a:prstClr val="white"/>
              </a:solidFill>
              <a:latin typeface="Open Sans Light" panose="020B0306030504020204" pitchFamily="34" charset="0"/>
              <a:cs typeface="Open Sans Light" panose="020B0306030504020204" pitchFamily="34"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300" kern="0" dirty="0">
                <a:solidFill>
                  <a:prstClr val="white"/>
                </a:solidFill>
                <a:latin typeface="Open Sans Light" panose="020B0306030504020204" pitchFamily="34" charset="0"/>
                <a:cs typeface="Open Sans Light" panose="020B0306030504020204" pitchFamily="34" charset="0"/>
                <a:sym typeface="Arial"/>
              </a:rPr>
              <a:t>Some examples of services through KDHE might include, </a:t>
            </a:r>
            <a:r>
              <a:rPr lang="en-US" sz="1300" dirty="0">
                <a:solidFill>
                  <a:schemeClr val="bg1"/>
                </a:solidFill>
                <a:latin typeface="Open Sans Light" panose="020B0306030504020204" pitchFamily="34" charset="0"/>
                <a:cs typeface="Open Sans Light" panose="020B0306030504020204" pitchFamily="34" charset="0"/>
                <a:hlinkClick r:id="rId4">
                  <a:extLst>
                    <a:ext uri="{A12FA001-AC4F-418D-AE19-62706E023703}">
                      <ahyp:hlinkClr xmlns:ahyp="http://schemas.microsoft.com/office/drawing/2018/hyperlinkcolor" val="tx"/>
                    </a:ext>
                  </a:extLst>
                </a:hlinkClick>
              </a:rPr>
              <a:t>KDHE, KS | Official Website</a:t>
            </a:r>
            <a:r>
              <a:rPr lang="en-US" sz="1300" kern="0" dirty="0">
                <a:solidFill>
                  <a:prstClr val="white"/>
                </a:solidFill>
                <a:latin typeface="Open Sans Light" panose="020B0306030504020204" pitchFamily="34" charset="0"/>
                <a:cs typeface="Open Sans Light" panose="020B0306030504020204" pitchFamily="34" charset="0"/>
                <a:sym typeface="Arial"/>
              </a:rPr>
              <a:t>:</a:t>
            </a:r>
            <a:endParaRPr kumimoji="0" lang="en-US" sz="1300" b="0" i="0" u="none" strike="noStrike" kern="0" cap="none" spc="0" normalizeH="0" baseline="0" noProof="0" dirty="0">
              <a:ln>
                <a:noFill/>
              </a:ln>
              <a:solidFill>
                <a:prstClr val="white"/>
              </a:solidFill>
              <a:effectLst/>
              <a:uLnTx/>
              <a:uFillTx/>
              <a:latin typeface="Open Sans Light" panose="020B0306030504020204" pitchFamily="34" charset="0"/>
              <a:cs typeface="Open Sans Light" panose="020B0306030504020204" pitchFamily="34" charset="0"/>
              <a:sym typeface="Arial"/>
            </a:endParaRPr>
          </a:p>
          <a:p>
            <a:pPr marL="171450" indent="-171450" rtl="0">
              <a:buFont typeface="Arial" panose="020B0604020202020204" pitchFamily="34" charset="0"/>
              <a:buChar char="•"/>
            </a:pPr>
            <a:r>
              <a:rPr lang="en-US" sz="1300" dirty="0">
                <a:latin typeface="Open Sans Light" panose="020B0306030504020204" pitchFamily="34" charset="0"/>
                <a:cs typeface="Open Sans Light" panose="020B0306030504020204" pitchFamily="34" charset="0"/>
              </a:rPr>
              <a:t>Perinatal and prenatal behavioral health work (prevention for the child, intervention for the mother)</a:t>
            </a:r>
          </a:p>
          <a:p>
            <a:pPr marL="171450" indent="-171450" rtl="0">
              <a:buFont typeface="Arial" panose="020B0604020202020204" pitchFamily="34" charset="0"/>
              <a:buChar char="•"/>
            </a:pPr>
            <a:r>
              <a:rPr lang="en-US" sz="1300" dirty="0">
                <a:latin typeface="Open Sans Light" panose="020B0306030504020204" pitchFamily="34" charset="0"/>
                <a:cs typeface="Open Sans Light" panose="020B0306030504020204" pitchFamily="34" charset="0"/>
              </a:rPr>
              <a:t>Home visiting services</a:t>
            </a:r>
          </a:p>
          <a:p>
            <a:pPr marL="171450" indent="-171450" rtl="0">
              <a:buFont typeface="Arial" panose="020B0604020202020204" pitchFamily="34" charset="0"/>
              <a:buChar char="•"/>
            </a:pPr>
            <a:r>
              <a:rPr lang="en-US" sz="1300" dirty="0">
                <a:latin typeface="Open Sans Light" panose="020B0306030504020204" pitchFamily="34" charset="0"/>
                <a:cs typeface="Open Sans Light" panose="020B0306030504020204" pitchFamily="34" charset="0"/>
              </a:rPr>
              <a:t>Parental education or other behavioral health education/awareness building</a:t>
            </a:r>
          </a:p>
          <a:p>
            <a:pPr marL="171450" indent="-171450" rtl="0">
              <a:buFont typeface="Arial" panose="020B0604020202020204" pitchFamily="34" charset="0"/>
              <a:buChar char="•"/>
            </a:pPr>
            <a:r>
              <a:rPr lang="en-US" sz="1300" dirty="0">
                <a:latin typeface="Open Sans Light" panose="020B0306030504020204" pitchFamily="34" charset="0"/>
                <a:cs typeface="Open Sans Light" panose="020B0306030504020204" pitchFamily="34" charset="0"/>
              </a:rPr>
              <a:t>Other intentional programs/services meant to increase positive childhood experiences and protective factors (i.e., childcare, economic services through DCF, etc.)</a:t>
            </a:r>
          </a:p>
          <a:p>
            <a:endParaRPr lang="en-US" sz="1000" dirty="0">
              <a:latin typeface="Open Sans Light" panose="020B0306030504020204" pitchFamily="34" charset="0"/>
              <a:cs typeface="Open Sans Light" panose="020B0306030504020204" pitchFamily="34" charset="0"/>
            </a:endParaRPr>
          </a:p>
          <a:p>
            <a:r>
              <a:rPr lang="en-US" sz="1300" kern="0" dirty="0">
                <a:solidFill>
                  <a:prstClr val="white"/>
                </a:solidFill>
                <a:latin typeface="Open Sans Light" panose="020B0306030504020204" pitchFamily="34" charset="0"/>
                <a:cs typeface="Open Sans Light" panose="020B0306030504020204" pitchFamily="34" charset="0"/>
                <a:sym typeface="Arial"/>
              </a:rPr>
              <a:t>Some examples of services through DCF might </a:t>
            </a:r>
            <a:r>
              <a:rPr lang="en-US" sz="1300" kern="0" dirty="0">
                <a:solidFill>
                  <a:schemeClr val="bg1"/>
                </a:solidFill>
                <a:latin typeface="Open Sans Light" panose="020B0306030504020204" pitchFamily="34" charset="0"/>
                <a:cs typeface="Open Sans Light" panose="020B0306030504020204" pitchFamily="34" charset="0"/>
                <a:sym typeface="Arial"/>
              </a:rPr>
              <a:t>include, </a:t>
            </a:r>
            <a:r>
              <a:rPr lang="en-US" sz="1300" dirty="0">
                <a:solidFill>
                  <a:schemeClr val="bg1"/>
                </a:solidFill>
                <a:latin typeface="Open Sans Light" panose="020B0306030504020204" pitchFamily="34" charset="0"/>
                <a:cs typeface="Open Sans Light" panose="020B0306030504020204" pitchFamily="34" charset="0"/>
                <a:hlinkClick r:id="rId5">
                  <a:extLst>
                    <a:ext uri="{A12FA001-AC4F-418D-AE19-62706E023703}">
                      <ahyp:hlinkClr xmlns:ahyp="http://schemas.microsoft.com/office/drawing/2018/hyperlinkcolor" val="tx"/>
                    </a:ext>
                  </a:extLst>
                </a:hlinkClick>
              </a:rPr>
              <a:t>Kansas Department for Children and Families - Home (ks.gov)</a:t>
            </a:r>
            <a:r>
              <a:rPr lang="en-US" sz="1300" kern="0" dirty="0">
                <a:solidFill>
                  <a:schemeClr val="bg1"/>
                </a:solidFill>
                <a:latin typeface="Open Sans Light" panose="020B0306030504020204" pitchFamily="34" charset="0"/>
                <a:cs typeface="Open Sans Light" panose="020B0306030504020204" pitchFamily="34" charset="0"/>
                <a:sym typeface="Arial"/>
              </a:rPr>
              <a:t>:</a:t>
            </a:r>
            <a:endParaRPr kumimoji="0" lang="en-US" sz="1300" b="0" i="0" u="none" strike="noStrike" kern="0" cap="none" spc="0" normalizeH="0" baseline="0" noProof="0" dirty="0">
              <a:ln>
                <a:noFill/>
              </a:ln>
              <a:solidFill>
                <a:schemeClr val="bg1"/>
              </a:solidFill>
              <a:effectLst/>
              <a:uLnTx/>
              <a:uFillTx/>
              <a:latin typeface="Open Sans Light" panose="020B0306030504020204" pitchFamily="34" charset="0"/>
              <a:cs typeface="Open Sans Light" panose="020B0306030504020204" pitchFamily="34" charset="0"/>
              <a:sym typeface="Arial"/>
            </a:endParaRPr>
          </a:p>
          <a:p>
            <a:pPr marL="171450" indent="-171450" rtl="0">
              <a:buFont typeface="Arial" panose="020B0604020202020204" pitchFamily="34" charset="0"/>
              <a:buChar char="•"/>
            </a:pPr>
            <a:r>
              <a:rPr lang="en-US" sz="1300" dirty="0">
                <a:latin typeface="Open Sans Light" panose="020B0306030504020204" pitchFamily="34" charset="0"/>
                <a:cs typeface="Open Sans Light" panose="020B0306030504020204" pitchFamily="34" charset="0"/>
              </a:rPr>
              <a:t>Youth Advocate Program (YAP) (statewide youth mentoring program available for children in </a:t>
            </a:r>
            <a:r>
              <a:rPr lang="en-US" sz="1300" dirty="0">
                <a:latin typeface="Open Sans Light" panose="020B0306030504020204" pitchFamily="34" charset="0"/>
              </a:rPr>
              <a:t>the custody of the Secretary of DCF </a:t>
            </a:r>
            <a:r>
              <a:rPr lang="en-US" sz="1300" dirty="0">
                <a:latin typeface="Open Sans Light" panose="020B0306030504020204" pitchFamily="34" charset="0"/>
                <a:cs typeface="Open Sans Light" panose="020B0306030504020204" pitchFamily="34" charset="0"/>
              </a:rPr>
              <a:t>or KDOC)</a:t>
            </a:r>
            <a:endParaRPr kumimoji="0" lang="en-US" sz="1300" b="0" i="0" u="none" strike="noStrike" kern="0" cap="none" spc="0" normalizeH="0" baseline="0" noProof="0" dirty="0">
              <a:ln>
                <a:noFill/>
              </a:ln>
              <a:solidFill>
                <a:prstClr val="white"/>
              </a:solidFill>
              <a:effectLst/>
              <a:uLnTx/>
              <a:uFillTx/>
              <a:latin typeface="Open Sans Light" panose="020B0306030504020204" pitchFamily="34" charset="0"/>
              <a:cs typeface="Open Sans Light" panose="020B0306030504020204" pitchFamily="34" charset="0"/>
              <a:sym typeface="Arial"/>
            </a:endParaRPr>
          </a:p>
          <a:p>
            <a:pPr marL="171450" indent="-171450" rtl="0">
              <a:buFont typeface="Arial" panose="020B0604020202020204" pitchFamily="34" charset="0"/>
              <a:buChar char="•"/>
            </a:pPr>
            <a:r>
              <a:rPr lang="en-US" sz="1300" dirty="0">
                <a:latin typeface="Open Sans Light" panose="020B0306030504020204" pitchFamily="34" charset="0"/>
                <a:cs typeface="Open Sans Light" panose="020B0306030504020204" pitchFamily="34" charset="0"/>
              </a:rPr>
              <a:t>Vocational Rehabilitation (VR) </a:t>
            </a:r>
          </a:p>
          <a:p>
            <a:pPr marL="628650" lvl="1" indent="-171450">
              <a:buFont typeface="Arial" panose="020B0604020202020204" pitchFamily="34" charset="0"/>
              <a:buChar char="•"/>
            </a:pPr>
            <a:r>
              <a:rPr lang="en-US" sz="1300" dirty="0">
                <a:solidFill>
                  <a:schemeClr val="bg1"/>
                </a:solidFill>
                <a:latin typeface="Open Sans Light" panose="020B0306030504020204" pitchFamily="34" charset="0"/>
                <a:cs typeface="Open Sans Light" panose="020B0306030504020204" pitchFamily="34" charset="0"/>
              </a:rPr>
              <a:t>A program through Rehabilitation Services (RS) Division at DCF, working in partnership with Kansans with disabilities to achieve their goals for employment, independence and self-sufficiency</a:t>
            </a:r>
            <a:endParaRPr kumimoji="0" lang="en-US" sz="1300" b="0" i="0" u="none" strike="noStrike" kern="0" cap="none" spc="0" normalizeH="0" baseline="0" noProof="0" dirty="0">
              <a:ln>
                <a:noFill/>
              </a:ln>
              <a:solidFill>
                <a:prstClr val="white"/>
              </a:solidFill>
              <a:effectLst/>
              <a:uLnTx/>
              <a:uFillTx/>
              <a:latin typeface="Open Sans Light" panose="020B0306030504020204" pitchFamily="34" charset="0"/>
              <a:cs typeface="Open Sans Light" panose="020B0306030504020204" pitchFamily="34" charset="0"/>
              <a:sym typeface="Arial"/>
            </a:endParaRPr>
          </a:p>
          <a:p>
            <a:pPr marL="171450" indent="-171450" rtl="0">
              <a:buFont typeface="Arial" panose="020B0604020202020204" pitchFamily="34" charset="0"/>
              <a:buChar char="•"/>
            </a:pPr>
            <a:r>
              <a:rPr lang="en-US" sz="1300" b="0" i="0" dirty="0">
                <a:solidFill>
                  <a:schemeClr val="bg1"/>
                </a:solidFill>
                <a:effectLst/>
                <a:latin typeface="Open Sans Light" panose="020B0306030504020204" pitchFamily="34" charset="0"/>
                <a:cs typeface="Open Sans Light" panose="020B0306030504020204" pitchFamily="34" charset="0"/>
              </a:rPr>
              <a:t>Pre-Employment Transition Services (Pre-ETS)</a:t>
            </a:r>
            <a:endParaRPr kumimoji="0" lang="en-US" sz="1300" b="0" i="0" u="none" strike="noStrike" kern="0" cap="none" spc="0" normalizeH="0" baseline="0" noProof="0" dirty="0">
              <a:ln>
                <a:noFill/>
              </a:ln>
              <a:solidFill>
                <a:prstClr val="white"/>
              </a:solidFill>
              <a:effectLst/>
              <a:uLnTx/>
              <a:uFillTx/>
              <a:latin typeface="Open Sans Light" panose="020B0306030504020204" pitchFamily="34" charset="0"/>
              <a:cs typeface="Open Sans Light" panose="020B0306030504020204" pitchFamily="34" charset="0"/>
              <a:sym typeface="Arial"/>
            </a:endParaRPr>
          </a:p>
          <a:p>
            <a:pPr marL="628650" lvl="1" indent="-171450">
              <a:buFont typeface="Arial" panose="020B0604020202020204" pitchFamily="34" charset="0"/>
              <a:buChar char="•"/>
            </a:pPr>
            <a:r>
              <a:rPr lang="en-US" sz="1300" dirty="0">
                <a:solidFill>
                  <a:schemeClr val="bg1"/>
                </a:solidFill>
                <a:latin typeface="Open Sans Light" panose="020B0306030504020204" pitchFamily="34" charset="0"/>
                <a:cs typeface="Open Sans Light" panose="020B0306030504020204" pitchFamily="34" charset="0"/>
              </a:rPr>
              <a:t>O</a:t>
            </a:r>
            <a:r>
              <a:rPr lang="en-US" sz="1300" b="0" i="0" dirty="0">
                <a:solidFill>
                  <a:schemeClr val="bg1"/>
                </a:solidFill>
                <a:effectLst/>
                <a:latin typeface="Open Sans Light" panose="020B0306030504020204" pitchFamily="34" charset="0"/>
                <a:cs typeface="Open Sans Light" panose="020B0306030504020204" pitchFamily="34" charset="0"/>
              </a:rPr>
              <a:t>ffer job exploration, counseling, and other support to students aged 14 to 21. These services aim to prepare students for employment and self-sufficiency, reducing reliance on public benefits</a:t>
            </a:r>
            <a:endParaRPr kumimoji="0" lang="en-US" sz="1100" b="0" i="0" u="none" strike="noStrike" kern="0" cap="none" spc="0" normalizeH="0" baseline="0" noProof="0" dirty="0">
              <a:ln>
                <a:noFill/>
              </a:ln>
              <a:solidFill>
                <a:prstClr val="white"/>
              </a:solidFill>
              <a:effectLst/>
              <a:uLnTx/>
              <a:uFillTx/>
              <a:latin typeface="Open Sans Light" panose="020B0306030504020204" pitchFamily="34" charset="0"/>
              <a:ea typeface="+mn-ea"/>
              <a:cs typeface="Open Sans Light" panose="020B0306030504020204" pitchFamily="34" charset="0"/>
              <a:sym typeface="Arial"/>
            </a:endParaRPr>
          </a:p>
        </p:txBody>
      </p:sp>
      <p:sp>
        <p:nvSpPr>
          <p:cNvPr id="2" name="Footer Placeholder 1">
            <a:extLst>
              <a:ext uri="{FF2B5EF4-FFF2-40B4-BE49-F238E27FC236}">
                <a16:creationId xmlns:a16="http://schemas.microsoft.com/office/drawing/2014/main" id="{20A42BEB-A806-4E47-77EB-FA8A73AEF056}"/>
              </a:ext>
            </a:extLst>
          </p:cNvPr>
          <p:cNvSpPr>
            <a:spLocks noGrp="1"/>
          </p:cNvSpPr>
          <p:nvPr>
            <p:ph type="ftr" sz="quarter" idx="11"/>
          </p:nvPr>
        </p:nvSpPr>
        <p:spPr>
          <a:xfrm>
            <a:off x="3071813" y="6371478"/>
            <a:ext cx="5886450" cy="365125"/>
          </a:xfrm>
        </p:spPr>
        <p:txBody>
          <a:bodyPr/>
          <a:lstStyle/>
          <a:p>
            <a:r>
              <a:rPr lang="en-US" dirty="0">
                <a:solidFill>
                  <a:schemeClr val="bg1"/>
                </a:solidFill>
                <a:latin typeface="Open Sans Light" panose="020B0306030504020204" pitchFamily="34" charset="0"/>
                <a:cs typeface="Open Sans Light" panose="020B0306030504020204" pitchFamily="34" charset="0"/>
              </a:rPr>
              <a:t>November 2024, Collaborative Document, DCF, KDADS, KDHE, KDOC and KSDE</a:t>
            </a:r>
          </a:p>
        </p:txBody>
      </p:sp>
    </p:spTree>
    <p:extLst>
      <p:ext uri="{BB962C8B-B14F-4D97-AF65-F5344CB8AC3E}">
        <p14:creationId xmlns:p14="http://schemas.microsoft.com/office/powerpoint/2010/main" val="57943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02D0F-0391-DABA-C4C8-7EED6BBF5E43}"/>
              </a:ext>
            </a:extLst>
          </p:cNvPr>
          <p:cNvSpPr>
            <a:spLocks noGrp="1"/>
          </p:cNvSpPr>
          <p:nvPr>
            <p:ph type="title" idx="4294967295"/>
          </p:nvPr>
        </p:nvSpPr>
        <p:spPr>
          <a:xfrm>
            <a:off x="1334086" y="554225"/>
            <a:ext cx="2897262" cy="1222642"/>
          </a:xfrm>
          <a:prstGeom prst="chevron">
            <a:avLst/>
          </a:prstGeom>
          <a:solidFill>
            <a:schemeClr val="accent5">
              <a:lumMod val="60000"/>
              <a:lumOff val="40000"/>
            </a:schemeClr>
          </a:solidFill>
          <a:ln w="12700" cap="flat" cmpd="sng" algn="ctr">
            <a:solidFill>
              <a:srgbClr val="F6BA12"/>
            </a:solidFill>
            <a:prstDash val="solid"/>
            <a:miter lim="800000"/>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000" b="0" i="0" u="none" strike="noStrike" kern="0" cap="none" spc="0" normalizeH="0" baseline="0" noProof="0" dirty="0">
                <a:ln>
                  <a:noFill/>
                </a:ln>
                <a:solidFill>
                  <a:srgbClr val="000000"/>
                </a:solidFill>
                <a:effectLst/>
                <a:uLnTx/>
                <a:uFillTx/>
                <a:latin typeface="Open Sans Light" panose="020B0306030504020204" pitchFamily="34" charset="0"/>
                <a:ea typeface="+mn-ea"/>
                <a:cs typeface="+mn-cs"/>
                <a:sym typeface="Arial"/>
              </a:rPr>
              <a:t>Kansas Department of Education, Prevention </a:t>
            </a:r>
          </a:p>
        </p:txBody>
      </p:sp>
      <p:sp>
        <p:nvSpPr>
          <p:cNvPr id="4" name="Rectangle 3">
            <a:extLst>
              <a:ext uri="{FF2B5EF4-FFF2-40B4-BE49-F238E27FC236}">
                <a16:creationId xmlns:a16="http://schemas.microsoft.com/office/drawing/2014/main" id="{9479D3A1-11C4-71B9-F508-86F139C55A35}"/>
              </a:ext>
            </a:extLst>
          </p:cNvPr>
          <p:cNvSpPr/>
          <p:nvPr/>
        </p:nvSpPr>
        <p:spPr>
          <a:xfrm>
            <a:off x="1334086" y="2019266"/>
            <a:ext cx="9523828" cy="4422045"/>
          </a:xfrm>
          <a:prstGeom prst="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en-US" sz="2000" kern="0" dirty="0">
                <a:solidFill>
                  <a:schemeClr val="bg1"/>
                </a:solidFill>
                <a:latin typeface="Open Sans Light" panose="020B0306030504020204" pitchFamily="34" charset="0"/>
                <a:cs typeface="Open Sans Light" panose="020B0306030504020204" pitchFamily="34" charset="0"/>
                <a:sym typeface="Arial"/>
              </a:rPr>
              <a:t>Kindergarten Readiness Snapshot, </a:t>
            </a:r>
            <a:r>
              <a:rPr lang="en-US" sz="2000" dirty="0">
                <a:solidFill>
                  <a:schemeClr val="bg1"/>
                </a:solidFill>
                <a:latin typeface="Open Sans Light" panose="020B0306030504020204" pitchFamily="34" charset="0"/>
                <a:cs typeface="Open Sans Light" panose="020B0306030504020204" pitchFamily="34" charset="0"/>
                <a:hlinkClick r:id="rId2">
                  <a:extLst>
                    <a:ext uri="{A12FA001-AC4F-418D-AE19-62706E023703}">
                      <ahyp:hlinkClr xmlns:ahyp="http://schemas.microsoft.com/office/drawing/2018/hyperlinkcolor" val="tx"/>
                    </a:ext>
                  </a:extLst>
                </a:hlinkClick>
              </a:rPr>
              <a:t>Kindergarten Readiness (ksde.org)</a:t>
            </a:r>
            <a:endParaRPr lang="en-US" sz="2000" kern="0" dirty="0">
              <a:solidFill>
                <a:schemeClr val="bg1"/>
              </a:solidFill>
              <a:latin typeface="Open Sans Light" panose="020B0306030504020204" pitchFamily="34" charset="0"/>
              <a:cs typeface="Open Sans Light" panose="020B0306030504020204" pitchFamily="34" charset="0"/>
              <a:sym typeface="Arial"/>
            </a:endParaRPr>
          </a:p>
          <a:p>
            <a:pPr defTabSz="1219170">
              <a:buClr>
                <a:srgbClr val="000000"/>
              </a:buClr>
              <a:defRPr/>
            </a:pPr>
            <a:r>
              <a:rPr lang="en-US" sz="2000" kern="0" dirty="0">
                <a:solidFill>
                  <a:schemeClr val="bg1"/>
                </a:solidFill>
                <a:latin typeface="Open Sans Light" panose="020B0306030504020204" pitchFamily="34" charset="0"/>
                <a:cs typeface="Open Sans Light" panose="020B0306030504020204" pitchFamily="34" charset="0"/>
                <a:sym typeface="Arial"/>
              </a:rPr>
              <a:t>Ages and Stages Screening, </a:t>
            </a:r>
            <a:r>
              <a:rPr lang="en-US" sz="2000" dirty="0">
                <a:solidFill>
                  <a:schemeClr val="bg1"/>
                </a:solidFill>
                <a:latin typeface="Open Sans Light" panose="020B0306030504020204" pitchFamily="34" charset="0"/>
                <a:cs typeface="Open Sans Light" panose="020B0306030504020204" pitchFamily="34" charset="0"/>
                <a:hlinkClick r:id="rId3">
                  <a:extLst>
                    <a:ext uri="{A12FA001-AC4F-418D-AE19-62706E023703}">
                      <ahyp:hlinkClr xmlns:ahyp="http://schemas.microsoft.com/office/drawing/2018/hyperlinkcolor" val="tx"/>
                    </a:ext>
                  </a:extLst>
                </a:hlinkClick>
              </a:rPr>
              <a:t>Welcome to the ASQ Online System for Kansas! - Ages and Stages</a:t>
            </a:r>
            <a:endParaRPr lang="en-US" sz="2000" kern="0" dirty="0">
              <a:solidFill>
                <a:schemeClr val="bg1"/>
              </a:solidFill>
              <a:latin typeface="Open Sans Light" panose="020B0306030504020204" pitchFamily="34" charset="0"/>
              <a:cs typeface="Open Sans Light" panose="020B0306030504020204" pitchFamily="34" charset="0"/>
              <a:sym typeface="Arial"/>
            </a:endParaRPr>
          </a:p>
          <a:p>
            <a:pPr marL="0" marR="0">
              <a:spcBef>
                <a:spcPts val="0"/>
              </a:spcBef>
              <a:spcAft>
                <a:spcPts val="0"/>
              </a:spcAft>
            </a:pPr>
            <a:r>
              <a:rPr lang="en-US" sz="2000" dirty="0">
                <a:solidFill>
                  <a:schemeClr val="bg1"/>
                </a:solidFill>
                <a:effectLst/>
                <a:latin typeface="Open Sans Light" panose="020B0306030504020204" pitchFamily="34" charset="0"/>
                <a:ea typeface="Times New Roman" panose="02020603050405020304" pitchFamily="18" charset="0"/>
                <a:cs typeface="Open Sans Light" panose="020B0306030504020204" pitchFamily="34" charset="0"/>
              </a:rPr>
              <a:t>Early Childhood Transition Fact sheet for transition from Part c to Part B:</a:t>
            </a:r>
            <a:endParaRPr lang="en-US" sz="20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endParaRPr>
          </a:p>
          <a:p>
            <a:pPr marL="0" marR="0">
              <a:spcBef>
                <a:spcPts val="0"/>
              </a:spcBef>
              <a:spcAft>
                <a:spcPts val="0"/>
              </a:spcAft>
            </a:pPr>
            <a:r>
              <a:rPr lang="en-US" sz="2000" u="sng" dirty="0">
                <a:solidFill>
                  <a:schemeClr val="bg1"/>
                </a:solidFill>
                <a:effectLst/>
                <a:latin typeface="Open Sans Light" panose="020B0306030504020204" pitchFamily="34" charset="0"/>
                <a:ea typeface="Times New Roman" panose="02020603050405020304" pitchFamily="18" charset="0"/>
                <a:cs typeface="Open Sans Light" panose="020B0306030504020204" pitchFamily="34" charset="0"/>
                <a:hlinkClick r:id="rId4">
                  <a:extLst>
                    <a:ext uri="{A12FA001-AC4F-418D-AE19-62706E023703}">
                      <ahyp:hlinkClr xmlns:ahyp="http://schemas.microsoft.com/office/drawing/2018/hyperlinkcolor" val="tx"/>
                    </a:ext>
                  </a:extLst>
                </a:hlinkClick>
              </a:rPr>
              <a:t>https://www.ksde.org/Portals/0/ECSETS/FactSheets/FactSheet-SPP-Ind12.pdf</a:t>
            </a:r>
            <a:endParaRPr lang="en-US" sz="2000" dirty="0">
              <a:effectLst/>
              <a:latin typeface="Open Sans Light" panose="020B0306030504020204" pitchFamily="34" charset="0"/>
              <a:ea typeface="Open Sans Light" panose="020B0306030504020204" pitchFamily="34" charset="0"/>
              <a:cs typeface="Open Sans Light" panose="020B0306030504020204" pitchFamily="34" charset="0"/>
            </a:endParaRPr>
          </a:p>
          <a:p>
            <a:pPr marL="0" marR="0">
              <a:spcBef>
                <a:spcPts val="0"/>
              </a:spcBef>
              <a:spcAft>
                <a:spcPts val="0"/>
              </a:spcAft>
            </a:pPr>
            <a:r>
              <a:rPr lang="en-US" sz="2000" u="sng" dirty="0">
                <a:solidFill>
                  <a:schemeClr val="bg1"/>
                </a:solidFill>
                <a:effectLst/>
                <a:latin typeface="Open Sans Light" panose="020B0306030504020204" pitchFamily="34" charset="0"/>
                <a:ea typeface="Times New Roman" panose="02020603050405020304" pitchFamily="18" charset="0"/>
                <a:cs typeface="Open Sans Light" panose="020B0306030504020204" pitchFamily="34" charset="0"/>
                <a:hlinkClick r:id="rId5" tooltip="Ind 12">
                  <a:extLst>
                    <a:ext uri="{A12FA001-AC4F-418D-AE19-62706E023703}">
                      <ahyp:hlinkClr xmlns:ahyp="http://schemas.microsoft.com/office/drawing/2018/hyperlinkcolor" val="tx"/>
                    </a:ext>
                  </a:extLst>
                </a:hlinkClick>
              </a:rPr>
              <a:t>Indicator 12: Transition from Part C to B</a:t>
            </a:r>
            <a:r>
              <a:rPr lang="en-US" sz="2000" dirty="0">
                <a:solidFill>
                  <a:schemeClr val="bg1"/>
                </a:solidFill>
                <a:effectLst/>
                <a:latin typeface="Open Sans Light" panose="020B0306030504020204" pitchFamily="34" charset="0"/>
                <a:ea typeface="Times New Roman" panose="02020603050405020304" pitchFamily="18" charset="0"/>
                <a:cs typeface="Open Sans Light" panose="020B0306030504020204" pitchFamily="34" charset="0"/>
              </a:rPr>
              <a:t> (Vimeo) (11:01 minutes) / </a:t>
            </a:r>
            <a:r>
              <a:rPr lang="en-US" sz="2000" u="sng" dirty="0">
                <a:solidFill>
                  <a:schemeClr val="bg1"/>
                </a:solidFill>
                <a:effectLst/>
                <a:latin typeface="Open Sans Light" panose="020B0306030504020204" pitchFamily="34" charset="0"/>
                <a:ea typeface="Times New Roman" panose="02020603050405020304" pitchFamily="18" charset="0"/>
                <a:cs typeface="Open Sans Light" panose="020B0306030504020204" pitchFamily="34" charset="0"/>
                <a:hlinkClick r:id="rId6" tooltip="Ind 12 Slides">
                  <a:extLst>
                    <a:ext uri="{A12FA001-AC4F-418D-AE19-62706E023703}">
                      <ahyp:hlinkClr xmlns:ahyp="http://schemas.microsoft.com/office/drawing/2018/hyperlinkcolor" val="tx"/>
                    </a:ext>
                  </a:extLst>
                </a:hlinkClick>
              </a:rPr>
              <a:t>Slides</a:t>
            </a:r>
            <a:r>
              <a:rPr lang="en-US" sz="2000" dirty="0">
                <a:solidFill>
                  <a:schemeClr val="bg1"/>
                </a:solidFill>
                <a:effectLst/>
                <a:latin typeface="Open Sans Light" panose="020B0306030504020204" pitchFamily="34" charset="0"/>
                <a:ea typeface="Times New Roman" panose="02020603050405020304" pitchFamily="18" charset="0"/>
                <a:cs typeface="Open Sans Light" panose="020B0306030504020204" pitchFamily="34" charset="0"/>
              </a:rPr>
              <a:t> (external link)</a:t>
            </a:r>
            <a:endParaRPr lang="en-US" sz="2000" kern="0" dirty="0">
              <a:solidFill>
                <a:schemeClr val="bg1"/>
              </a:solidFill>
              <a:latin typeface="Open Sans Light" panose="020B0306030504020204" pitchFamily="34" charset="0"/>
              <a:cs typeface="Open Sans Light" panose="020B0306030504020204" pitchFamily="34"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2000" kern="0" dirty="0">
                <a:solidFill>
                  <a:prstClr val="white"/>
                </a:solidFill>
                <a:latin typeface="Open Sans Light" panose="020B0306030504020204" pitchFamily="34" charset="0"/>
                <a:cs typeface="Open Sans Light" panose="020B0306030504020204" pitchFamily="34" charset="0"/>
                <a:sym typeface="Arial"/>
              </a:rPr>
              <a:t>Kansas Kids Needs Assessment, conducted yearly as targeted research focusing on mental health services starting at age 3 for the following 3 years</a:t>
            </a:r>
            <a:r>
              <a:rPr lang="en-US" sz="2000" kern="0" dirty="0">
                <a:solidFill>
                  <a:schemeClr val="bg1"/>
                </a:solidFill>
                <a:latin typeface="Open Sans Light" panose="020B0306030504020204" pitchFamily="34" charset="0"/>
                <a:cs typeface="Open Sans Light" panose="020B0306030504020204" pitchFamily="34" charset="0"/>
                <a:sym typeface="Arial"/>
              </a:rPr>
              <a:t>.                </a:t>
            </a:r>
            <a:r>
              <a:rPr lang="en-US" sz="2000" dirty="0">
                <a:solidFill>
                  <a:schemeClr val="bg1"/>
                </a:solidFill>
                <a:latin typeface="Open Sans Light" panose="020B0306030504020204" pitchFamily="34" charset="0"/>
                <a:cs typeface="Open Sans Light" panose="020B0306030504020204" pitchFamily="34" charset="0"/>
                <a:hlinkClick r:id="rId7">
                  <a:extLst>
                    <a:ext uri="{A12FA001-AC4F-418D-AE19-62706E023703}">
                      <ahyp:hlinkClr xmlns:ahyp="http://schemas.microsoft.com/office/drawing/2018/hyperlinkcolor" val="tx"/>
                    </a:ext>
                  </a:extLst>
                </a:hlinkClick>
              </a:rPr>
              <a:t>Needs Assessment | Kansas Children's Cabinet and Trust Fund (kschildrenscabinet.org)</a:t>
            </a:r>
            <a:endParaRPr lang="en-US" sz="2000" kern="0" dirty="0">
              <a:solidFill>
                <a:schemeClr val="bg1"/>
              </a:solidFill>
              <a:latin typeface="Open Sans Light" panose="020B0306030504020204" pitchFamily="34" charset="0"/>
              <a:cs typeface="Open Sans Light" panose="020B0306030504020204" pitchFamily="34"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lang="en-US" sz="2000" kern="0" dirty="0">
              <a:solidFill>
                <a:prstClr val="white"/>
              </a:solidFill>
              <a:latin typeface="Open Sans Light" panose="020B0306030504020204" pitchFamily="34" charset="0"/>
              <a:cs typeface="Open Sans Light" panose="020B0306030504020204" pitchFamily="34"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2000" b="0" i="0" u="none" strike="noStrike" kern="0" cap="none" spc="0" normalizeH="0" baseline="0" noProof="0" dirty="0">
              <a:ln>
                <a:noFill/>
              </a:ln>
              <a:solidFill>
                <a:prstClr val="white"/>
              </a:solidFill>
              <a:effectLst/>
              <a:uLnTx/>
              <a:uFillTx/>
              <a:latin typeface="Open Sans Light" panose="020B0306030504020204" pitchFamily="34" charset="0"/>
              <a:ea typeface="+mn-ea"/>
              <a:cs typeface="Open Sans Light" panose="020B0306030504020204" pitchFamily="34" charset="0"/>
              <a:sym typeface="Arial"/>
            </a:endParaRPr>
          </a:p>
        </p:txBody>
      </p:sp>
      <p:sp>
        <p:nvSpPr>
          <p:cNvPr id="3" name="Footer Placeholder 2">
            <a:extLst>
              <a:ext uri="{FF2B5EF4-FFF2-40B4-BE49-F238E27FC236}">
                <a16:creationId xmlns:a16="http://schemas.microsoft.com/office/drawing/2014/main" id="{0334A12B-1A81-C9F5-ACE1-43A3BBCFA45B}"/>
              </a:ext>
            </a:extLst>
          </p:cNvPr>
          <p:cNvSpPr>
            <a:spLocks noGrp="1"/>
          </p:cNvSpPr>
          <p:nvPr>
            <p:ph type="ftr" sz="quarter" idx="11"/>
          </p:nvPr>
        </p:nvSpPr>
        <p:spPr>
          <a:xfrm>
            <a:off x="3188493" y="6076186"/>
            <a:ext cx="5815013" cy="365125"/>
          </a:xfrm>
        </p:spPr>
        <p:txBody>
          <a:bodyPr/>
          <a:lstStyle/>
          <a:p>
            <a:r>
              <a:rPr lang="en-US" dirty="0">
                <a:solidFill>
                  <a:schemeClr val="bg1"/>
                </a:solidFill>
                <a:latin typeface="Open Sans Light" panose="020B0306030504020204" pitchFamily="34" charset="0"/>
                <a:cs typeface="Open Sans Light" panose="020B0306030504020204" pitchFamily="34" charset="0"/>
              </a:rPr>
              <a:t>November 2024, Collaborative Document, DCF, KDADS, KDHE, KDOC and KSDE</a:t>
            </a:r>
          </a:p>
        </p:txBody>
      </p:sp>
    </p:spTree>
    <p:extLst>
      <p:ext uri="{BB962C8B-B14F-4D97-AF65-F5344CB8AC3E}">
        <p14:creationId xmlns:p14="http://schemas.microsoft.com/office/powerpoint/2010/main" val="25629513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oduct Lifecycle Infographics by Slidesgo">
  <a:themeElements>
    <a:clrScheme name="Simple Light">
      <a:dk1>
        <a:srgbClr val="000000"/>
      </a:dk1>
      <a:lt1>
        <a:srgbClr val="FFFFFF"/>
      </a:lt1>
      <a:dk2>
        <a:srgbClr val="999999"/>
      </a:dk2>
      <a:lt2>
        <a:srgbClr val="EBEBEB"/>
      </a:lt2>
      <a:accent1>
        <a:srgbClr val="8ACAD4"/>
      </a:accent1>
      <a:accent2>
        <a:srgbClr val="5CADBD"/>
      </a:accent2>
      <a:accent3>
        <a:srgbClr val="B3D349"/>
      </a:accent3>
      <a:accent4>
        <a:srgbClr val="7CAA3D"/>
      </a:accent4>
      <a:accent5>
        <a:srgbClr val="538A21"/>
      </a:accent5>
      <a:accent6>
        <a:srgbClr val="4EA57C"/>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112654</TotalTime>
  <Words>5883</Words>
  <Application>Microsoft Office PowerPoint</Application>
  <PresentationFormat>Widescreen</PresentationFormat>
  <Paragraphs>600</Paragraphs>
  <Slides>36</Slides>
  <Notes>4</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36</vt:i4>
      </vt:variant>
    </vt:vector>
  </HeadingPairs>
  <TitlesOfParts>
    <vt:vector size="47" baseType="lpstr">
      <vt:lpstr>Fira Sans Extra Condensed Medium</vt:lpstr>
      <vt:lpstr>Aptos Narrow</vt:lpstr>
      <vt:lpstr>Arial</vt:lpstr>
      <vt:lpstr>Calibri Light</vt:lpstr>
      <vt:lpstr>Nunito</vt:lpstr>
      <vt:lpstr>Open Sans Light</vt:lpstr>
      <vt:lpstr>Roboto</vt:lpstr>
      <vt:lpstr>Symbol</vt:lpstr>
      <vt:lpstr>Office Theme</vt:lpstr>
      <vt:lpstr>Product Lifecycle Infographics by Slidesgo</vt:lpstr>
      <vt:lpstr>Acrobat Document</vt:lpstr>
      <vt:lpstr>Children’s Continuum of Care Services &amp; Treatment Kansas 2024</vt:lpstr>
      <vt:lpstr>Children’s Continuum of Care Services &amp; Treatment Kansas 2024 Continued</vt:lpstr>
      <vt:lpstr>Children’s Continuum of Care Services &amp; Treatment Kansas 2024 Continued  </vt:lpstr>
      <vt:lpstr>Children’s Continuum of Care Services &amp; Treatment Kansas 2024 Continued   </vt:lpstr>
      <vt:lpstr>Glossary</vt:lpstr>
      <vt:lpstr>Glossary </vt:lpstr>
      <vt:lpstr>State and Service Agencies</vt:lpstr>
      <vt:lpstr>Prevention   </vt:lpstr>
      <vt:lpstr>Kansas Department of Education, Prevention </vt:lpstr>
      <vt:lpstr>Early Intervention Services </vt:lpstr>
      <vt:lpstr>Kansas Department of Education, Intervention </vt:lpstr>
      <vt:lpstr>Home, Office or Outpatient Services </vt:lpstr>
      <vt:lpstr>Intensive Case Management</vt:lpstr>
      <vt:lpstr>Home Based Treatment or  Services</vt:lpstr>
      <vt:lpstr>Family Support Services</vt:lpstr>
      <vt:lpstr>Intensive Outpatient Program Services, (IOP)</vt:lpstr>
      <vt:lpstr>IOP Services Cont.</vt:lpstr>
      <vt:lpstr>Therapeutic Pre-Schools </vt:lpstr>
      <vt:lpstr>Therapeutic Pre-Schools Cont.</vt:lpstr>
      <vt:lpstr>Therapeutic Schools </vt:lpstr>
      <vt:lpstr>Transitional Living Programs, (TLP) </vt:lpstr>
      <vt:lpstr>Community Integration Programs, (CIP)</vt:lpstr>
      <vt:lpstr>Partial Hospitalization Programs, (PHP)</vt:lpstr>
      <vt:lpstr>Emergency Crisis  Services</vt:lpstr>
      <vt:lpstr>Respite Care Services, Crisis Respite Centers, (CRCs)</vt:lpstr>
      <vt:lpstr> Respite Care Services, Crisis Respite Centers, (CRCs), Cont.</vt:lpstr>
      <vt:lpstr>Crisis Stabilization Units</vt:lpstr>
      <vt:lpstr>Crisis Stabilization Units Cont.</vt:lpstr>
      <vt:lpstr>Emergency Crisis  Services, Shelters</vt:lpstr>
      <vt:lpstr>Therapeutic Residence, Therapeutic Family Foster Home, (TFFH) </vt:lpstr>
      <vt:lpstr>Therapeutic  Residence, Youth Residential Center II (YRC II)</vt:lpstr>
      <vt:lpstr>Therapeutic Residence, Qualified Residential Treatment Program QRTP</vt:lpstr>
      <vt:lpstr>Residential Treatment,  Psychiatric Residential Treatment Facilities (PRTF)</vt:lpstr>
      <vt:lpstr>Hospital Treatment</vt:lpstr>
      <vt:lpstr>Juvenile Correctional Complex</vt:lpstr>
      <vt:lpstr>Workforce Stabilization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Childrens Continuum of Care on Treatment Kansas</dc:title>
  <dc:creator>Kansas [DCF]</dc:creator>
  <cp:lastModifiedBy>Evelyn Alden</cp:lastModifiedBy>
  <cp:revision>226</cp:revision>
  <cp:lastPrinted>2024-06-12T15:34:23Z</cp:lastPrinted>
  <dcterms:created xsi:type="dcterms:W3CDTF">2023-10-26T12:02:36Z</dcterms:created>
  <dcterms:modified xsi:type="dcterms:W3CDTF">2024-12-21T02:16:30Z</dcterms:modified>
</cp:coreProperties>
</file>