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7" r:id="rId3"/>
    <p:sldId id="258" r:id="rId4"/>
    <p:sldId id="296" r:id="rId5"/>
    <p:sldId id="283" r:id="rId6"/>
    <p:sldId id="295" r:id="rId7"/>
    <p:sldId id="291" r:id="rId8"/>
    <p:sldId id="289" r:id="rId9"/>
    <p:sldId id="290" r:id="rId10"/>
    <p:sldId id="277" r:id="rId11"/>
    <p:sldId id="299" r:id="rId12"/>
    <p:sldId id="275" r:id="rId13"/>
    <p:sldId id="292" r:id="rId14"/>
    <p:sldId id="281" r:id="rId15"/>
    <p:sldId id="267" r:id="rId16"/>
    <p:sldId id="297" r:id="rId17"/>
    <p:sldId id="298" r:id="rId18"/>
    <p:sldId id="294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8099" autoAdjust="0"/>
  </p:normalViewPr>
  <p:slideViewPr>
    <p:cSldViewPr snapToGrid="0">
      <p:cViewPr>
        <p:scale>
          <a:sx n="70" d="100"/>
          <a:sy n="70" d="100"/>
        </p:scale>
        <p:origin x="-69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9E05D-FEFB-44A4-BBD2-D3208714C159}" type="doc">
      <dgm:prSet loTypeId="urn:microsoft.com/office/officeart/2005/8/layout/cycle8" loCatId="cycle" qsTypeId="urn:microsoft.com/office/officeart/2005/8/quickstyle/simple5" qsCatId="simple" csTypeId="urn:microsoft.com/office/officeart/2005/8/colors/accent0_3" csCatId="mainScheme" phldr="1"/>
      <dgm:spPr/>
    </dgm:pt>
    <dgm:pt modelId="{B4BC0FF7-108A-4CF7-8311-9A16DFDD7F6D}">
      <dgm:prSet phldrT="[Text]" custT="1"/>
      <dgm:spPr/>
      <dgm:t>
        <a:bodyPr/>
        <a:lstStyle/>
        <a:p>
          <a:r>
            <a:rPr lang="en-US" sz="1600" b="1" dirty="0"/>
            <a:t>Do</a:t>
          </a:r>
        </a:p>
        <a:p>
          <a:r>
            <a:rPr lang="en-US" sz="1600" b="1" dirty="0"/>
            <a:t>Do it. Execute the plan, implement changes taking small steps in controlled circumstances</a:t>
          </a:r>
          <a:r>
            <a:rPr lang="en-US" sz="1600" b="1" dirty="0" smtClean="0"/>
            <a:t>.</a:t>
          </a:r>
        </a:p>
        <a:p>
          <a:endParaRPr lang="en-US" sz="1600" b="1" dirty="0"/>
        </a:p>
      </dgm:t>
    </dgm:pt>
    <dgm:pt modelId="{EB18B3D9-9185-4B8B-8CF8-D1F7921AB165}" type="parTrans" cxnId="{E0E15D2F-D099-463B-AC22-D648323E233F}">
      <dgm:prSet/>
      <dgm:spPr/>
      <dgm:t>
        <a:bodyPr/>
        <a:lstStyle/>
        <a:p>
          <a:endParaRPr lang="en-US"/>
        </a:p>
      </dgm:t>
    </dgm:pt>
    <dgm:pt modelId="{96C16CB9-FE05-437E-AA3D-8FA3ED3C76E5}" type="sibTrans" cxnId="{E0E15D2F-D099-463B-AC22-D648323E233F}">
      <dgm:prSet/>
      <dgm:spPr/>
      <dgm:t>
        <a:bodyPr/>
        <a:lstStyle/>
        <a:p>
          <a:endParaRPr lang="en-US"/>
        </a:p>
      </dgm:t>
    </dgm:pt>
    <dgm:pt modelId="{1ECC54A3-4DCA-47FD-B7FC-27B011C63C61}">
      <dgm:prSet phldrT="[Text]" custT="1"/>
      <dgm:spPr/>
      <dgm:t>
        <a:bodyPr/>
        <a:lstStyle/>
        <a:p>
          <a:endParaRPr lang="en-US" sz="1400" b="1" dirty="0" smtClean="0"/>
        </a:p>
        <a:p>
          <a:r>
            <a:rPr lang="en-US" sz="1200" b="1" dirty="0" smtClean="0"/>
            <a:t>ACT</a:t>
          </a:r>
        </a:p>
        <a:p>
          <a:r>
            <a:rPr lang="en-US" sz="1100" b="1" dirty="0" smtClean="0"/>
            <a:t>(Adjust, Continue, Transition)</a:t>
          </a:r>
          <a:endParaRPr lang="en-US" sz="1100" b="1" dirty="0"/>
        </a:p>
        <a:p>
          <a:r>
            <a:rPr lang="en-US" sz="1100" b="1" dirty="0" smtClean="0"/>
            <a:t>A decision point. Take </a:t>
          </a:r>
          <a:r>
            <a:rPr lang="en-US" sz="1100" b="1" dirty="0"/>
            <a:t>action to standardize or improve the process. Develop improvement hypothesis. Secure the improvement.</a:t>
          </a:r>
        </a:p>
      </dgm:t>
    </dgm:pt>
    <dgm:pt modelId="{827CE1B5-1E81-41B4-BBD2-DD26941B730E}" type="parTrans" cxnId="{394949FA-29B7-4F71-A777-364511A34BDD}">
      <dgm:prSet/>
      <dgm:spPr/>
      <dgm:t>
        <a:bodyPr/>
        <a:lstStyle/>
        <a:p>
          <a:endParaRPr lang="en-US"/>
        </a:p>
      </dgm:t>
    </dgm:pt>
    <dgm:pt modelId="{140812E4-12A2-4E89-BD08-2070D7267AEF}" type="sibTrans" cxnId="{394949FA-29B7-4F71-A777-364511A34BDD}">
      <dgm:prSet/>
      <dgm:spPr/>
      <dgm:t>
        <a:bodyPr/>
        <a:lstStyle/>
        <a:p>
          <a:endParaRPr lang="en-US"/>
        </a:p>
      </dgm:t>
    </dgm:pt>
    <dgm:pt modelId="{05B5B2A1-7613-48BC-AB43-651654635903}">
      <dgm:prSet phldrT="[Text]" custT="1"/>
      <dgm:spPr/>
      <dgm:t>
        <a:bodyPr/>
        <a:lstStyle/>
        <a:p>
          <a:r>
            <a:rPr lang="en-US" sz="1600" b="1" dirty="0" smtClean="0"/>
            <a:t>Plan</a:t>
          </a:r>
        </a:p>
        <a:p>
          <a:r>
            <a:rPr lang="en-US" sz="1600" b="1" dirty="0" smtClean="0"/>
            <a:t>Plan ahead for change.  Analyze and predict the results.</a:t>
          </a:r>
        </a:p>
        <a:p>
          <a:endParaRPr lang="en-US" sz="1600" b="1" dirty="0" smtClean="0"/>
        </a:p>
        <a:p>
          <a:r>
            <a:rPr lang="en-US" sz="1600" b="1" dirty="0" smtClean="0"/>
            <a:t> </a:t>
          </a:r>
          <a:endParaRPr lang="en-US" sz="1600" b="1" dirty="0"/>
        </a:p>
      </dgm:t>
    </dgm:pt>
    <dgm:pt modelId="{729E3F2D-CDF0-4DD2-9055-5AB5B5639369}" type="parTrans" cxnId="{25851A48-AEB0-4570-81D0-6A04B97021FD}">
      <dgm:prSet/>
      <dgm:spPr/>
      <dgm:t>
        <a:bodyPr/>
        <a:lstStyle/>
        <a:p>
          <a:endParaRPr lang="en-US"/>
        </a:p>
      </dgm:t>
    </dgm:pt>
    <dgm:pt modelId="{078C7124-2D3D-4A86-AB05-9E6F866E040A}" type="sibTrans" cxnId="{25851A48-AEB0-4570-81D0-6A04B97021FD}">
      <dgm:prSet/>
      <dgm:spPr/>
      <dgm:t>
        <a:bodyPr/>
        <a:lstStyle/>
        <a:p>
          <a:endParaRPr lang="en-US"/>
        </a:p>
      </dgm:t>
    </dgm:pt>
    <dgm:pt modelId="{A74364F2-FD5B-431C-9A37-432AC86EE0A7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1600" b="1" dirty="0" smtClean="0"/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1200" b="1" dirty="0" smtClean="0"/>
            <a:t>Check</a:t>
          </a:r>
          <a:endParaRPr lang="en-US" sz="1200" b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dirty="0"/>
            <a:t>Monitor and study the results. Track implementation impact and engage in performance </a:t>
          </a:r>
          <a:r>
            <a:rPr lang="en-US" sz="1200" b="1" dirty="0" smtClean="0"/>
            <a:t>improvement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dirty="0" smtClean="0"/>
            <a:t> </a:t>
          </a:r>
          <a:r>
            <a:rPr lang="en-US" sz="1200" b="1" dirty="0"/>
            <a:t>dialogue</a:t>
          </a:r>
          <a:r>
            <a:rPr lang="en-US" sz="1200" dirty="0"/>
            <a:t>.</a:t>
          </a:r>
        </a:p>
      </dgm:t>
    </dgm:pt>
    <dgm:pt modelId="{A1B76494-4860-4C64-9F2F-D82C9D833EF5}" type="parTrans" cxnId="{CA76BBD6-4FD2-42E8-A003-4719B02931B7}">
      <dgm:prSet/>
      <dgm:spPr/>
      <dgm:t>
        <a:bodyPr/>
        <a:lstStyle/>
        <a:p>
          <a:endParaRPr lang="en-US"/>
        </a:p>
      </dgm:t>
    </dgm:pt>
    <dgm:pt modelId="{3DBE9CD1-E264-401F-88B0-676BD1E32E47}" type="sibTrans" cxnId="{CA76BBD6-4FD2-42E8-A003-4719B02931B7}">
      <dgm:prSet/>
      <dgm:spPr/>
      <dgm:t>
        <a:bodyPr/>
        <a:lstStyle/>
        <a:p>
          <a:endParaRPr lang="en-US"/>
        </a:p>
      </dgm:t>
    </dgm:pt>
    <dgm:pt modelId="{A9191CB0-075A-4273-BDA0-25467DBFB8FF}" type="pres">
      <dgm:prSet presAssocID="{2B39E05D-FEFB-44A4-BBD2-D3208714C159}" presName="compositeShape" presStyleCnt="0">
        <dgm:presLayoutVars>
          <dgm:chMax val="7"/>
          <dgm:dir/>
          <dgm:resizeHandles val="exact"/>
        </dgm:presLayoutVars>
      </dgm:prSet>
      <dgm:spPr/>
    </dgm:pt>
    <dgm:pt modelId="{9CEE1AA0-01B9-4FC0-8A0F-B02CF1F7E2B6}" type="pres">
      <dgm:prSet presAssocID="{2B39E05D-FEFB-44A4-BBD2-D3208714C159}" presName="wedge1" presStyleLbl="node1" presStyleIdx="0" presStyleCnt="4"/>
      <dgm:spPr/>
      <dgm:t>
        <a:bodyPr/>
        <a:lstStyle/>
        <a:p>
          <a:endParaRPr lang="en-US"/>
        </a:p>
      </dgm:t>
    </dgm:pt>
    <dgm:pt modelId="{B1638F00-A81E-4E36-8C17-4A6813EC6F62}" type="pres">
      <dgm:prSet presAssocID="{2B39E05D-FEFB-44A4-BBD2-D3208714C159}" presName="dummy1a" presStyleCnt="0"/>
      <dgm:spPr/>
    </dgm:pt>
    <dgm:pt modelId="{8E4A44E2-990D-4A41-AB65-366B9167E4C2}" type="pres">
      <dgm:prSet presAssocID="{2B39E05D-FEFB-44A4-BBD2-D3208714C159}" presName="dummy1b" presStyleCnt="0"/>
      <dgm:spPr/>
    </dgm:pt>
    <dgm:pt modelId="{6A4F6B69-FB91-4986-AC6D-2C8535DBD8A1}" type="pres">
      <dgm:prSet presAssocID="{2B39E05D-FEFB-44A4-BBD2-D3208714C15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2CB34-FE1F-4B03-A845-E48D4C7A60CF}" type="pres">
      <dgm:prSet presAssocID="{2B39E05D-FEFB-44A4-BBD2-D3208714C159}" presName="wedge2" presStyleLbl="node1" presStyleIdx="1" presStyleCnt="4" custScaleX="104452" custScaleY="101863" custLinFactNeighborX="47" custLinFactNeighborY="291"/>
      <dgm:spPr/>
      <dgm:t>
        <a:bodyPr/>
        <a:lstStyle/>
        <a:p>
          <a:endParaRPr lang="en-US"/>
        </a:p>
      </dgm:t>
    </dgm:pt>
    <dgm:pt modelId="{2BE8EF68-89CB-43AD-9920-9D7C13FD40AF}" type="pres">
      <dgm:prSet presAssocID="{2B39E05D-FEFB-44A4-BBD2-D3208714C159}" presName="dummy2a" presStyleCnt="0"/>
      <dgm:spPr/>
    </dgm:pt>
    <dgm:pt modelId="{BFF3535E-82B2-4BAF-A77D-79A49E58F317}" type="pres">
      <dgm:prSet presAssocID="{2B39E05D-FEFB-44A4-BBD2-D3208714C159}" presName="dummy2b" presStyleCnt="0"/>
      <dgm:spPr/>
    </dgm:pt>
    <dgm:pt modelId="{62287BFC-F05C-42A4-B9C2-49D7BD829B05}" type="pres">
      <dgm:prSet presAssocID="{2B39E05D-FEFB-44A4-BBD2-D3208714C15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A78DF-AED2-452F-838B-F873FC2D13F3}" type="pres">
      <dgm:prSet presAssocID="{2B39E05D-FEFB-44A4-BBD2-D3208714C159}" presName="wedge3" presStyleLbl="node1" presStyleIdx="2" presStyleCnt="4" custScaleX="104592" custScaleY="100057"/>
      <dgm:spPr/>
      <dgm:t>
        <a:bodyPr/>
        <a:lstStyle/>
        <a:p>
          <a:endParaRPr lang="en-US"/>
        </a:p>
      </dgm:t>
    </dgm:pt>
    <dgm:pt modelId="{73962C63-6C16-4AA4-B8AA-385EABB8DD6B}" type="pres">
      <dgm:prSet presAssocID="{2B39E05D-FEFB-44A4-BBD2-D3208714C159}" presName="dummy3a" presStyleCnt="0"/>
      <dgm:spPr/>
    </dgm:pt>
    <dgm:pt modelId="{9B0451F8-55D5-48C1-ADEB-821CCA22D902}" type="pres">
      <dgm:prSet presAssocID="{2B39E05D-FEFB-44A4-BBD2-D3208714C159}" presName="dummy3b" presStyleCnt="0"/>
      <dgm:spPr/>
    </dgm:pt>
    <dgm:pt modelId="{63A70A5C-D4A8-46BD-BFAE-AFC33B263672}" type="pres">
      <dgm:prSet presAssocID="{2B39E05D-FEFB-44A4-BBD2-D3208714C15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41C06-3867-4417-B2CA-6F1562849B87}" type="pres">
      <dgm:prSet presAssocID="{2B39E05D-FEFB-44A4-BBD2-D3208714C159}" presName="wedge4" presStyleLbl="node1" presStyleIdx="3" presStyleCnt="4" custScaleX="103319" custScaleY="101023" custLinFactNeighborX="818"/>
      <dgm:spPr/>
      <dgm:t>
        <a:bodyPr/>
        <a:lstStyle/>
        <a:p>
          <a:endParaRPr lang="en-US"/>
        </a:p>
      </dgm:t>
    </dgm:pt>
    <dgm:pt modelId="{969860B6-A4EB-4D17-81AD-FDE314B08D3D}" type="pres">
      <dgm:prSet presAssocID="{2B39E05D-FEFB-44A4-BBD2-D3208714C159}" presName="dummy4a" presStyleCnt="0"/>
      <dgm:spPr/>
    </dgm:pt>
    <dgm:pt modelId="{FC31D9EF-7E54-44D4-83DB-AA12959E38F7}" type="pres">
      <dgm:prSet presAssocID="{2B39E05D-FEFB-44A4-BBD2-D3208714C159}" presName="dummy4b" presStyleCnt="0"/>
      <dgm:spPr/>
    </dgm:pt>
    <dgm:pt modelId="{F231BB0B-5630-4147-88F8-67D310641B95}" type="pres">
      <dgm:prSet presAssocID="{2B39E05D-FEFB-44A4-BBD2-D3208714C15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2734E-6A39-430E-A2E9-8E67F9F13C1C}" type="pres">
      <dgm:prSet presAssocID="{96C16CB9-FE05-437E-AA3D-8FA3ED3C76E5}" presName="arrowWedge1" presStyleLbl="fgSibTrans2D1" presStyleIdx="0" presStyleCnt="4" custAng="0"/>
      <dgm:spPr/>
    </dgm:pt>
    <dgm:pt modelId="{01970358-1D8F-41C9-9545-B39D5C9B8AB7}" type="pres">
      <dgm:prSet presAssocID="{3DBE9CD1-E264-401F-88B0-676BD1E32E47}" presName="arrowWedge2" presStyleLbl="fgSibTrans2D1" presStyleIdx="1" presStyleCnt="4" custScaleX="101491" custScaleY="100587" custLinFactNeighborX="-88" custLinFactNeighborY="192"/>
      <dgm:spPr/>
    </dgm:pt>
    <dgm:pt modelId="{2F8EE95C-7533-471F-B73B-6179715B5AE1}" type="pres">
      <dgm:prSet presAssocID="{140812E4-12A2-4E89-BD08-2070D7267AEF}" presName="arrowWedge3" presStyleLbl="fgSibTrans2D1" presStyleIdx="2" presStyleCnt="4" custScaleX="101878" custScaleY="103345"/>
      <dgm:spPr/>
    </dgm:pt>
    <dgm:pt modelId="{31A4950B-21AA-46D0-B43C-A2CB87D967A0}" type="pres">
      <dgm:prSet presAssocID="{078C7124-2D3D-4A86-AB05-9E6F866E040A}" presName="arrowWedge4" presStyleLbl="fgSibTrans2D1" presStyleIdx="3" presStyleCnt="4" custScaleX="102356" custScaleY="99538"/>
      <dgm:spPr/>
      <dgm:t>
        <a:bodyPr/>
        <a:lstStyle/>
        <a:p>
          <a:endParaRPr lang="en-US"/>
        </a:p>
      </dgm:t>
    </dgm:pt>
  </dgm:ptLst>
  <dgm:cxnLst>
    <dgm:cxn modelId="{3FB2386E-C419-4DB0-817D-46032D2DC917}" type="presOf" srcId="{1ECC54A3-4DCA-47FD-B7FC-27B011C63C61}" destId="{E92A78DF-AED2-452F-838B-F873FC2D13F3}" srcOrd="0" destOrd="0" presId="urn:microsoft.com/office/officeart/2005/8/layout/cycle8"/>
    <dgm:cxn modelId="{EEADF920-0C20-49FE-B815-7D014C8EFB7A}" type="presOf" srcId="{05B5B2A1-7613-48BC-AB43-651654635903}" destId="{82D41C06-3867-4417-B2CA-6F1562849B87}" srcOrd="0" destOrd="0" presId="urn:microsoft.com/office/officeart/2005/8/layout/cycle8"/>
    <dgm:cxn modelId="{CA76BBD6-4FD2-42E8-A003-4719B02931B7}" srcId="{2B39E05D-FEFB-44A4-BBD2-D3208714C159}" destId="{A74364F2-FD5B-431C-9A37-432AC86EE0A7}" srcOrd="1" destOrd="0" parTransId="{A1B76494-4860-4C64-9F2F-D82C9D833EF5}" sibTransId="{3DBE9CD1-E264-401F-88B0-676BD1E32E47}"/>
    <dgm:cxn modelId="{5F149807-A128-4804-BC8A-F83F452C6096}" type="presOf" srcId="{2B39E05D-FEFB-44A4-BBD2-D3208714C159}" destId="{A9191CB0-075A-4273-BDA0-25467DBFB8FF}" srcOrd="0" destOrd="0" presId="urn:microsoft.com/office/officeart/2005/8/layout/cycle8"/>
    <dgm:cxn modelId="{25851A48-AEB0-4570-81D0-6A04B97021FD}" srcId="{2B39E05D-FEFB-44A4-BBD2-D3208714C159}" destId="{05B5B2A1-7613-48BC-AB43-651654635903}" srcOrd="3" destOrd="0" parTransId="{729E3F2D-CDF0-4DD2-9055-5AB5B5639369}" sibTransId="{078C7124-2D3D-4A86-AB05-9E6F866E040A}"/>
    <dgm:cxn modelId="{EB2336EA-E412-4864-B715-4B2CC0568A4D}" type="presOf" srcId="{05B5B2A1-7613-48BC-AB43-651654635903}" destId="{F231BB0B-5630-4147-88F8-67D310641B95}" srcOrd="1" destOrd="0" presId="urn:microsoft.com/office/officeart/2005/8/layout/cycle8"/>
    <dgm:cxn modelId="{930D2843-F3D5-4486-8D80-A5A3A75AE239}" type="presOf" srcId="{A74364F2-FD5B-431C-9A37-432AC86EE0A7}" destId="{CEB2CB34-FE1F-4B03-A845-E48D4C7A60CF}" srcOrd="0" destOrd="0" presId="urn:microsoft.com/office/officeart/2005/8/layout/cycle8"/>
    <dgm:cxn modelId="{1179689D-A904-499D-9702-A42288FB20CE}" type="presOf" srcId="{B4BC0FF7-108A-4CF7-8311-9A16DFDD7F6D}" destId="{6A4F6B69-FB91-4986-AC6D-2C8535DBD8A1}" srcOrd="1" destOrd="0" presId="urn:microsoft.com/office/officeart/2005/8/layout/cycle8"/>
    <dgm:cxn modelId="{3BB29684-7B37-4B7C-9B7C-7DDAC457C0DD}" type="presOf" srcId="{B4BC0FF7-108A-4CF7-8311-9A16DFDD7F6D}" destId="{9CEE1AA0-01B9-4FC0-8A0F-B02CF1F7E2B6}" srcOrd="0" destOrd="0" presId="urn:microsoft.com/office/officeart/2005/8/layout/cycle8"/>
    <dgm:cxn modelId="{4C71301E-1133-45B1-BD9A-045D37978BB1}" type="presOf" srcId="{1ECC54A3-4DCA-47FD-B7FC-27B011C63C61}" destId="{63A70A5C-D4A8-46BD-BFAE-AFC33B263672}" srcOrd="1" destOrd="0" presId="urn:microsoft.com/office/officeart/2005/8/layout/cycle8"/>
    <dgm:cxn modelId="{DB512A84-3DFB-4BEC-AD6E-120E853E651E}" type="presOf" srcId="{A74364F2-FD5B-431C-9A37-432AC86EE0A7}" destId="{62287BFC-F05C-42A4-B9C2-49D7BD829B05}" srcOrd="1" destOrd="0" presId="urn:microsoft.com/office/officeart/2005/8/layout/cycle8"/>
    <dgm:cxn modelId="{394949FA-29B7-4F71-A777-364511A34BDD}" srcId="{2B39E05D-FEFB-44A4-BBD2-D3208714C159}" destId="{1ECC54A3-4DCA-47FD-B7FC-27B011C63C61}" srcOrd="2" destOrd="0" parTransId="{827CE1B5-1E81-41B4-BBD2-DD26941B730E}" sibTransId="{140812E4-12A2-4E89-BD08-2070D7267AEF}"/>
    <dgm:cxn modelId="{E0E15D2F-D099-463B-AC22-D648323E233F}" srcId="{2B39E05D-FEFB-44A4-BBD2-D3208714C159}" destId="{B4BC0FF7-108A-4CF7-8311-9A16DFDD7F6D}" srcOrd="0" destOrd="0" parTransId="{EB18B3D9-9185-4B8B-8CF8-D1F7921AB165}" sibTransId="{96C16CB9-FE05-437E-AA3D-8FA3ED3C76E5}"/>
    <dgm:cxn modelId="{C46B997E-376C-40CF-892B-EE90088712D0}" type="presParOf" srcId="{A9191CB0-075A-4273-BDA0-25467DBFB8FF}" destId="{9CEE1AA0-01B9-4FC0-8A0F-B02CF1F7E2B6}" srcOrd="0" destOrd="0" presId="urn:microsoft.com/office/officeart/2005/8/layout/cycle8"/>
    <dgm:cxn modelId="{D33E45C4-82DF-47F8-8F5A-243275C74813}" type="presParOf" srcId="{A9191CB0-075A-4273-BDA0-25467DBFB8FF}" destId="{B1638F00-A81E-4E36-8C17-4A6813EC6F62}" srcOrd="1" destOrd="0" presId="urn:microsoft.com/office/officeart/2005/8/layout/cycle8"/>
    <dgm:cxn modelId="{AA15FEE7-9118-4A6E-83A9-38667DEFE970}" type="presParOf" srcId="{A9191CB0-075A-4273-BDA0-25467DBFB8FF}" destId="{8E4A44E2-990D-4A41-AB65-366B9167E4C2}" srcOrd="2" destOrd="0" presId="urn:microsoft.com/office/officeart/2005/8/layout/cycle8"/>
    <dgm:cxn modelId="{487CF0EB-4BE7-4ED3-9925-AF60DAA3F336}" type="presParOf" srcId="{A9191CB0-075A-4273-BDA0-25467DBFB8FF}" destId="{6A4F6B69-FB91-4986-AC6D-2C8535DBD8A1}" srcOrd="3" destOrd="0" presId="urn:microsoft.com/office/officeart/2005/8/layout/cycle8"/>
    <dgm:cxn modelId="{1C3927BC-7802-46DA-AFA2-DED59071CC01}" type="presParOf" srcId="{A9191CB0-075A-4273-BDA0-25467DBFB8FF}" destId="{CEB2CB34-FE1F-4B03-A845-E48D4C7A60CF}" srcOrd="4" destOrd="0" presId="urn:microsoft.com/office/officeart/2005/8/layout/cycle8"/>
    <dgm:cxn modelId="{9BEBCA22-28AC-4E73-82ED-EF95570A0343}" type="presParOf" srcId="{A9191CB0-075A-4273-BDA0-25467DBFB8FF}" destId="{2BE8EF68-89CB-43AD-9920-9D7C13FD40AF}" srcOrd="5" destOrd="0" presId="urn:microsoft.com/office/officeart/2005/8/layout/cycle8"/>
    <dgm:cxn modelId="{371BE24B-BAE3-4A0C-A326-3D33EE044D3A}" type="presParOf" srcId="{A9191CB0-075A-4273-BDA0-25467DBFB8FF}" destId="{BFF3535E-82B2-4BAF-A77D-79A49E58F317}" srcOrd="6" destOrd="0" presId="urn:microsoft.com/office/officeart/2005/8/layout/cycle8"/>
    <dgm:cxn modelId="{1B950620-D031-4836-825D-CB40F5DE31CE}" type="presParOf" srcId="{A9191CB0-075A-4273-BDA0-25467DBFB8FF}" destId="{62287BFC-F05C-42A4-B9C2-49D7BD829B05}" srcOrd="7" destOrd="0" presId="urn:microsoft.com/office/officeart/2005/8/layout/cycle8"/>
    <dgm:cxn modelId="{DB15B2ED-1B7E-499B-918B-ADAB27602B69}" type="presParOf" srcId="{A9191CB0-075A-4273-BDA0-25467DBFB8FF}" destId="{E92A78DF-AED2-452F-838B-F873FC2D13F3}" srcOrd="8" destOrd="0" presId="urn:microsoft.com/office/officeart/2005/8/layout/cycle8"/>
    <dgm:cxn modelId="{B2A70280-1513-42C1-B7F9-03462C6C695C}" type="presParOf" srcId="{A9191CB0-075A-4273-BDA0-25467DBFB8FF}" destId="{73962C63-6C16-4AA4-B8AA-385EABB8DD6B}" srcOrd="9" destOrd="0" presId="urn:microsoft.com/office/officeart/2005/8/layout/cycle8"/>
    <dgm:cxn modelId="{342960F3-5D25-4F7A-A1ED-59E57BD1D8FF}" type="presParOf" srcId="{A9191CB0-075A-4273-BDA0-25467DBFB8FF}" destId="{9B0451F8-55D5-48C1-ADEB-821CCA22D902}" srcOrd="10" destOrd="0" presId="urn:microsoft.com/office/officeart/2005/8/layout/cycle8"/>
    <dgm:cxn modelId="{DE8D114C-6B18-463F-97D7-4C6330872653}" type="presParOf" srcId="{A9191CB0-075A-4273-BDA0-25467DBFB8FF}" destId="{63A70A5C-D4A8-46BD-BFAE-AFC33B263672}" srcOrd="11" destOrd="0" presId="urn:microsoft.com/office/officeart/2005/8/layout/cycle8"/>
    <dgm:cxn modelId="{656CA198-424D-4374-B16C-F510399C6331}" type="presParOf" srcId="{A9191CB0-075A-4273-BDA0-25467DBFB8FF}" destId="{82D41C06-3867-4417-B2CA-6F1562849B87}" srcOrd="12" destOrd="0" presId="urn:microsoft.com/office/officeart/2005/8/layout/cycle8"/>
    <dgm:cxn modelId="{1FE5A3D6-EB5B-4771-A420-C5B4752E5330}" type="presParOf" srcId="{A9191CB0-075A-4273-BDA0-25467DBFB8FF}" destId="{969860B6-A4EB-4D17-81AD-FDE314B08D3D}" srcOrd="13" destOrd="0" presId="urn:microsoft.com/office/officeart/2005/8/layout/cycle8"/>
    <dgm:cxn modelId="{254D6DC4-FC00-461E-8A96-96CB719B8D6A}" type="presParOf" srcId="{A9191CB0-075A-4273-BDA0-25467DBFB8FF}" destId="{FC31D9EF-7E54-44D4-83DB-AA12959E38F7}" srcOrd="14" destOrd="0" presId="urn:microsoft.com/office/officeart/2005/8/layout/cycle8"/>
    <dgm:cxn modelId="{8FCE899A-52CE-4D74-ABEF-8A9E2FA0AB00}" type="presParOf" srcId="{A9191CB0-075A-4273-BDA0-25467DBFB8FF}" destId="{F231BB0B-5630-4147-88F8-67D310641B95}" srcOrd="15" destOrd="0" presId="urn:microsoft.com/office/officeart/2005/8/layout/cycle8"/>
    <dgm:cxn modelId="{9B054CE9-3D33-47BD-96F6-297A6938488A}" type="presParOf" srcId="{A9191CB0-075A-4273-BDA0-25467DBFB8FF}" destId="{7232734E-6A39-430E-A2E9-8E67F9F13C1C}" srcOrd="16" destOrd="0" presId="urn:microsoft.com/office/officeart/2005/8/layout/cycle8"/>
    <dgm:cxn modelId="{8B26DB96-74EE-4B60-BE1F-FC29F06963B6}" type="presParOf" srcId="{A9191CB0-075A-4273-BDA0-25467DBFB8FF}" destId="{01970358-1D8F-41C9-9545-B39D5C9B8AB7}" srcOrd="17" destOrd="0" presId="urn:microsoft.com/office/officeart/2005/8/layout/cycle8"/>
    <dgm:cxn modelId="{BA4E1CD6-5DEA-4C35-B313-927FB23531DD}" type="presParOf" srcId="{A9191CB0-075A-4273-BDA0-25467DBFB8FF}" destId="{2F8EE95C-7533-471F-B73B-6179715B5AE1}" srcOrd="18" destOrd="0" presId="urn:microsoft.com/office/officeart/2005/8/layout/cycle8"/>
    <dgm:cxn modelId="{D77CF57C-BF44-4EE9-935C-4561D4524ED6}" type="presParOf" srcId="{A9191CB0-075A-4273-BDA0-25467DBFB8FF}" destId="{31A4950B-21AA-46D0-B43C-A2CB87D967A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E1AA0-01B9-4FC0-8A0F-B02CF1F7E2B6}">
      <dsp:nvSpPr>
        <dsp:cNvPr id="0" name=""/>
        <dsp:cNvSpPr/>
      </dsp:nvSpPr>
      <dsp:spPr>
        <a:xfrm>
          <a:off x="2642939" y="449619"/>
          <a:ext cx="5888736" cy="5888736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Do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Do it. Execute the plan, implement changes taking small steps in controlled circumstances</a:t>
          </a:r>
          <a:r>
            <a:rPr lang="en-US" sz="1600" b="1" kern="1200" dirty="0" smtClean="0"/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>
        <a:off x="5768877" y="1670129"/>
        <a:ext cx="2173224" cy="1612392"/>
      </dsp:txXfrm>
    </dsp:sp>
    <dsp:sp modelId="{CEB2CB34-FE1F-4B03-A845-E48D4C7A60CF}">
      <dsp:nvSpPr>
        <dsp:cNvPr id="0" name=""/>
        <dsp:cNvSpPr/>
      </dsp:nvSpPr>
      <dsp:spPr>
        <a:xfrm>
          <a:off x="2514624" y="609594"/>
          <a:ext cx="6150902" cy="5998443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/>
            <a:t>Check</a:t>
          </a:r>
          <a:endParaRPr lang="en-US" sz="1200" b="1" kern="1200" dirty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/>
            <a:t>Monitor and study the results. Track implementation impact and engage in performance </a:t>
          </a:r>
          <a:r>
            <a:rPr lang="en-US" sz="1200" b="1" kern="1200" dirty="0" smtClean="0"/>
            <a:t>improvement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/>
            <a:t> </a:t>
          </a:r>
          <a:r>
            <a:rPr lang="en-US" sz="1200" b="1" kern="1200" dirty="0"/>
            <a:t>dialogue</a:t>
          </a:r>
          <a:r>
            <a:rPr lang="en-US" sz="1200" kern="1200" dirty="0"/>
            <a:t>.</a:t>
          </a:r>
        </a:p>
      </dsp:txBody>
      <dsp:txXfrm>
        <a:off x="5779728" y="3722358"/>
        <a:ext cx="2269975" cy="1642430"/>
      </dsp:txXfrm>
    </dsp:sp>
    <dsp:sp modelId="{E92A78DF-AED2-452F-838B-F873FC2D13F3}">
      <dsp:nvSpPr>
        <dsp:cNvPr id="0" name=""/>
        <dsp:cNvSpPr/>
      </dsp:nvSpPr>
      <dsp:spPr>
        <a:xfrm>
          <a:off x="2310041" y="645634"/>
          <a:ext cx="6159146" cy="5892092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ACT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(Adjust, Continue, Transition)</a:t>
          </a:r>
          <a:endParaRPr lang="en-US" sz="1100" b="1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A decision point. Take </a:t>
          </a:r>
          <a:r>
            <a:rPr lang="en-US" sz="1100" b="1" kern="1200" dirty="0"/>
            <a:t>action to standardize or improve the process. Develop improvement hypothesis. Secure the improvement.</a:t>
          </a:r>
        </a:p>
      </dsp:txBody>
      <dsp:txXfrm>
        <a:off x="2926688" y="3703209"/>
        <a:ext cx="2273018" cy="1613311"/>
      </dsp:txXfrm>
    </dsp:sp>
    <dsp:sp modelId="{82D41C06-3867-4417-B2CA-6F1562849B87}">
      <dsp:nvSpPr>
        <dsp:cNvPr id="0" name=""/>
        <dsp:cNvSpPr/>
      </dsp:nvSpPr>
      <dsp:spPr>
        <a:xfrm>
          <a:off x="2395692" y="419498"/>
          <a:ext cx="6084183" cy="5948977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Plan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Plan ahead for change.  Analyze and predict the results.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 </a:t>
          </a:r>
          <a:endParaRPr lang="en-US" sz="1600" b="1" kern="1200" dirty="0"/>
        </a:p>
      </dsp:txBody>
      <dsp:txXfrm>
        <a:off x="3004835" y="1652494"/>
        <a:ext cx="2245353" cy="1628886"/>
      </dsp:txXfrm>
    </dsp:sp>
    <dsp:sp modelId="{7232734E-6A39-430E-A2E9-8E67F9F13C1C}">
      <dsp:nvSpPr>
        <dsp:cNvPr id="0" name=""/>
        <dsp:cNvSpPr/>
      </dsp:nvSpPr>
      <dsp:spPr>
        <a:xfrm>
          <a:off x="2278398" y="85078"/>
          <a:ext cx="6617817" cy="661781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970358-1D8F-41C9-9545-B39D5C9B8AB7}">
      <dsp:nvSpPr>
        <dsp:cNvPr id="0" name=""/>
        <dsp:cNvSpPr/>
      </dsp:nvSpPr>
      <dsp:spPr>
        <a:xfrm>
          <a:off x="2225170" y="292849"/>
          <a:ext cx="6716489" cy="665666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8EE95C-7533-471F-B73B-6179715B5AE1}">
      <dsp:nvSpPr>
        <dsp:cNvPr id="0" name=""/>
        <dsp:cNvSpPr/>
      </dsp:nvSpPr>
      <dsp:spPr>
        <a:xfrm>
          <a:off x="2017699" y="172078"/>
          <a:ext cx="6742100" cy="683918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A4950B-21AA-46D0-B43C-A2CB87D967A0}">
      <dsp:nvSpPr>
        <dsp:cNvPr id="0" name=""/>
        <dsp:cNvSpPr/>
      </dsp:nvSpPr>
      <dsp:spPr>
        <a:xfrm>
          <a:off x="2050300" y="100179"/>
          <a:ext cx="6773733" cy="658724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2/20/2015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2/20/2015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2/20/2015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2/20/2015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2/20/2015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2/20/2015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2/20/2015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2/20/2015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2/20/2015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craft@usd259.net" TargetMode="External"/><Relationship Id="rId2" Type="http://schemas.openxmlformats.org/officeDocument/2006/relationships/hyperlink" Target="mailto:rstubbs@usd259.net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/>
              <a:t>Marshall Middle School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440" y="3623438"/>
            <a:ext cx="6858002" cy="914400"/>
          </a:xfrm>
        </p:spPr>
        <p:txBody>
          <a:bodyPr>
            <a:normAutofit lnSpcReduction="10000"/>
          </a:bodyPr>
          <a:lstStyle/>
          <a:p>
            <a:r>
              <a:rPr lang="en-US" sz="2800" i="1" dirty="0"/>
              <a:t>Where Everyone Wants To Be:  Building a Positive School Culture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49" y="304800"/>
            <a:ext cx="10931857" cy="947225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Scheduling for Grade Level &amp; Content</a:t>
            </a:r>
            <a:endParaRPr lang="en-US" sz="48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163853"/>
              </p:ext>
            </p:extLst>
          </p:nvPr>
        </p:nvGraphicFramePr>
        <p:xfrm>
          <a:off x="2169994" y="1269241"/>
          <a:ext cx="7779228" cy="5111086"/>
        </p:xfrm>
        <a:graphic>
          <a:graphicData uri="http://schemas.openxmlformats.org/drawingml/2006/table">
            <a:tbl>
              <a:tblPr/>
              <a:tblGrid>
                <a:gridCol w="725634"/>
                <a:gridCol w="376156"/>
                <a:gridCol w="320134"/>
                <a:gridCol w="693621"/>
                <a:gridCol w="696288"/>
                <a:gridCol w="664276"/>
                <a:gridCol w="746977"/>
                <a:gridCol w="693621"/>
                <a:gridCol w="672278"/>
                <a:gridCol w="728302"/>
                <a:gridCol w="746977"/>
                <a:gridCol w="714964"/>
              </a:tblGrid>
              <a:tr h="292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#########</a:t>
                      </a:r>
                    </a:p>
                  </a:txBody>
                  <a:tcPr marL="6010" marR="6010" marT="6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 </a:t>
                      </a:r>
                    </a:p>
                  </a:txBody>
                  <a:tcPr marL="6010" marR="6010" marT="6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 </a:t>
                      </a:r>
                    </a:p>
                  </a:txBody>
                  <a:tcPr marL="6010" marR="6010" marT="6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Period 1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Period 2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Period 3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Period 4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Period 5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Period 6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Period 7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Period 8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Period 9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498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 </a:t>
                      </a:r>
                    </a:p>
                  </a:txBody>
                  <a:tcPr marL="6010" marR="6010" marT="6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 </a:t>
                      </a:r>
                    </a:p>
                  </a:txBody>
                  <a:tcPr marL="6010" marR="6010" marT="6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 </a:t>
                      </a:r>
                    </a:p>
                  </a:txBody>
                  <a:tcPr marL="6010" marR="6010" marT="6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8:00-8:50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8:53-9:38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9:41-10:26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10:29-11:14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11:17-12:00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12:03-12:46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12:49-1:34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1:37-2:22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Lucida Bright"/>
                        </a:rPr>
                        <a:t>2:25-3:10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7069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6th Grade Team</a:t>
                      </a:r>
                    </a:p>
                  </a:txBody>
                  <a:tcPr marL="6010" marR="6010" marT="6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9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S. Knutson </a:t>
                      </a: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LA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128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LA 6            1361/2      611            Rm 128  </a:t>
                      </a:r>
                      <a:r>
                        <a:rPr lang="en-US" sz="600" b="1" i="0" u="none" strike="noStrike">
                          <a:solidFill>
                            <a:srgbClr val="FF0000"/>
                          </a:solidFill>
                          <a:effectLst/>
                          <a:latin typeface="Lucida Bright"/>
                        </a:rPr>
                        <a:t>CWC</a:t>
                      </a: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        </a:t>
                      </a: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PLAN </a:t>
                      </a: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LA 6            1361/2      603             Rm 128         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LA 6            1361/2      604             Rm 128        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TEAM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Lunch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LA 7            1371/2       717             Rm 128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LA 7            1371/2       718             Rm 128 </a:t>
                      </a:r>
                      <a:r>
                        <a:rPr lang="en-US" sz="600" b="1" i="0" u="none" strike="noStrike">
                          <a:solidFill>
                            <a:srgbClr val="FF0000"/>
                          </a:solidFill>
                          <a:effectLst/>
                          <a:latin typeface="Lucida Bright"/>
                        </a:rPr>
                        <a:t>CWC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Lucida Bright"/>
                      </a:endParaRP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LA 6            1361/2      609             Rm 128        </a:t>
                      </a: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S. Welch </a:t>
                      </a: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LA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125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Hon LA 6            1363/4      601             Rm 125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PLAN 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Hon LA 6            1363/4       603             Rm 125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AVID XL 6     9058-604           Rm 125               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LA 6           1361/2     605           Rm 125    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Lunch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TEAM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0000"/>
                          </a:solidFill>
                          <a:effectLst/>
                          <a:latin typeface="Lucida Bright"/>
                        </a:rPr>
                        <a:t>Q1/Q2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MS101            9034-18/28        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Hon LA 6            1363/4       609             Rm 125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7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S. Hankins </a:t>
                      </a: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Math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126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Math 6             2331/2     611           Rm 126  </a:t>
                      </a:r>
                      <a:r>
                        <a:rPr lang="en-US" sz="600" b="1" i="0" u="none" strike="noStrike">
                          <a:solidFill>
                            <a:srgbClr val="FF0000"/>
                          </a:solidFill>
                          <a:effectLst/>
                          <a:latin typeface="Lucida Bright"/>
                        </a:rPr>
                        <a:t>CWC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Lucida Bright"/>
                      </a:endParaRP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Hon Math 6             2367/8      602            Rm 126</a:t>
                      </a: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Math 6             2331/2     613           Rm 126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Math 6             2331/2     604           Rm 126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Hon Math 6             2367/8      665            Rm 126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Lunch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TEAM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PLAN 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AVID XL 9057-605/9058-068 RM 126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639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S. Bhakta </a:t>
                      </a: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Math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Float 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Math Intv 6              2351/2      601            Rm 306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Math Intv 6                2351/2      622              Rm 301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Math Intv 6               2351/2      623              Rm 301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Math Intv 6                2351/2       624              Rm 304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Math Intv 6                 2351/2        605            Rm 300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Lunch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TEAM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PLAN 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Math Intv 6             2351/2      619            Rm 216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9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J. McHugh</a:t>
                      </a: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Math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124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Math 6             2331/2   601           Rm 124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Math 6             2331/2          612             Rm 124  </a:t>
                      </a:r>
                      <a:r>
                        <a:rPr lang="en-US" sz="600" b="1" i="0" u="none" strike="noStrike">
                          <a:solidFill>
                            <a:srgbClr val="FF0000"/>
                          </a:solidFill>
                          <a:effectLst/>
                          <a:latin typeface="Lucida Bright"/>
                        </a:rPr>
                        <a:t>CWC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Lucida Bright"/>
                      </a:endParaRP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M Intv 6  </a:t>
                      </a:r>
                      <a:r>
                        <a:rPr lang="de-DE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Lucida Bright"/>
                        </a:rPr>
                        <a:t>T3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              2351/2       633              Rm 209</a:t>
                      </a: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Math 6             2331/2     624            Rm 124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Math 6             2331/2     605            Rm 124 </a:t>
                      </a:r>
                      <a:r>
                        <a:rPr lang="en-US" sz="600" b="1" i="0" u="none" strike="noStrike">
                          <a:solidFill>
                            <a:srgbClr val="FF0000"/>
                          </a:solidFill>
                          <a:effectLst/>
                          <a:latin typeface="Lucida Bright"/>
                        </a:rPr>
                        <a:t>CWC</a:t>
                      </a: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Lucida Bright"/>
                      </a:endParaRP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Lunch</a:t>
                      </a: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TEAM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PLAN 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M Intv 6  </a:t>
                      </a:r>
                      <a:r>
                        <a:rPr lang="de-DE" sz="600" b="1" i="0" u="none" strike="noStrike">
                          <a:solidFill>
                            <a:srgbClr val="FF0000"/>
                          </a:solidFill>
                          <a:effectLst/>
                          <a:latin typeface="Lucida Bright"/>
                        </a:rPr>
                        <a:t>T3</a:t>
                      </a: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               2351/2       629              Rm 209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9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C.Penner  </a:t>
                      </a: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SCI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106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SCI 6                4891/2     601           Rm 106             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SCI 6                4891/2     602           Rm 106             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SCI 6                4891/2        613             Rm 106             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SCI 6                4891/2        614               Rm 106            </a:t>
                      </a:r>
                      <a:r>
                        <a:rPr lang="pl-PL" sz="600" b="1" i="0" u="none" strike="noStrike">
                          <a:solidFill>
                            <a:srgbClr val="FF0000"/>
                          </a:solidFill>
                          <a:effectLst/>
                          <a:latin typeface="Lucida Bright"/>
                        </a:rPr>
                        <a:t>CWC</a:t>
                      </a:r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            </a:t>
                      </a: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SCI 6                4891/2      605            Rm 106 </a:t>
                      </a:r>
                      <a:r>
                        <a:rPr lang="pl-PL" sz="600" b="1" i="0" u="none" strike="noStrike">
                          <a:solidFill>
                            <a:srgbClr val="FF0000"/>
                          </a:solidFill>
                          <a:effectLst/>
                          <a:latin typeface="Lucida Bright"/>
                        </a:rPr>
                        <a:t>CWC</a:t>
                      </a:r>
                      <a:r>
                        <a:rPr lang="pl-PL" sz="600" b="0" i="0" u="none" strike="noStrike">
                          <a:solidFill>
                            <a:srgbClr val="FF0000"/>
                          </a:solidFill>
                          <a:effectLst/>
                          <a:latin typeface="Lucida Bright"/>
                        </a:rPr>
                        <a:t>   </a:t>
                      </a:r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         </a:t>
                      </a: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Lunch</a:t>
                      </a: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TEAM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PLAN 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SCI 6                4891/2        609                Rm 106  </a:t>
                      </a:r>
                      <a:r>
                        <a:rPr lang="pl-PL" sz="600" b="1" i="0" u="none" strike="noStrike">
                          <a:solidFill>
                            <a:srgbClr val="FF0000"/>
                          </a:solidFill>
                          <a:effectLst/>
                          <a:latin typeface="Lucida Bright"/>
                        </a:rPr>
                        <a:t>CWC</a:t>
                      </a:r>
                      <a:r>
                        <a:rPr lang="pl-PL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 </a:t>
                      </a:r>
                      <a:r>
                        <a:rPr lang="pl-PL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          </a:t>
                      </a: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39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T. Marten </a:t>
                      </a: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SS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108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SS 6                3011/2      601             Rm 108            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PLAN 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SS 6                3011/2      603             Rm 108            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SS 6                3011/2       604             Rm 108            </a:t>
                      </a: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SS 6                3011/2       605             Rm 108            </a:t>
                      </a:r>
                    </a:p>
                  </a:txBody>
                  <a:tcPr marL="6010" marR="6010" marT="60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Lunch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TEAM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0000"/>
                          </a:solidFill>
                          <a:effectLst/>
                          <a:latin typeface="Lucida Bright"/>
                        </a:rPr>
                        <a:t>SS 7                3041/42        728               Rm 108            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Bright"/>
                        </a:rPr>
                        <a:t>SS 6                3011/2     609           Rm 108            </a:t>
                      </a:r>
                    </a:p>
                  </a:txBody>
                  <a:tcPr marL="6010" marR="6010" marT="6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Left Brace 12"/>
          <p:cNvSpPr/>
          <p:nvPr/>
        </p:nvSpPr>
        <p:spPr>
          <a:xfrm>
            <a:off x="1387908" y="2156346"/>
            <a:ext cx="70552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1356642" y="3400566"/>
            <a:ext cx="705520" cy="14034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56642" y="5527343"/>
            <a:ext cx="736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56642" y="6075528"/>
            <a:ext cx="736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9726" y="2290380"/>
            <a:ext cx="130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Language Arts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3622" y="3917622"/>
            <a:ext cx="130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622" y="5342677"/>
            <a:ext cx="130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9726" y="5890860"/>
            <a:ext cx="130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8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Ron Clark Academy (Atlanta)</a:t>
            </a:r>
          </a:p>
          <a:p>
            <a:r>
              <a:rPr lang="en-US" dirty="0" smtClean="0"/>
              <a:t>Safe &amp; Civil Schools Conference (Portland)</a:t>
            </a:r>
          </a:p>
          <a:p>
            <a:r>
              <a:rPr lang="en-US" dirty="0" smtClean="0"/>
              <a:t>Harvard Urban School Leadership (Boston)</a:t>
            </a:r>
          </a:p>
          <a:p>
            <a:r>
              <a:rPr lang="en-US" dirty="0" smtClean="0"/>
              <a:t>Plain Talk About Reading (New Orleans)</a:t>
            </a:r>
          </a:p>
          <a:p>
            <a:r>
              <a:rPr lang="en-US" dirty="0" smtClean="0"/>
              <a:t>Explicit Instruction TOT (Wichita/Anita Archer)</a:t>
            </a:r>
          </a:p>
          <a:p>
            <a:r>
              <a:rPr lang="en-US" dirty="0" smtClean="0"/>
              <a:t>CHAMPs TOT (Wichita/Mike Booher)</a:t>
            </a:r>
          </a:p>
          <a:p>
            <a:r>
              <a:rPr lang="en-US" dirty="0" smtClean="0"/>
              <a:t>Summer Paid Professional Development Opportunities </a:t>
            </a:r>
          </a:p>
          <a:p>
            <a:r>
              <a:rPr lang="en-US" dirty="0" smtClean="0"/>
              <a:t>Love &amp; Logic (Wichita)</a:t>
            </a:r>
          </a:p>
          <a:p>
            <a:r>
              <a:rPr lang="en-US" dirty="0" smtClean="0"/>
              <a:t>Building Capacity – Staff Presentations In-Service, District In-Service &amp; Learning Labs, National Conferences (Orlando – America’s Choice National Conference)</a:t>
            </a:r>
          </a:p>
          <a:p>
            <a:r>
              <a:rPr lang="en-US" dirty="0" smtClean="0"/>
              <a:t>AVID Summer Institute (Dallas)</a:t>
            </a:r>
          </a:p>
          <a:p>
            <a:endParaRPr lang="en-US" dirty="0"/>
          </a:p>
        </p:txBody>
      </p:sp>
      <p:pic>
        <p:nvPicPr>
          <p:cNvPr id="1026" name="Picture 2" descr="C:\Users\vjabara\AppData\Local\Microsoft\Windows\Temporary Internet Files\Content.Outlook\LI18HCAY\photo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75" y="1497662"/>
            <a:ext cx="4589357" cy="344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7588" y="-1828403"/>
            <a:ext cx="5754811" cy="541945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Where are we going…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1987" y="1733264"/>
            <a:ext cx="5734389" cy="4280313"/>
          </a:xfrm>
        </p:spPr>
        <p:txBody>
          <a:bodyPr>
            <a:noAutofit/>
          </a:bodyPr>
          <a:lstStyle/>
          <a:p>
            <a:r>
              <a:rPr lang="en-US" sz="2800" dirty="0" smtClean="0"/>
              <a:t>Empowering Stakeholders</a:t>
            </a:r>
          </a:p>
          <a:p>
            <a:r>
              <a:rPr lang="en-US" sz="2800" dirty="0" smtClean="0"/>
              <a:t>School Stat Sessions</a:t>
            </a:r>
          </a:p>
          <a:p>
            <a:r>
              <a:rPr lang="en-US" sz="2800" dirty="0" smtClean="0"/>
              <a:t>Informed Leadership: Principal Perspective</a:t>
            </a:r>
          </a:p>
          <a:p>
            <a:r>
              <a:rPr lang="en-US" sz="2800" dirty="0" smtClean="0"/>
              <a:t>Full-Time Family Engagement &amp; Community in Schools Staff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Empowerment</a:t>
            </a:r>
            <a:endParaRPr lang="en-US" sz="4800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>
          <a:xfrm>
            <a:off x="6662057" y="1655414"/>
            <a:ext cx="4679269" cy="359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1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651" y="250209"/>
            <a:ext cx="10399594" cy="947225"/>
          </a:xfrm>
        </p:spPr>
        <p:txBody>
          <a:bodyPr>
            <a:normAutofit/>
          </a:bodyPr>
          <a:lstStyle/>
          <a:p>
            <a:r>
              <a:rPr lang="en-US" sz="4800" dirty="0"/>
              <a:t>Empowerment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5212" y="1310185"/>
            <a:ext cx="5561342" cy="470339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Standardized Documentation Tool for Academic/Behavior Data (OneNote)</a:t>
            </a:r>
          </a:p>
          <a:p>
            <a:r>
              <a:rPr lang="en-US" dirty="0" smtClean="0"/>
              <a:t>Behavior Specialist on </a:t>
            </a:r>
            <a:br>
              <a:rPr lang="en-US" dirty="0" smtClean="0"/>
            </a:br>
            <a:r>
              <a:rPr lang="en-US" dirty="0" smtClean="0"/>
              <a:t>staff</a:t>
            </a:r>
          </a:p>
          <a:p>
            <a:r>
              <a:rPr lang="en-US" dirty="0" smtClean="0"/>
              <a:t>Full-time Counselor</a:t>
            </a:r>
          </a:p>
          <a:p>
            <a:r>
              <a:rPr lang="en-US" dirty="0" smtClean="0"/>
              <a:t>Continued Training on Tiered Behaviors </a:t>
            </a:r>
          </a:p>
          <a:p>
            <a:r>
              <a:rPr lang="en-US" dirty="0" smtClean="0"/>
              <a:t>Book Study: Discipline in the Secondary Classroom &amp; Explicit Instruction</a:t>
            </a:r>
          </a:p>
          <a:p>
            <a:r>
              <a:rPr lang="en-US" dirty="0" smtClean="0"/>
              <a:t>Grade Level Team Time weekly devoted to academics/behavior</a:t>
            </a:r>
          </a:p>
          <a:p>
            <a:endParaRPr lang="en-US" dirty="0" smtClean="0"/>
          </a:p>
        </p:txBody>
      </p:sp>
      <p:pic>
        <p:nvPicPr>
          <p:cNvPr id="4098" name="Picture 2" descr="C:\Users\vjabara\AppData\Local\Microsoft\Windows\Temporary Internet Files\Content.Outlook\LI18HCAY\image (4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/>
          <a:stretch/>
        </p:blipFill>
        <p:spPr bwMode="auto">
          <a:xfrm rot="5400000">
            <a:off x="6574203" y="1362537"/>
            <a:ext cx="4955916" cy="48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7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7" b="12617"/>
          <a:stretch>
            <a:fillRect/>
          </a:stretch>
        </p:blipFill>
        <p:spPr>
          <a:xfrm>
            <a:off x="562387" y="460633"/>
            <a:ext cx="10991611" cy="531236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561" y="5835555"/>
            <a:ext cx="5921582" cy="1295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Rotation Document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Red Carpet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9306009" cy="418795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9306009" cy="4187952"/>
          </a:xfrm>
        </p:spPr>
        <p:txBody>
          <a:bodyPr/>
          <a:lstStyle/>
          <a:p>
            <a:r>
              <a:rPr lang="en-US" dirty="0" smtClean="0"/>
              <a:t>Culture – you either teach it or tolerate it. What do you teach? What do you tolerate?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have you seen </a:t>
            </a:r>
            <a:r>
              <a:rPr lang="en-US" dirty="0" smtClean="0"/>
              <a:t>today that </a:t>
            </a:r>
            <a:r>
              <a:rPr lang="en-US" dirty="0"/>
              <a:t>may help you overcome those </a:t>
            </a:r>
            <a:r>
              <a:rPr lang="en-US" dirty="0" smtClean="0"/>
              <a:t>barriers mentioned earlier?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965" y="1801503"/>
            <a:ext cx="6858002" cy="18288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279" y="3897573"/>
            <a:ext cx="8263034" cy="1547884"/>
          </a:xfrm>
        </p:spPr>
        <p:txBody>
          <a:bodyPr/>
          <a:lstStyle/>
          <a:p>
            <a:r>
              <a:rPr lang="en-US" dirty="0" smtClean="0"/>
              <a:t>Ron Stubbs, Principal	</a:t>
            </a:r>
            <a:r>
              <a:rPr lang="en-US" dirty="0" smtClean="0">
                <a:hlinkClick r:id="rId2"/>
              </a:rPr>
              <a:t>rstubbs@usd259.net</a:t>
            </a:r>
            <a:endParaRPr lang="en-US" dirty="0" smtClean="0"/>
          </a:p>
          <a:p>
            <a:r>
              <a:rPr lang="en-US" dirty="0" smtClean="0"/>
              <a:t>Leslianne Craft, Asst. Principal </a:t>
            </a:r>
            <a:r>
              <a:rPr lang="en-US" dirty="0" smtClean="0">
                <a:hlinkClick r:id="rId3"/>
              </a:rPr>
              <a:t>lcraft@usd259.net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6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110175" y="1513114"/>
            <a:ext cx="3601383" cy="81696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Content</a:t>
            </a:r>
            <a:endParaRPr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20227" y="2947916"/>
            <a:ext cx="7763476" cy="2961565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Participants will analyze specific ways to shift school culture and make school a place where students, staff, and parents want to be.  </a:t>
            </a:r>
          </a:p>
          <a:p>
            <a:pPr lvl="0"/>
            <a:r>
              <a:rPr lang="en-US" dirty="0"/>
              <a:t>Participants will discuss ways to improve school culture in their buildings and/or classrooms.  </a:t>
            </a:r>
          </a:p>
          <a:p>
            <a:pPr lvl="0"/>
            <a:r>
              <a:rPr lang="en-US" dirty="0"/>
              <a:t>Participants will examine aspects of their school culture which they teach and tolerate.</a:t>
            </a:r>
          </a:p>
          <a:p>
            <a:endParaRPr dirty="0"/>
          </a:p>
        </p:txBody>
      </p:sp>
      <p:pic>
        <p:nvPicPr>
          <p:cNvPr id="6152" name="Picture 8" descr="C:\Users\vjabara\AppData\Local\Microsoft\Windows\Temporary Internet Files\Content.IE5\AW2QRIYF\MC90043746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0" y="3918189"/>
            <a:ext cx="2680412" cy="24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vjabara\AppData\Local\Microsoft\Windows\Temporary Internet Files\Content.IE5\15TREAPH\MC9004374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774" y="5186851"/>
            <a:ext cx="92075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031326" y="596063"/>
            <a:ext cx="9342383" cy="2233886"/>
            <a:chOff x="2328" y="209"/>
            <a:chExt cx="4013" cy="194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2328" y="209"/>
              <a:ext cx="4013" cy="1943"/>
            </a:xfrm>
            <a:custGeom>
              <a:avLst/>
              <a:gdLst>
                <a:gd name="T0" fmla="*/ 3449 w 4013"/>
                <a:gd name="T1" fmla="*/ 505 h 1943"/>
                <a:gd name="T2" fmla="*/ 3067 w 4013"/>
                <a:gd name="T3" fmla="*/ 521 h 1943"/>
                <a:gd name="T4" fmla="*/ 2734 w 4013"/>
                <a:gd name="T5" fmla="*/ 377 h 1943"/>
                <a:gd name="T6" fmla="*/ 2396 w 4013"/>
                <a:gd name="T7" fmla="*/ 521 h 1943"/>
                <a:gd name="T8" fmla="*/ 2018 w 4013"/>
                <a:gd name="T9" fmla="*/ 509 h 1943"/>
                <a:gd name="T10" fmla="*/ 1569 w 4013"/>
                <a:gd name="T11" fmla="*/ 838 h 1943"/>
                <a:gd name="T12" fmla="*/ 1383 w 4013"/>
                <a:gd name="T13" fmla="*/ 652 h 1943"/>
                <a:gd name="T14" fmla="*/ 1093 w 4013"/>
                <a:gd name="T15" fmla="*/ 799 h 1943"/>
                <a:gd name="T16" fmla="*/ 1136 w 4013"/>
                <a:gd name="T17" fmla="*/ 572 h 1943"/>
                <a:gd name="T18" fmla="*/ 1295 w 4013"/>
                <a:gd name="T19" fmla="*/ 501 h 1943"/>
                <a:gd name="T20" fmla="*/ 1458 w 4013"/>
                <a:gd name="T21" fmla="*/ 572 h 1943"/>
                <a:gd name="T22" fmla="*/ 1637 w 4013"/>
                <a:gd name="T23" fmla="*/ 564 h 1943"/>
                <a:gd name="T24" fmla="*/ 1804 w 4013"/>
                <a:gd name="T25" fmla="*/ 501 h 1943"/>
                <a:gd name="T26" fmla="*/ 1871 w 4013"/>
                <a:gd name="T27" fmla="*/ 250 h 1943"/>
                <a:gd name="T28" fmla="*/ 1685 w 4013"/>
                <a:gd name="T29" fmla="*/ 262 h 1943"/>
                <a:gd name="T30" fmla="*/ 1522 w 4013"/>
                <a:gd name="T31" fmla="*/ 318 h 1943"/>
                <a:gd name="T32" fmla="*/ 1371 w 4013"/>
                <a:gd name="T33" fmla="*/ 246 h 1943"/>
                <a:gd name="T34" fmla="*/ 1184 w 4013"/>
                <a:gd name="T35" fmla="*/ 270 h 1943"/>
                <a:gd name="T36" fmla="*/ 1009 w 4013"/>
                <a:gd name="T37" fmla="*/ 314 h 1943"/>
                <a:gd name="T38" fmla="*/ 787 w 4013"/>
                <a:gd name="T39" fmla="*/ 0 h 1943"/>
                <a:gd name="T40" fmla="*/ 564 w 4013"/>
                <a:gd name="T41" fmla="*/ 294 h 1943"/>
                <a:gd name="T42" fmla="*/ 449 w 4013"/>
                <a:gd name="T43" fmla="*/ 803 h 1943"/>
                <a:gd name="T44" fmla="*/ 211 w 4013"/>
                <a:gd name="T45" fmla="*/ 918 h 1943"/>
                <a:gd name="T46" fmla="*/ 52 w 4013"/>
                <a:gd name="T47" fmla="*/ 850 h 1943"/>
                <a:gd name="T48" fmla="*/ 24 w 4013"/>
                <a:gd name="T49" fmla="*/ 1085 h 1943"/>
                <a:gd name="T50" fmla="*/ 171 w 4013"/>
                <a:gd name="T51" fmla="*/ 1550 h 1943"/>
                <a:gd name="T52" fmla="*/ 322 w 4013"/>
                <a:gd name="T53" fmla="*/ 1192 h 1943"/>
                <a:gd name="T54" fmla="*/ 683 w 4013"/>
                <a:gd name="T55" fmla="*/ 1697 h 1943"/>
                <a:gd name="T56" fmla="*/ 1065 w 4013"/>
                <a:gd name="T57" fmla="*/ 1303 h 1943"/>
                <a:gd name="T58" fmla="*/ 1971 w 4013"/>
                <a:gd name="T59" fmla="*/ 1856 h 1943"/>
                <a:gd name="T60" fmla="*/ 2332 w 4013"/>
                <a:gd name="T61" fmla="*/ 1927 h 1943"/>
                <a:gd name="T62" fmla="*/ 2654 w 4013"/>
                <a:gd name="T63" fmla="*/ 1772 h 1943"/>
                <a:gd name="T64" fmla="*/ 3012 w 4013"/>
                <a:gd name="T65" fmla="*/ 1875 h 1943"/>
                <a:gd name="T66" fmla="*/ 3389 w 4013"/>
                <a:gd name="T67" fmla="*/ 1919 h 1943"/>
                <a:gd name="T68" fmla="*/ 3715 w 4013"/>
                <a:gd name="T69" fmla="*/ 1764 h 1943"/>
                <a:gd name="T70" fmla="*/ 3993 w 4013"/>
                <a:gd name="T71" fmla="*/ 453 h 1943"/>
                <a:gd name="T72" fmla="*/ 1037 w 4013"/>
                <a:gd name="T73" fmla="*/ 377 h 1943"/>
                <a:gd name="T74" fmla="*/ 1240 w 4013"/>
                <a:gd name="T75" fmla="*/ 306 h 1943"/>
                <a:gd name="T76" fmla="*/ 1470 w 4013"/>
                <a:gd name="T77" fmla="*/ 370 h 1943"/>
                <a:gd name="T78" fmla="*/ 1701 w 4013"/>
                <a:gd name="T79" fmla="*/ 322 h 1943"/>
                <a:gd name="T80" fmla="*/ 1848 w 4013"/>
                <a:gd name="T81" fmla="*/ 409 h 1943"/>
                <a:gd name="T82" fmla="*/ 1653 w 4013"/>
                <a:gd name="T83" fmla="*/ 477 h 1943"/>
                <a:gd name="T84" fmla="*/ 1446 w 4013"/>
                <a:gd name="T85" fmla="*/ 489 h 1943"/>
                <a:gd name="T86" fmla="*/ 1204 w 4013"/>
                <a:gd name="T87" fmla="*/ 457 h 1943"/>
                <a:gd name="T88" fmla="*/ 1005 w 4013"/>
                <a:gd name="T89" fmla="*/ 517 h 1943"/>
                <a:gd name="T90" fmla="*/ 1788 w 4013"/>
                <a:gd name="T91" fmla="*/ 1260 h 1943"/>
                <a:gd name="T92" fmla="*/ 1971 w 4013"/>
                <a:gd name="T93" fmla="*/ 826 h 1943"/>
                <a:gd name="T94" fmla="*/ 3703 w 4013"/>
                <a:gd name="T95" fmla="*/ 1633 h 1943"/>
                <a:gd name="T96" fmla="*/ 3342 w 4013"/>
                <a:gd name="T97" fmla="*/ 1792 h 1943"/>
                <a:gd name="T98" fmla="*/ 3095 w 4013"/>
                <a:gd name="T99" fmla="*/ 1772 h 1943"/>
                <a:gd name="T100" fmla="*/ 2630 w 4013"/>
                <a:gd name="T101" fmla="*/ 1637 h 1943"/>
                <a:gd name="T102" fmla="*/ 2297 w 4013"/>
                <a:gd name="T103" fmla="*/ 1800 h 1943"/>
                <a:gd name="T104" fmla="*/ 2102 w 4013"/>
                <a:gd name="T105" fmla="*/ 1784 h 1943"/>
                <a:gd name="T106" fmla="*/ 2205 w 4013"/>
                <a:gd name="T107" fmla="*/ 691 h 1943"/>
                <a:gd name="T108" fmla="*/ 2595 w 4013"/>
                <a:gd name="T109" fmla="*/ 548 h 1943"/>
                <a:gd name="T110" fmla="*/ 2849 w 4013"/>
                <a:gd name="T111" fmla="*/ 532 h 1943"/>
                <a:gd name="T112" fmla="*/ 3242 w 4013"/>
                <a:gd name="T113" fmla="*/ 691 h 1943"/>
                <a:gd name="T114" fmla="*/ 3632 w 4013"/>
                <a:gd name="T115" fmla="*/ 536 h 1943"/>
                <a:gd name="T116" fmla="*/ 3858 w 4013"/>
                <a:gd name="T117" fmla="*/ 528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13" h="1943">
                  <a:moveTo>
                    <a:pt x="3755" y="377"/>
                  </a:moveTo>
                  <a:lnTo>
                    <a:pt x="3715" y="377"/>
                  </a:lnTo>
                  <a:lnTo>
                    <a:pt x="3675" y="385"/>
                  </a:lnTo>
                  <a:lnTo>
                    <a:pt x="3640" y="393"/>
                  </a:lnTo>
                  <a:lnTo>
                    <a:pt x="3604" y="405"/>
                  </a:lnTo>
                  <a:lnTo>
                    <a:pt x="3572" y="417"/>
                  </a:lnTo>
                  <a:lnTo>
                    <a:pt x="3544" y="433"/>
                  </a:lnTo>
                  <a:lnTo>
                    <a:pt x="3520" y="453"/>
                  </a:lnTo>
                  <a:lnTo>
                    <a:pt x="3496" y="473"/>
                  </a:lnTo>
                  <a:lnTo>
                    <a:pt x="3473" y="489"/>
                  </a:lnTo>
                  <a:lnTo>
                    <a:pt x="3449" y="505"/>
                  </a:lnTo>
                  <a:lnTo>
                    <a:pt x="3421" y="521"/>
                  </a:lnTo>
                  <a:lnTo>
                    <a:pt x="3389" y="532"/>
                  </a:lnTo>
                  <a:lnTo>
                    <a:pt x="3353" y="544"/>
                  </a:lnTo>
                  <a:lnTo>
                    <a:pt x="3318" y="548"/>
                  </a:lnTo>
                  <a:lnTo>
                    <a:pt x="3282" y="556"/>
                  </a:lnTo>
                  <a:lnTo>
                    <a:pt x="3242" y="556"/>
                  </a:lnTo>
                  <a:lnTo>
                    <a:pt x="3202" y="556"/>
                  </a:lnTo>
                  <a:lnTo>
                    <a:pt x="3167" y="552"/>
                  </a:lnTo>
                  <a:lnTo>
                    <a:pt x="3131" y="544"/>
                  </a:lnTo>
                  <a:lnTo>
                    <a:pt x="3095" y="532"/>
                  </a:lnTo>
                  <a:lnTo>
                    <a:pt x="3067" y="521"/>
                  </a:lnTo>
                  <a:lnTo>
                    <a:pt x="3040" y="509"/>
                  </a:lnTo>
                  <a:lnTo>
                    <a:pt x="3012" y="493"/>
                  </a:lnTo>
                  <a:lnTo>
                    <a:pt x="2992" y="473"/>
                  </a:lnTo>
                  <a:lnTo>
                    <a:pt x="2968" y="453"/>
                  </a:lnTo>
                  <a:lnTo>
                    <a:pt x="2944" y="433"/>
                  </a:lnTo>
                  <a:lnTo>
                    <a:pt x="2916" y="417"/>
                  </a:lnTo>
                  <a:lnTo>
                    <a:pt x="2885" y="405"/>
                  </a:lnTo>
                  <a:lnTo>
                    <a:pt x="2849" y="393"/>
                  </a:lnTo>
                  <a:lnTo>
                    <a:pt x="2813" y="385"/>
                  </a:lnTo>
                  <a:lnTo>
                    <a:pt x="2773" y="377"/>
                  </a:lnTo>
                  <a:lnTo>
                    <a:pt x="2734" y="377"/>
                  </a:lnTo>
                  <a:lnTo>
                    <a:pt x="2694" y="377"/>
                  </a:lnTo>
                  <a:lnTo>
                    <a:pt x="2654" y="385"/>
                  </a:lnTo>
                  <a:lnTo>
                    <a:pt x="2618" y="393"/>
                  </a:lnTo>
                  <a:lnTo>
                    <a:pt x="2583" y="405"/>
                  </a:lnTo>
                  <a:lnTo>
                    <a:pt x="2551" y="417"/>
                  </a:lnTo>
                  <a:lnTo>
                    <a:pt x="2519" y="433"/>
                  </a:lnTo>
                  <a:lnTo>
                    <a:pt x="2495" y="453"/>
                  </a:lnTo>
                  <a:lnTo>
                    <a:pt x="2471" y="473"/>
                  </a:lnTo>
                  <a:lnTo>
                    <a:pt x="2452" y="489"/>
                  </a:lnTo>
                  <a:lnTo>
                    <a:pt x="2424" y="505"/>
                  </a:lnTo>
                  <a:lnTo>
                    <a:pt x="2396" y="521"/>
                  </a:lnTo>
                  <a:lnTo>
                    <a:pt x="2368" y="532"/>
                  </a:lnTo>
                  <a:lnTo>
                    <a:pt x="2332" y="544"/>
                  </a:lnTo>
                  <a:lnTo>
                    <a:pt x="2297" y="548"/>
                  </a:lnTo>
                  <a:lnTo>
                    <a:pt x="2261" y="556"/>
                  </a:lnTo>
                  <a:lnTo>
                    <a:pt x="2221" y="556"/>
                  </a:lnTo>
                  <a:lnTo>
                    <a:pt x="2181" y="556"/>
                  </a:lnTo>
                  <a:lnTo>
                    <a:pt x="2146" y="552"/>
                  </a:lnTo>
                  <a:lnTo>
                    <a:pt x="2110" y="544"/>
                  </a:lnTo>
                  <a:lnTo>
                    <a:pt x="2074" y="532"/>
                  </a:lnTo>
                  <a:lnTo>
                    <a:pt x="2046" y="521"/>
                  </a:lnTo>
                  <a:lnTo>
                    <a:pt x="2018" y="509"/>
                  </a:lnTo>
                  <a:lnTo>
                    <a:pt x="1991" y="493"/>
                  </a:lnTo>
                  <a:lnTo>
                    <a:pt x="1971" y="473"/>
                  </a:lnTo>
                  <a:lnTo>
                    <a:pt x="1971" y="687"/>
                  </a:lnTo>
                  <a:lnTo>
                    <a:pt x="1677" y="1097"/>
                  </a:lnTo>
                  <a:lnTo>
                    <a:pt x="1677" y="882"/>
                  </a:lnTo>
                  <a:lnTo>
                    <a:pt x="1673" y="858"/>
                  </a:lnTo>
                  <a:lnTo>
                    <a:pt x="1657" y="838"/>
                  </a:lnTo>
                  <a:lnTo>
                    <a:pt x="1637" y="822"/>
                  </a:lnTo>
                  <a:lnTo>
                    <a:pt x="1613" y="819"/>
                  </a:lnTo>
                  <a:lnTo>
                    <a:pt x="1589" y="822"/>
                  </a:lnTo>
                  <a:lnTo>
                    <a:pt x="1569" y="838"/>
                  </a:lnTo>
                  <a:lnTo>
                    <a:pt x="1554" y="858"/>
                  </a:lnTo>
                  <a:lnTo>
                    <a:pt x="1550" y="882"/>
                  </a:lnTo>
                  <a:lnTo>
                    <a:pt x="1550" y="1025"/>
                  </a:lnTo>
                  <a:lnTo>
                    <a:pt x="1546" y="1025"/>
                  </a:lnTo>
                  <a:lnTo>
                    <a:pt x="1546" y="1025"/>
                  </a:lnTo>
                  <a:lnTo>
                    <a:pt x="1542" y="1025"/>
                  </a:lnTo>
                  <a:lnTo>
                    <a:pt x="1538" y="1025"/>
                  </a:lnTo>
                  <a:lnTo>
                    <a:pt x="1287" y="1025"/>
                  </a:lnTo>
                  <a:lnTo>
                    <a:pt x="1387" y="751"/>
                  </a:lnTo>
                  <a:lnTo>
                    <a:pt x="1395" y="699"/>
                  </a:lnTo>
                  <a:lnTo>
                    <a:pt x="1383" y="652"/>
                  </a:lnTo>
                  <a:lnTo>
                    <a:pt x="1347" y="624"/>
                  </a:lnTo>
                  <a:lnTo>
                    <a:pt x="1299" y="612"/>
                  </a:lnTo>
                  <a:lnTo>
                    <a:pt x="1267" y="616"/>
                  </a:lnTo>
                  <a:lnTo>
                    <a:pt x="1240" y="624"/>
                  </a:lnTo>
                  <a:lnTo>
                    <a:pt x="1212" y="636"/>
                  </a:lnTo>
                  <a:lnTo>
                    <a:pt x="1184" y="652"/>
                  </a:lnTo>
                  <a:lnTo>
                    <a:pt x="1160" y="675"/>
                  </a:lnTo>
                  <a:lnTo>
                    <a:pt x="1140" y="699"/>
                  </a:lnTo>
                  <a:lnTo>
                    <a:pt x="1120" y="723"/>
                  </a:lnTo>
                  <a:lnTo>
                    <a:pt x="1109" y="751"/>
                  </a:lnTo>
                  <a:lnTo>
                    <a:pt x="1093" y="799"/>
                  </a:lnTo>
                  <a:lnTo>
                    <a:pt x="969" y="799"/>
                  </a:lnTo>
                  <a:lnTo>
                    <a:pt x="969" y="572"/>
                  </a:lnTo>
                  <a:lnTo>
                    <a:pt x="989" y="576"/>
                  </a:lnTo>
                  <a:lnTo>
                    <a:pt x="1009" y="584"/>
                  </a:lnTo>
                  <a:lnTo>
                    <a:pt x="1029" y="588"/>
                  </a:lnTo>
                  <a:lnTo>
                    <a:pt x="1053" y="588"/>
                  </a:lnTo>
                  <a:lnTo>
                    <a:pt x="1069" y="588"/>
                  </a:lnTo>
                  <a:lnTo>
                    <a:pt x="1089" y="584"/>
                  </a:lnTo>
                  <a:lnTo>
                    <a:pt x="1105" y="580"/>
                  </a:lnTo>
                  <a:lnTo>
                    <a:pt x="1120" y="576"/>
                  </a:lnTo>
                  <a:lnTo>
                    <a:pt x="1136" y="572"/>
                  </a:lnTo>
                  <a:lnTo>
                    <a:pt x="1148" y="564"/>
                  </a:lnTo>
                  <a:lnTo>
                    <a:pt x="1160" y="556"/>
                  </a:lnTo>
                  <a:lnTo>
                    <a:pt x="1172" y="548"/>
                  </a:lnTo>
                  <a:lnTo>
                    <a:pt x="1184" y="536"/>
                  </a:lnTo>
                  <a:lnTo>
                    <a:pt x="1196" y="528"/>
                  </a:lnTo>
                  <a:lnTo>
                    <a:pt x="1208" y="521"/>
                  </a:lnTo>
                  <a:lnTo>
                    <a:pt x="1224" y="513"/>
                  </a:lnTo>
                  <a:lnTo>
                    <a:pt x="1240" y="509"/>
                  </a:lnTo>
                  <a:lnTo>
                    <a:pt x="1260" y="505"/>
                  </a:lnTo>
                  <a:lnTo>
                    <a:pt x="1275" y="501"/>
                  </a:lnTo>
                  <a:lnTo>
                    <a:pt x="1295" y="501"/>
                  </a:lnTo>
                  <a:lnTo>
                    <a:pt x="1315" y="501"/>
                  </a:lnTo>
                  <a:lnTo>
                    <a:pt x="1335" y="505"/>
                  </a:lnTo>
                  <a:lnTo>
                    <a:pt x="1351" y="509"/>
                  </a:lnTo>
                  <a:lnTo>
                    <a:pt x="1371" y="513"/>
                  </a:lnTo>
                  <a:lnTo>
                    <a:pt x="1383" y="521"/>
                  </a:lnTo>
                  <a:lnTo>
                    <a:pt x="1399" y="528"/>
                  </a:lnTo>
                  <a:lnTo>
                    <a:pt x="1411" y="536"/>
                  </a:lnTo>
                  <a:lnTo>
                    <a:pt x="1422" y="548"/>
                  </a:lnTo>
                  <a:lnTo>
                    <a:pt x="1430" y="556"/>
                  </a:lnTo>
                  <a:lnTo>
                    <a:pt x="1442" y="564"/>
                  </a:lnTo>
                  <a:lnTo>
                    <a:pt x="1458" y="572"/>
                  </a:lnTo>
                  <a:lnTo>
                    <a:pt x="1470" y="576"/>
                  </a:lnTo>
                  <a:lnTo>
                    <a:pt x="1486" y="580"/>
                  </a:lnTo>
                  <a:lnTo>
                    <a:pt x="1506" y="584"/>
                  </a:lnTo>
                  <a:lnTo>
                    <a:pt x="1522" y="588"/>
                  </a:lnTo>
                  <a:lnTo>
                    <a:pt x="1542" y="588"/>
                  </a:lnTo>
                  <a:lnTo>
                    <a:pt x="1558" y="588"/>
                  </a:lnTo>
                  <a:lnTo>
                    <a:pt x="1577" y="584"/>
                  </a:lnTo>
                  <a:lnTo>
                    <a:pt x="1593" y="580"/>
                  </a:lnTo>
                  <a:lnTo>
                    <a:pt x="1609" y="576"/>
                  </a:lnTo>
                  <a:lnTo>
                    <a:pt x="1625" y="572"/>
                  </a:lnTo>
                  <a:lnTo>
                    <a:pt x="1637" y="564"/>
                  </a:lnTo>
                  <a:lnTo>
                    <a:pt x="1649" y="552"/>
                  </a:lnTo>
                  <a:lnTo>
                    <a:pt x="1661" y="544"/>
                  </a:lnTo>
                  <a:lnTo>
                    <a:pt x="1673" y="536"/>
                  </a:lnTo>
                  <a:lnTo>
                    <a:pt x="1685" y="528"/>
                  </a:lnTo>
                  <a:lnTo>
                    <a:pt x="1697" y="521"/>
                  </a:lnTo>
                  <a:lnTo>
                    <a:pt x="1712" y="513"/>
                  </a:lnTo>
                  <a:lnTo>
                    <a:pt x="1728" y="509"/>
                  </a:lnTo>
                  <a:lnTo>
                    <a:pt x="1748" y="505"/>
                  </a:lnTo>
                  <a:lnTo>
                    <a:pt x="1764" y="501"/>
                  </a:lnTo>
                  <a:lnTo>
                    <a:pt x="1784" y="501"/>
                  </a:lnTo>
                  <a:lnTo>
                    <a:pt x="1804" y="501"/>
                  </a:lnTo>
                  <a:lnTo>
                    <a:pt x="1824" y="505"/>
                  </a:lnTo>
                  <a:lnTo>
                    <a:pt x="1840" y="509"/>
                  </a:lnTo>
                  <a:lnTo>
                    <a:pt x="1859" y="513"/>
                  </a:lnTo>
                  <a:lnTo>
                    <a:pt x="1871" y="521"/>
                  </a:lnTo>
                  <a:lnTo>
                    <a:pt x="1887" y="528"/>
                  </a:lnTo>
                  <a:lnTo>
                    <a:pt x="1899" y="536"/>
                  </a:lnTo>
                  <a:lnTo>
                    <a:pt x="1907" y="548"/>
                  </a:lnTo>
                  <a:lnTo>
                    <a:pt x="1907" y="278"/>
                  </a:lnTo>
                  <a:lnTo>
                    <a:pt x="1899" y="270"/>
                  </a:lnTo>
                  <a:lnTo>
                    <a:pt x="1887" y="258"/>
                  </a:lnTo>
                  <a:lnTo>
                    <a:pt x="1871" y="250"/>
                  </a:lnTo>
                  <a:lnTo>
                    <a:pt x="1859" y="246"/>
                  </a:lnTo>
                  <a:lnTo>
                    <a:pt x="1840" y="242"/>
                  </a:lnTo>
                  <a:lnTo>
                    <a:pt x="1824" y="238"/>
                  </a:lnTo>
                  <a:lnTo>
                    <a:pt x="1804" y="234"/>
                  </a:lnTo>
                  <a:lnTo>
                    <a:pt x="1784" y="234"/>
                  </a:lnTo>
                  <a:lnTo>
                    <a:pt x="1764" y="234"/>
                  </a:lnTo>
                  <a:lnTo>
                    <a:pt x="1748" y="238"/>
                  </a:lnTo>
                  <a:lnTo>
                    <a:pt x="1728" y="242"/>
                  </a:lnTo>
                  <a:lnTo>
                    <a:pt x="1712" y="246"/>
                  </a:lnTo>
                  <a:lnTo>
                    <a:pt x="1697" y="254"/>
                  </a:lnTo>
                  <a:lnTo>
                    <a:pt x="1685" y="262"/>
                  </a:lnTo>
                  <a:lnTo>
                    <a:pt x="1673" y="270"/>
                  </a:lnTo>
                  <a:lnTo>
                    <a:pt x="1661" y="278"/>
                  </a:lnTo>
                  <a:lnTo>
                    <a:pt x="1649" y="286"/>
                  </a:lnTo>
                  <a:lnTo>
                    <a:pt x="1637" y="294"/>
                  </a:lnTo>
                  <a:lnTo>
                    <a:pt x="1625" y="302"/>
                  </a:lnTo>
                  <a:lnTo>
                    <a:pt x="1609" y="306"/>
                  </a:lnTo>
                  <a:lnTo>
                    <a:pt x="1593" y="310"/>
                  </a:lnTo>
                  <a:lnTo>
                    <a:pt x="1577" y="314"/>
                  </a:lnTo>
                  <a:lnTo>
                    <a:pt x="1558" y="318"/>
                  </a:lnTo>
                  <a:lnTo>
                    <a:pt x="1542" y="318"/>
                  </a:lnTo>
                  <a:lnTo>
                    <a:pt x="1522" y="318"/>
                  </a:lnTo>
                  <a:lnTo>
                    <a:pt x="1506" y="314"/>
                  </a:lnTo>
                  <a:lnTo>
                    <a:pt x="1486" y="310"/>
                  </a:lnTo>
                  <a:lnTo>
                    <a:pt x="1470" y="306"/>
                  </a:lnTo>
                  <a:lnTo>
                    <a:pt x="1458" y="302"/>
                  </a:lnTo>
                  <a:lnTo>
                    <a:pt x="1442" y="294"/>
                  </a:lnTo>
                  <a:lnTo>
                    <a:pt x="1430" y="286"/>
                  </a:lnTo>
                  <a:lnTo>
                    <a:pt x="1422" y="278"/>
                  </a:lnTo>
                  <a:lnTo>
                    <a:pt x="1411" y="270"/>
                  </a:lnTo>
                  <a:lnTo>
                    <a:pt x="1399" y="262"/>
                  </a:lnTo>
                  <a:lnTo>
                    <a:pt x="1383" y="254"/>
                  </a:lnTo>
                  <a:lnTo>
                    <a:pt x="1371" y="246"/>
                  </a:lnTo>
                  <a:lnTo>
                    <a:pt x="1351" y="242"/>
                  </a:lnTo>
                  <a:lnTo>
                    <a:pt x="1335" y="238"/>
                  </a:lnTo>
                  <a:lnTo>
                    <a:pt x="1315" y="234"/>
                  </a:lnTo>
                  <a:lnTo>
                    <a:pt x="1295" y="234"/>
                  </a:lnTo>
                  <a:lnTo>
                    <a:pt x="1275" y="234"/>
                  </a:lnTo>
                  <a:lnTo>
                    <a:pt x="1260" y="238"/>
                  </a:lnTo>
                  <a:lnTo>
                    <a:pt x="1240" y="242"/>
                  </a:lnTo>
                  <a:lnTo>
                    <a:pt x="1224" y="246"/>
                  </a:lnTo>
                  <a:lnTo>
                    <a:pt x="1208" y="254"/>
                  </a:lnTo>
                  <a:lnTo>
                    <a:pt x="1196" y="262"/>
                  </a:lnTo>
                  <a:lnTo>
                    <a:pt x="1184" y="270"/>
                  </a:lnTo>
                  <a:lnTo>
                    <a:pt x="1172" y="278"/>
                  </a:lnTo>
                  <a:lnTo>
                    <a:pt x="1160" y="286"/>
                  </a:lnTo>
                  <a:lnTo>
                    <a:pt x="1148" y="294"/>
                  </a:lnTo>
                  <a:lnTo>
                    <a:pt x="1136" y="302"/>
                  </a:lnTo>
                  <a:lnTo>
                    <a:pt x="1120" y="306"/>
                  </a:lnTo>
                  <a:lnTo>
                    <a:pt x="1105" y="310"/>
                  </a:lnTo>
                  <a:lnTo>
                    <a:pt x="1089" y="314"/>
                  </a:lnTo>
                  <a:lnTo>
                    <a:pt x="1069" y="318"/>
                  </a:lnTo>
                  <a:lnTo>
                    <a:pt x="1053" y="318"/>
                  </a:lnTo>
                  <a:lnTo>
                    <a:pt x="1029" y="318"/>
                  </a:lnTo>
                  <a:lnTo>
                    <a:pt x="1009" y="314"/>
                  </a:lnTo>
                  <a:lnTo>
                    <a:pt x="989" y="310"/>
                  </a:lnTo>
                  <a:lnTo>
                    <a:pt x="969" y="302"/>
                  </a:lnTo>
                  <a:lnTo>
                    <a:pt x="969" y="183"/>
                  </a:lnTo>
                  <a:lnTo>
                    <a:pt x="966" y="147"/>
                  </a:lnTo>
                  <a:lnTo>
                    <a:pt x="954" y="111"/>
                  </a:lnTo>
                  <a:lnTo>
                    <a:pt x="938" y="79"/>
                  </a:lnTo>
                  <a:lnTo>
                    <a:pt x="914" y="52"/>
                  </a:lnTo>
                  <a:lnTo>
                    <a:pt x="890" y="32"/>
                  </a:lnTo>
                  <a:lnTo>
                    <a:pt x="858" y="16"/>
                  </a:lnTo>
                  <a:lnTo>
                    <a:pt x="822" y="4"/>
                  </a:lnTo>
                  <a:lnTo>
                    <a:pt x="787" y="0"/>
                  </a:lnTo>
                  <a:lnTo>
                    <a:pt x="751" y="4"/>
                  </a:lnTo>
                  <a:lnTo>
                    <a:pt x="715" y="16"/>
                  </a:lnTo>
                  <a:lnTo>
                    <a:pt x="683" y="32"/>
                  </a:lnTo>
                  <a:lnTo>
                    <a:pt x="656" y="52"/>
                  </a:lnTo>
                  <a:lnTo>
                    <a:pt x="632" y="79"/>
                  </a:lnTo>
                  <a:lnTo>
                    <a:pt x="616" y="111"/>
                  </a:lnTo>
                  <a:lnTo>
                    <a:pt x="604" y="147"/>
                  </a:lnTo>
                  <a:lnTo>
                    <a:pt x="600" y="183"/>
                  </a:lnTo>
                  <a:lnTo>
                    <a:pt x="600" y="290"/>
                  </a:lnTo>
                  <a:lnTo>
                    <a:pt x="576" y="290"/>
                  </a:lnTo>
                  <a:lnTo>
                    <a:pt x="564" y="294"/>
                  </a:lnTo>
                  <a:lnTo>
                    <a:pt x="552" y="298"/>
                  </a:lnTo>
                  <a:lnTo>
                    <a:pt x="548" y="310"/>
                  </a:lnTo>
                  <a:lnTo>
                    <a:pt x="544" y="322"/>
                  </a:lnTo>
                  <a:lnTo>
                    <a:pt x="548" y="338"/>
                  </a:lnTo>
                  <a:lnTo>
                    <a:pt x="552" y="346"/>
                  </a:lnTo>
                  <a:lnTo>
                    <a:pt x="564" y="354"/>
                  </a:lnTo>
                  <a:lnTo>
                    <a:pt x="576" y="358"/>
                  </a:lnTo>
                  <a:lnTo>
                    <a:pt x="600" y="358"/>
                  </a:lnTo>
                  <a:lnTo>
                    <a:pt x="600" y="799"/>
                  </a:lnTo>
                  <a:lnTo>
                    <a:pt x="485" y="799"/>
                  </a:lnTo>
                  <a:lnTo>
                    <a:pt x="449" y="803"/>
                  </a:lnTo>
                  <a:lnTo>
                    <a:pt x="413" y="815"/>
                  </a:lnTo>
                  <a:lnTo>
                    <a:pt x="385" y="830"/>
                  </a:lnTo>
                  <a:lnTo>
                    <a:pt x="358" y="850"/>
                  </a:lnTo>
                  <a:lnTo>
                    <a:pt x="338" y="878"/>
                  </a:lnTo>
                  <a:lnTo>
                    <a:pt x="322" y="906"/>
                  </a:lnTo>
                  <a:lnTo>
                    <a:pt x="310" y="942"/>
                  </a:lnTo>
                  <a:lnTo>
                    <a:pt x="306" y="977"/>
                  </a:lnTo>
                  <a:lnTo>
                    <a:pt x="306" y="1009"/>
                  </a:lnTo>
                  <a:lnTo>
                    <a:pt x="171" y="1009"/>
                  </a:lnTo>
                  <a:lnTo>
                    <a:pt x="191" y="970"/>
                  </a:lnTo>
                  <a:lnTo>
                    <a:pt x="211" y="918"/>
                  </a:lnTo>
                  <a:lnTo>
                    <a:pt x="219" y="850"/>
                  </a:lnTo>
                  <a:lnTo>
                    <a:pt x="223" y="779"/>
                  </a:lnTo>
                  <a:lnTo>
                    <a:pt x="215" y="679"/>
                  </a:lnTo>
                  <a:lnTo>
                    <a:pt x="199" y="600"/>
                  </a:lnTo>
                  <a:lnTo>
                    <a:pt x="171" y="548"/>
                  </a:lnTo>
                  <a:lnTo>
                    <a:pt x="135" y="528"/>
                  </a:lnTo>
                  <a:lnTo>
                    <a:pt x="103" y="548"/>
                  </a:lnTo>
                  <a:lnTo>
                    <a:pt x="75" y="600"/>
                  </a:lnTo>
                  <a:lnTo>
                    <a:pt x="56" y="679"/>
                  </a:lnTo>
                  <a:lnTo>
                    <a:pt x="48" y="779"/>
                  </a:lnTo>
                  <a:lnTo>
                    <a:pt x="52" y="850"/>
                  </a:lnTo>
                  <a:lnTo>
                    <a:pt x="60" y="918"/>
                  </a:lnTo>
                  <a:lnTo>
                    <a:pt x="75" y="970"/>
                  </a:lnTo>
                  <a:lnTo>
                    <a:pt x="95" y="1009"/>
                  </a:lnTo>
                  <a:lnTo>
                    <a:pt x="40" y="1009"/>
                  </a:lnTo>
                  <a:lnTo>
                    <a:pt x="24" y="1013"/>
                  </a:lnTo>
                  <a:lnTo>
                    <a:pt x="12" y="1021"/>
                  </a:lnTo>
                  <a:lnTo>
                    <a:pt x="4" y="1033"/>
                  </a:lnTo>
                  <a:lnTo>
                    <a:pt x="0" y="1049"/>
                  </a:lnTo>
                  <a:lnTo>
                    <a:pt x="4" y="1065"/>
                  </a:lnTo>
                  <a:lnTo>
                    <a:pt x="12" y="1077"/>
                  </a:lnTo>
                  <a:lnTo>
                    <a:pt x="24" y="1085"/>
                  </a:lnTo>
                  <a:lnTo>
                    <a:pt x="40" y="1089"/>
                  </a:lnTo>
                  <a:lnTo>
                    <a:pt x="99" y="1089"/>
                  </a:lnTo>
                  <a:lnTo>
                    <a:pt x="79" y="1128"/>
                  </a:lnTo>
                  <a:lnTo>
                    <a:pt x="64" y="1180"/>
                  </a:lnTo>
                  <a:lnTo>
                    <a:pt x="52" y="1244"/>
                  </a:lnTo>
                  <a:lnTo>
                    <a:pt x="48" y="1319"/>
                  </a:lnTo>
                  <a:lnTo>
                    <a:pt x="56" y="1419"/>
                  </a:lnTo>
                  <a:lnTo>
                    <a:pt x="75" y="1498"/>
                  </a:lnTo>
                  <a:lnTo>
                    <a:pt x="103" y="1550"/>
                  </a:lnTo>
                  <a:lnTo>
                    <a:pt x="135" y="1569"/>
                  </a:lnTo>
                  <a:lnTo>
                    <a:pt x="171" y="1550"/>
                  </a:lnTo>
                  <a:lnTo>
                    <a:pt x="199" y="1498"/>
                  </a:lnTo>
                  <a:lnTo>
                    <a:pt x="215" y="1419"/>
                  </a:lnTo>
                  <a:lnTo>
                    <a:pt x="223" y="1319"/>
                  </a:lnTo>
                  <a:lnTo>
                    <a:pt x="219" y="1244"/>
                  </a:lnTo>
                  <a:lnTo>
                    <a:pt x="207" y="1180"/>
                  </a:lnTo>
                  <a:lnTo>
                    <a:pt x="191" y="1128"/>
                  </a:lnTo>
                  <a:lnTo>
                    <a:pt x="171" y="1089"/>
                  </a:lnTo>
                  <a:lnTo>
                    <a:pt x="306" y="1089"/>
                  </a:lnTo>
                  <a:lnTo>
                    <a:pt x="306" y="1121"/>
                  </a:lnTo>
                  <a:lnTo>
                    <a:pt x="310" y="1156"/>
                  </a:lnTo>
                  <a:lnTo>
                    <a:pt x="322" y="1192"/>
                  </a:lnTo>
                  <a:lnTo>
                    <a:pt x="338" y="1224"/>
                  </a:lnTo>
                  <a:lnTo>
                    <a:pt x="358" y="1248"/>
                  </a:lnTo>
                  <a:lnTo>
                    <a:pt x="385" y="1271"/>
                  </a:lnTo>
                  <a:lnTo>
                    <a:pt x="417" y="1287"/>
                  </a:lnTo>
                  <a:lnTo>
                    <a:pt x="453" y="1299"/>
                  </a:lnTo>
                  <a:lnTo>
                    <a:pt x="489" y="1303"/>
                  </a:lnTo>
                  <a:lnTo>
                    <a:pt x="715" y="1303"/>
                  </a:lnTo>
                  <a:lnTo>
                    <a:pt x="787" y="1303"/>
                  </a:lnTo>
                  <a:lnTo>
                    <a:pt x="679" y="1597"/>
                  </a:lnTo>
                  <a:lnTo>
                    <a:pt x="671" y="1649"/>
                  </a:lnTo>
                  <a:lnTo>
                    <a:pt x="683" y="1697"/>
                  </a:lnTo>
                  <a:lnTo>
                    <a:pt x="719" y="1724"/>
                  </a:lnTo>
                  <a:lnTo>
                    <a:pt x="767" y="1736"/>
                  </a:lnTo>
                  <a:lnTo>
                    <a:pt x="795" y="1732"/>
                  </a:lnTo>
                  <a:lnTo>
                    <a:pt x="822" y="1724"/>
                  </a:lnTo>
                  <a:lnTo>
                    <a:pt x="850" y="1713"/>
                  </a:lnTo>
                  <a:lnTo>
                    <a:pt x="878" y="1697"/>
                  </a:lnTo>
                  <a:lnTo>
                    <a:pt x="902" y="1673"/>
                  </a:lnTo>
                  <a:lnTo>
                    <a:pt x="926" y="1649"/>
                  </a:lnTo>
                  <a:lnTo>
                    <a:pt x="942" y="1625"/>
                  </a:lnTo>
                  <a:lnTo>
                    <a:pt x="958" y="1597"/>
                  </a:lnTo>
                  <a:lnTo>
                    <a:pt x="1065" y="1303"/>
                  </a:lnTo>
                  <a:lnTo>
                    <a:pt x="1538" y="1303"/>
                  </a:lnTo>
                  <a:lnTo>
                    <a:pt x="1558" y="1303"/>
                  </a:lnTo>
                  <a:lnTo>
                    <a:pt x="1581" y="1295"/>
                  </a:lnTo>
                  <a:lnTo>
                    <a:pt x="1597" y="1291"/>
                  </a:lnTo>
                  <a:lnTo>
                    <a:pt x="1617" y="1279"/>
                  </a:lnTo>
                  <a:lnTo>
                    <a:pt x="1633" y="1268"/>
                  </a:lnTo>
                  <a:lnTo>
                    <a:pt x="1645" y="1252"/>
                  </a:lnTo>
                  <a:lnTo>
                    <a:pt x="1657" y="1236"/>
                  </a:lnTo>
                  <a:lnTo>
                    <a:pt x="1665" y="1220"/>
                  </a:lnTo>
                  <a:lnTo>
                    <a:pt x="1971" y="1689"/>
                  </a:lnTo>
                  <a:lnTo>
                    <a:pt x="1971" y="1856"/>
                  </a:lnTo>
                  <a:lnTo>
                    <a:pt x="1991" y="1875"/>
                  </a:lnTo>
                  <a:lnTo>
                    <a:pt x="2018" y="1891"/>
                  </a:lnTo>
                  <a:lnTo>
                    <a:pt x="2046" y="1907"/>
                  </a:lnTo>
                  <a:lnTo>
                    <a:pt x="2074" y="1919"/>
                  </a:lnTo>
                  <a:lnTo>
                    <a:pt x="2110" y="1927"/>
                  </a:lnTo>
                  <a:lnTo>
                    <a:pt x="2146" y="1935"/>
                  </a:lnTo>
                  <a:lnTo>
                    <a:pt x="2181" y="1943"/>
                  </a:lnTo>
                  <a:lnTo>
                    <a:pt x="2221" y="1943"/>
                  </a:lnTo>
                  <a:lnTo>
                    <a:pt x="2261" y="1943"/>
                  </a:lnTo>
                  <a:lnTo>
                    <a:pt x="2297" y="1935"/>
                  </a:lnTo>
                  <a:lnTo>
                    <a:pt x="2332" y="1927"/>
                  </a:lnTo>
                  <a:lnTo>
                    <a:pt x="2368" y="1919"/>
                  </a:lnTo>
                  <a:lnTo>
                    <a:pt x="2396" y="1907"/>
                  </a:lnTo>
                  <a:lnTo>
                    <a:pt x="2424" y="1891"/>
                  </a:lnTo>
                  <a:lnTo>
                    <a:pt x="2452" y="1875"/>
                  </a:lnTo>
                  <a:lnTo>
                    <a:pt x="2471" y="1856"/>
                  </a:lnTo>
                  <a:lnTo>
                    <a:pt x="2495" y="1836"/>
                  </a:lnTo>
                  <a:lnTo>
                    <a:pt x="2519" y="1820"/>
                  </a:lnTo>
                  <a:lnTo>
                    <a:pt x="2551" y="1804"/>
                  </a:lnTo>
                  <a:lnTo>
                    <a:pt x="2583" y="1792"/>
                  </a:lnTo>
                  <a:lnTo>
                    <a:pt x="2618" y="1780"/>
                  </a:lnTo>
                  <a:lnTo>
                    <a:pt x="2654" y="1772"/>
                  </a:lnTo>
                  <a:lnTo>
                    <a:pt x="2694" y="1764"/>
                  </a:lnTo>
                  <a:lnTo>
                    <a:pt x="2734" y="1764"/>
                  </a:lnTo>
                  <a:lnTo>
                    <a:pt x="2773" y="1764"/>
                  </a:lnTo>
                  <a:lnTo>
                    <a:pt x="2813" y="1772"/>
                  </a:lnTo>
                  <a:lnTo>
                    <a:pt x="2849" y="1780"/>
                  </a:lnTo>
                  <a:lnTo>
                    <a:pt x="2885" y="1792"/>
                  </a:lnTo>
                  <a:lnTo>
                    <a:pt x="2916" y="1804"/>
                  </a:lnTo>
                  <a:lnTo>
                    <a:pt x="2944" y="1820"/>
                  </a:lnTo>
                  <a:lnTo>
                    <a:pt x="2968" y="1836"/>
                  </a:lnTo>
                  <a:lnTo>
                    <a:pt x="2992" y="1856"/>
                  </a:lnTo>
                  <a:lnTo>
                    <a:pt x="3012" y="1875"/>
                  </a:lnTo>
                  <a:lnTo>
                    <a:pt x="3040" y="1891"/>
                  </a:lnTo>
                  <a:lnTo>
                    <a:pt x="3067" y="1907"/>
                  </a:lnTo>
                  <a:lnTo>
                    <a:pt x="3095" y="1919"/>
                  </a:lnTo>
                  <a:lnTo>
                    <a:pt x="3131" y="1927"/>
                  </a:lnTo>
                  <a:lnTo>
                    <a:pt x="3167" y="1935"/>
                  </a:lnTo>
                  <a:lnTo>
                    <a:pt x="3202" y="1943"/>
                  </a:lnTo>
                  <a:lnTo>
                    <a:pt x="3242" y="1943"/>
                  </a:lnTo>
                  <a:lnTo>
                    <a:pt x="3282" y="1943"/>
                  </a:lnTo>
                  <a:lnTo>
                    <a:pt x="3318" y="1935"/>
                  </a:lnTo>
                  <a:lnTo>
                    <a:pt x="3353" y="1927"/>
                  </a:lnTo>
                  <a:lnTo>
                    <a:pt x="3389" y="1919"/>
                  </a:lnTo>
                  <a:lnTo>
                    <a:pt x="3421" y="1907"/>
                  </a:lnTo>
                  <a:lnTo>
                    <a:pt x="3449" y="1891"/>
                  </a:lnTo>
                  <a:lnTo>
                    <a:pt x="3473" y="1875"/>
                  </a:lnTo>
                  <a:lnTo>
                    <a:pt x="3496" y="1856"/>
                  </a:lnTo>
                  <a:lnTo>
                    <a:pt x="3520" y="1836"/>
                  </a:lnTo>
                  <a:lnTo>
                    <a:pt x="3544" y="1820"/>
                  </a:lnTo>
                  <a:lnTo>
                    <a:pt x="3572" y="1804"/>
                  </a:lnTo>
                  <a:lnTo>
                    <a:pt x="3604" y="1792"/>
                  </a:lnTo>
                  <a:lnTo>
                    <a:pt x="3640" y="1780"/>
                  </a:lnTo>
                  <a:lnTo>
                    <a:pt x="3675" y="1772"/>
                  </a:lnTo>
                  <a:lnTo>
                    <a:pt x="3715" y="1764"/>
                  </a:lnTo>
                  <a:lnTo>
                    <a:pt x="3755" y="1764"/>
                  </a:lnTo>
                  <a:lnTo>
                    <a:pt x="3794" y="1764"/>
                  </a:lnTo>
                  <a:lnTo>
                    <a:pt x="3834" y="1772"/>
                  </a:lnTo>
                  <a:lnTo>
                    <a:pt x="3874" y="1780"/>
                  </a:lnTo>
                  <a:lnTo>
                    <a:pt x="3910" y="1788"/>
                  </a:lnTo>
                  <a:lnTo>
                    <a:pt x="3941" y="1804"/>
                  </a:lnTo>
                  <a:lnTo>
                    <a:pt x="3969" y="1816"/>
                  </a:lnTo>
                  <a:lnTo>
                    <a:pt x="3993" y="1836"/>
                  </a:lnTo>
                  <a:lnTo>
                    <a:pt x="4013" y="1856"/>
                  </a:lnTo>
                  <a:lnTo>
                    <a:pt x="4013" y="473"/>
                  </a:lnTo>
                  <a:lnTo>
                    <a:pt x="3993" y="453"/>
                  </a:lnTo>
                  <a:lnTo>
                    <a:pt x="3969" y="433"/>
                  </a:lnTo>
                  <a:lnTo>
                    <a:pt x="3941" y="417"/>
                  </a:lnTo>
                  <a:lnTo>
                    <a:pt x="3910" y="405"/>
                  </a:lnTo>
                  <a:lnTo>
                    <a:pt x="3874" y="393"/>
                  </a:lnTo>
                  <a:lnTo>
                    <a:pt x="3834" y="385"/>
                  </a:lnTo>
                  <a:lnTo>
                    <a:pt x="3794" y="377"/>
                  </a:lnTo>
                  <a:lnTo>
                    <a:pt x="3755" y="377"/>
                  </a:lnTo>
                  <a:close/>
                  <a:moveTo>
                    <a:pt x="993" y="370"/>
                  </a:moveTo>
                  <a:lnTo>
                    <a:pt x="1009" y="374"/>
                  </a:lnTo>
                  <a:lnTo>
                    <a:pt x="1021" y="374"/>
                  </a:lnTo>
                  <a:lnTo>
                    <a:pt x="1037" y="377"/>
                  </a:lnTo>
                  <a:lnTo>
                    <a:pt x="1053" y="377"/>
                  </a:lnTo>
                  <a:lnTo>
                    <a:pt x="1077" y="377"/>
                  </a:lnTo>
                  <a:lnTo>
                    <a:pt x="1101" y="374"/>
                  </a:lnTo>
                  <a:lnTo>
                    <a:pt x="1120" y="370"/>
                  </a:lnTo>
                  <a:lnTo>
                    <a:pt x="1144" y="362"/>
                  </a:lnTo>
                  <a:lnTo>
                    <a:pt x="1164" y="354"/>
                  </a:lnTo>
                  <a:lnTo>
                    <a:pt x="1180" y="346"/>
                  </a:lnTo>
                  <a:lnTo>
                    <a:pt x="1196" y="334"/>
                  </a:lnTo>
                  <a:lnTo>
                    <a:pt x="1212" y="322"/>
                  </a:lnTo>
                  <a:lnTo>
                    <a:pt x="1220" y="314"/>
                  </a:lnTo>
                  <a:lnTo>
                    <a:pt x="1240" y="306"/>
                  </a:lnTo>
                  <a:lnTo>
                    <a:pt x="1263" y="298"/>
                  </a:lnTo>
                  <a:lnTo>
                    <a:pt x="1295" y="294"/>
                  </a:lnTo>
                  <a:lnTo>
                    <a:pt x="1319" y="294"/>
                  </a:lnTo>
                  <a:lnTo>
                    <a:pt x="1343" y="302"/>
                  </a:lnTo>
                  <a:lnTo>
                    <a:pt x="1363" y="310"/>
                  </a:lnTo>
                  <a:lnTo>
                    <a:pt x="1379" y="322"/>
                  </a:lnTo>
                  <a:lnTo>
                    <a:pt x="1395" y="334"/>
                  </a:lnTo>
                  <a:lnTo>
                    <a:pt x="1411" y="346"/>
                  </a:lnTo>
                  <a:lnTo>
                    <a:pt x="1426" y="354"/>
                  </a:lnTo>
                  <a:lnTo>
                    <a:pt x="1450" y="362"/>
                  </a:lnTo>
                  <a:lnTo>
                    <a:pt x="1470" y="370"/>
                  </a:lnTo>
                  <a:lnTo>
                    <a:pt x="1494" y="374"/>
                  </a:lnTo>
                  <a:lnTo>
                    <a:pt x="1518" y="377"/>
                  </a:lnTo>
                  <a:lnTo>
                    <a:pt x="1542" y="377"/>
                  </a:lnTo>
                  <a:lnTo>
                    <a:pt x="1565" y="377"/>
                  </a:lnTo>
                  <a:lnTo>
                    <a:pt x="1589" y="374"/>
                  </a:lnTo>
                  <a:lnTo>
                    <a:pt x="1609" y="370"/>
                  </a:lnTo>
                  <a:lnTo>
                    <a:pt x="1633" y="362"/>
                  </a:lnTo>
                  <a:lnTo>
                    <a:pt x="1653" y="354"/>
                  </a:lnTo>
                  <a:lnTo>
                    <a:pt x="1669" y="346"/>
                  </a:lnTo>
                  <a:lnTo>
                    <a:pt x="1685" y="334"/>
                  </a:lnTo>
                  <a:lnTo>
                    <a:pt x="1701" y="322"/>
                  </a:lnTo>
                  <a:lnTo>
                    <a:pt x="1716" y="310"/>
                  </a:lnTo>
                  <a:lnTo>
                    <a:pt x="1732" y="302"/>
                  </a:lnTo>
                  <a:lnTo>
                    <a:pt x="1756" y="298"/>
                  </a:lnTo>
                  <a:lnTo>
                    <a:pt x="1784" y="294"/>
                  </a:lnTo>
                  <a:lnTo>
                    <a:pt x="1804" y="294"/>
                  </a:lnTo>
                  <a:lnTo>
                    <a:pt x="1824" y="298"/>
                  </a:lnTo>
                  <a:lnTo>
                    <a:pt x="1836" y="306"/>
                  </a:lnTo>
                  <a:lnTo>
                    <a:pt x="1848" y="310"/>
                  </a:lnTo>
                  <a:lnTo>
                    <a:pt x="1848" y="334"/>
                  </a:lnTo>
                  <a:lnTo>
                    <a:pt x="1848" y="370"/>
                  </a:lnTo>
                  <a:lnTo>
                    <a:pt x="1848" y="409"/>
                  </a:lnTo>
                  <a:lnTo>
                    <a:pt x="1848" y="453"/>
                  </a:lnTo>
                  <a:lnTo>
                    <a:pt x="1832" y="449"/>
                  </a:lnTo>
                  <a:lnTo>
                    <a:pt x="1816" y="445"/>
                  </a:lnTo>
                  <a:lnTo>
                    <a:pt x="1800" y="441"/>
                  </a:lnTo>
                  <a:lnTo>
                    <a:pt x="1784" y="441"/>
                  </a:lnTo>
                  <a:lnTo>
                    <a:pt x="1760" y="441"/>
                  </a:lnTo>
                  <a:lnTo>
                    <a:pt x="1736" y="445"/>
                  </a:lnTo>
                  <a:lnTo>
                    <a:pt x="1716" y="449"/>
                  </a:lnTo>
                  <a:lnTo>
                    <a:pt x="1693" y="457"/>
                  </a:lnTo>
                  <a:lnTo>
                    <a:pt x="1673" y="469"/>
                  </a:lnTo>
                  <a:lnTo>
                    <a:pt x="1653" y="477"/>
                  </a:lnTo>
                  <a:lnTo>
                    <a:pt x="1633" y="489"/>
                  </a:lnTo>
                  <a:lnTo>
                    <a:pt x="1617" y="505"/>
                  </a:lnTo>
                  <a:lnTo>
                    <a:pt x="1605" y="513"/>
                  </a:lnTo>
                  <a:lnTo>
                    <a:pt x="1589" y="521"/>
                  </a:lnTo>
                  <a:lnTo>
                    <a:pt x="1565" y="524"/>
                  </a:lnTo>
                  <a:lnTo>
                    <a:pt x="1542" y="528"/>
                  </a:lnTo>
                  <a:lnTo>
                    <a:pt x="1514" y="524"/>
                  </a:lnTo>
                  <a:lnTo>
                    <a:pt x="1490" y="521"/>
                  </a:lnTo>
                  <a:lnTo>
                    <a:pt x="1474" y="513"/>
                  </a:lnTo>
                  <a:lnTo>
                    <a:pt x="1462" y="505"/>
                  </a:lnTo>
                  <a:lnTo>
                    <a:pt x="1446" y="489"/>
                  </a:lnTo>
                  <a:lnTo>
                    <a:pt x="1430" y="477"/>
                  </a:lnTo>
                  <a:lnTo>
                    <a:pt x="1411" y="469"/>
                  </a:lnTo>
                  <a:lnTo>
                    <a:pt x="1391" y="457"/>
                  </a:lnTo>
                  <a:lnTo>
                    <a:pt x="1367" y="449"/>
                  </a:lnTo>
                  <a:lnTo>
                    <a:pt x="1343" y="445"/>
                  </a:lnTo>
                  <a:lnTo>
                    <a:pt x="1319" y="441"/>
                  </a:lnTo>
                  <a:lnTo>
                    <a:pt x="1295" y="441"/>
                  </a:lnTo>
                  <a:lnTo>
                    <a:pt x="1271" y="441"/>
                  </a:lnTo>
                  <a:lnTo>
                    <a:pt x="1248" y="445"/>
                  </a:lnTo>
                  <a:lnTo>
                    <a:pt x="1228" y="449"/>
                  </a:lnTo>
                  <a:lnTo>
                    <a:pt x="1204" y="457"/>
                  </a:lnTo>
                  <a:lnTo>
                    <a:pt x="1184" y="469"/>
                  </a:lnTo>
                  <a:lnTo>
                    <a:pt x="1164" y="477"/>
                  </a:lnTo>
                  <a:lnTo>
                    <a:pt x="1148" y="489"/>
                  </a:lnTo>
                  <a:lnTo>
                    <a:pt x="1132" y="505"/>
                  </a:lnTo>
                  <a:lnTo>
                    <a:pt x="1116" y="513"/>
                  </a:lnTo>
                  <a:lnTo>
                    <a:pt x="1101" y="521"/>
                  </a:lnTo>
                  <a:lnTo>
                    <a:pt x="1077" y="524"/>
                  </a:lnTo>
                  <a:lnTo>
                    <a:pt x="1053" y="528"/>
                  </a:lnTo>
                  <a:lnTo>
                    <a:pt x="1033" y="528"/>
                  </a:lnTo>
                  <a:lnTo>
                    <a:pt x="1017" y="524"/>
                  </a:lnTo>
                  <a:lnTo>
                    <a:pt x="1005" y="517"/>
                  </a:lnTo>
                  <a:lnTo>
                    <a:pt x="993" y="513"/>
                  </a:lnTo>
                  <a:lnTo>
                    <a:pt x="993" y="489"/>
                  </a:lnTo>
                  <a:lnTo>
                    <a:pt x="993" y="453"/>
                  </a:lnTo>
                  <a:lnTo>
                    <a:pt x="993" y="413"/>
                  </a:lnTo>
                  <a:lnTo>
                    <a:pt x="993" y="370"/>
                  </a:lnTo>
                  <a:close/>
                  <a:moveTo>
                    <a:pt x="1971" y="1542"/>
                  </a:moveTo>
                  <a:lnTo>
                    <a:pt x="1935" y="1486"/>
                  </a:lnTo>
                  <a:lnTo>
                    <a:pt x="1895" y="1426"/>
                  </a:lnTo>
                  <a:lnTo>
                    <a:pt x="1859" y="1367"/>
                  </a:lnTo>
                  <a:lnTo>
                    <a:pt x="1820" y="1311"/>
                  </a:lnTo>
                  <a:lnTo>
                    <a:pt x="1788" y="1260"/>
                  </a:lnTo>
                  <a:lnTo>
                    <a:pt x="1760" y="1216"/>
                  </a:lnTo>
                  <a:lnTo>
                    <a:pt x="1736" y="1184"/>
                  </a:lnTo>
                  <a:lnTo>
                    <a:pt x="1724" y="1164"/>
                  </a:lnTo>
                  <a:lnTo>
                    <a:pt x="1736" y="1148"/>
                  </a:lnTo>
                  <a:lnTo>
                    <a:pt x="1760" y="1117"/>
                  </a:lnTo>
                  <a:lnTo>
                    <a:pt x="1788" y="1077"/>
                  </a:lnTo>
                  <a:lnTo>
                    <a:pt x="1820" y="1029"/>
                  </a:lnTo>
                  <a:lnTo>
                    <a:pt x="1859" y="981"/>
                  </a:lnTo>
                  <a:lnTo>
                    <a:pt x="1895" y="926"/>
                  </a:lnTo>
                  <a:lnTo>
                    <a:pt x="1935" y="874"/>
                  </a:lnTo>
                  <a:lnTo>
                    <a:pt x="1971" y="826"/>
                  </a:lnTo>
                  <a:lnTo>
                    <a:pt x="1971" y="1542"/>
                  </a:lnTo>
                  <a:close/>
                  <a:moveTo>
                    <a:pt x="3882" y="1645"/>
                  </a:moveTo>
                  <a:lnTo>
                    <a:pt x="3866" y="1641"/>
                  </a:lnTo>
                  <a:lnTo>
                    <a:pt x="3850" y="1641"/>
                  </a:lnTo>
                  <a:lnTo>
                    <a:pt x="3834" y="1637"/>
                  </a:lnTo>
                  <a:lnTo>
                    <a:pt x="3818" y="1633"/>
                  </a:lnTo>
                  <a:lnTo>
                    <a:pt x="3802" y="1633"/>
                  </a:lnTo>
                  <a:lnTo>
                    <a:pt x="3787" y="1629"/>
                  </a:lnTo>
                  <a:lnTo>
                    <a:pt x="3771" y="1629"/>
                  </a:lnTo>
                  <a:lnTo>
                    <a:pt x="3755" y="1629"/>
                  </a:lnTo>
                  <a:lnTo>
                    <a:pt x="3703" y="1633"/>
                  </a:lnTo>
                  <a:lnTo>
                    <a:pt x="3651" y="1637"/>
                  </a:lnTo>
                  <a:lnTo>
                    <a:pt x="3604" y="1649"/>
                  </a:lnTo>
                  <a:lnTo>
                    <a:pt x="3560" y="1665"/>
                  </a:lnTo>
                  <a:lnTo>
                    <a:pt x="3516" y="1681"/>
                  </a:lnTo>
                  <a:lnTo>
                    <a:pt x="3473" y="1705"/>
                  </a:lnTo>
                  <a:lnTo>
                    <a:pt x="3437" y="1732"/>
                  </a:lnTo>
                  <a:lnTo>
                    <a:pt x="3401" y="1760"/>
                  </a:lnTo>
                  <a:lnTo>
                    <a:pt x="3389" y="1768"/>
                  </a:lnTo>
                  <a:lnTo>
                    <a:pt x="3377" y="1776"/>
                  </a:lnTo>
                  <a:lnTo>
                    <a:pt x="3361" y="1784"/>
                  </a:lnTo>
                  <a:lnTo>
                    <a:pt x="3342" y="1792"/>
                  </a:lnTo>
                  <a:lnTo>
                    <a:pt x="3318" y="1800"/>
                  </a:lnTo>
                  <a:lnTo>
                    <a:pt x="3294" y="1804"/>
                  </a:lnTo>
                  <a:lnTo>
                    <a:pt x="3270" y="1808"/>
                  </a:lnTo>
                  <a:lnTo>
                    <a:pt x="3242" y="1808"/>
                  </a:lnTo>
                  <a:lnTo>
                    <a:pt x="3214" y="1808"/>
                  </a:lnTo>
                  <a:lnTo>
                    <a:pt x="3191" y="1804"/>
                  </a:lnTo>
                  <a:lnTo>
                    <a:pt x="3167" y="1800"/>
                  </a:lnTo>
                  <a:lnTo>
                    <a:pt x="3143" y="1792"/>
                  </a:lnTo>
                  <a:lnTo>
                    <a:pt x="3123" y="1788"/>
                  </a:lnTo>
                  <a:lnTo>
                    <a:pt x="3107" y="1780"/>
                  </a:lnTo>
                  <a:lnTo>
                    <a:pt x="3095" y="1772"/>
                  </a:lnTo>
                  <a:lnTo>
                    <a:pt x="3083" y="1764"/>
                  </a:lnTo>
                  <a:lnTo>
                    <a:pt x="3051" y="1732"/>
                  </a:lnTo>
                  <a:lnTo>
                    <a:pt x="3012" y="1705"/>
                  </a:lnTo>
                  <a:lnTo>
                    <a:pt x="2972" y="1685"/>
                  </a:lnTo>
                  <a:lnTo>
                    <a:pt x="2928" y="1665"/>
                  </a:lnTo>
                  <a:lnTo>
                    <a:pt x="2885" y="1649"/>
                  </a:lnTo>
                  <a:lnTo>
                    <a:pt x="2837" y="1637"/>
                  </a:lnTo>
                  <a:lnTo>
                    <a:pt x="2785" y="1633"/>
                  </a:lnTo>
                  <a:lnTo>
                    <a:pt x="2734" y="1629"/>
                  </a:lnTo>
                  <a:lnTo>
                    <a:pt x="2682" y="1633"/>
                  </a:lnTo>
                  <a:lnTo>
                    <a:pt x="2630" y="1637"/>
                  </a:lnTo>
                  <a:lnTo>
                    <a:pt x="2583" y="1649"/>
                  </a:lnTo>
                  <a:lnTo>
                    <a:pt x="2539" y="1665"/>
                  </a:lnTo>
                  <a:lnTo>
                    <a:pt x="2495" y="1681"/>
                  </a:lnTo>
                  <a:lnTo>
                    <a:pt x="2452" y="1705"/>
                  </a:lnTo>
                  <a:lnTo>
                    <a:pt x="2416" y="1732"/>
                  </a:lnTo>
                  <a:lnTo>
                    <a:pt x="2380" y="1760"/>
                  </a:lnTo>
                  <a:lnTo>
                    <a:pt x="2368" y="1768"/>
                  </a:lnTo>
                  <a:lnTo>
                    <a:pt x="2356" y="1776"/>
                  </a:lnTo>
                  <a:lnTo>
                    <a:pt x="2340" y="1784"/>
                  </a:lnTo>
                  <a:lnTo>
                    <a:pt x="2320" y="1792"/>
                  </a:lnTo>
                  <a:lnTo>
                    <a:pt x="2297" y="1800"/>
                  </a:lnTo>
                  <a:lnTo>
                    <a:pt x="2273" y="1804"/>
                  </a:lnTo>
                  <a:lnTo>
                    <a:pt x="2249" y="1808"/>
                  </a:lnTo>
                  <a:lnTo>
                    <a:pt x="2221" y="1808"/>
                  </a:lnTo>
                  <a:lnTo>
                    <a:pt x="2201" y="1808"/>
                  </a:lnTo>
                  <a:lnTo>
                    <a:pt x="2185" y="1804"/>
                  </a:lnTo>
                  <a:lnTo>
                    <a:pt x="2169" y="1804"/>
                  </a:lnTo>
                  <a:lnTo>
                    <a:pt x="2154" y="1800"/>
                  </a:lnTo>
                  <a:lnTo>
                    <a:pt x="2142" y="1796"/>
                  </a:lnTo>
                  <a:lnTo>
                    <a:pt x="2126" y="1792"/>
                  </a:lnTo>
                  <a:lnTo>
                    <a:pt x="2114" y="1788"/>
                  </a:lnTo>
                  <a:lnTo>
                    <a:pt x="2102" y="1784"/>
                  </a:lnTo>
                  <a:lnTo>
                    <a:pt x="2102" y="1601"/>
                  </a:lnTo>
                  <a:lnTo>
                    <a:pt x="2102" y="1291"/>
                  </a:lnTo>
                  <a:lnTo>
                    <a:pt x="2102" y="950"/>
                  </a:lnTo>
                  <a:lnTo>
                    <a:pt x="2102" y="675"/>
                  </a:lnTo>
                  <a:lnTo>
                    <a:pt x="2118" y="679"/>
                  </a:lnTo>
                  <a:lnTo>
                    <a:pt x="2134" y="679"/>
                  </a:lnTo>
                  <a:lnTo>
                    <a:pt x="2146" y="683"/>
                  </a:lnTo>
                  <a:lnTo>
                    <a:pt x="2161" y="683"/>
                  </a:lnTo>
                  <a:lnTo>
                    <a:pt x="2177" y="687"/>
                  </a:lnTo>
                  <a:lnTo>
                    <a:pt x="2193" y="687"/>
                  </a:lnTo>
                  <a:lnTo>
                    <a:pt x="2205" y="691"/>
                  </a:lnTo>
                  <a:lnTo>
                    <a:pt x="2221" y="691"/>
                  </a:lnTo>
                  <a:lnTo>
                    <a:pt x="2273" y="687"/>
                  </a:lnTo>
                  <a:lnTo>
                    <a:pt x="2320" y="679"/>
                  </a:lnTo>
                  <a:lnTo>
                    <a:pt x="2368" y="672"/>
                  </a:lnTo>
                  <a:lnTo>
                    <a:pt x="2412" y="656"/>
                  </a:lnTo>
                  <a:lnTo>
                    <a:pt x="2455" y="640"/>
                  </a:lnTo>
                  <a:lnTo>
                    <a:pt x="2495" y="620"/>
                  </a:lnTo>
                  <a:lnTo>
                    <a:pt x="2535" y="596"/>
                  </a:lnTo>
                  <a:lnTo>
                    <a:pt x="2567" y="568"/>
                  </a:lnTo>
                  <a:lnTo>
                    <a:pt x="2579" y="556"/>
                  </a:lnTo>
                  <a:lnTo>
                    <a:pt x="2595" y="548"/>
                  </a:lnTo>
                  <a:lnTo>
                    <a:pt x="2610" y="536"/>
                  </a:lnTo>
                  <a:lnTo>
                    <a:pt x="2630" y="528"/>
                  </a:lnTo>
                  <a:lnTo>
                    <a:pt x="2654" y="521"/>
                  </a:lnTo>
                  <a:lnTo>
                    <a:pt x="2678" y="513"/>
                  </a:lnTo>
                  <a:lnTo>
                    <a:pt x="2706" y="509"/>
                  </a:lnTo>
                  <a:lnTo>
                    <a:pt x="2734" y="509"/>
                  </a:lnTo>
                  <a:lnTo>
                    <a:pt x="2757" y="509"/>
                  </a:lnTo>
                  <a:lnTo>
                    <a:pt x="2781" y="513"/>
                  </a:lnTo>
                  <a:lnTo>
                    <a:pt x="2805" y="517"/>
                  </a:lnTo>
                  <a:lnTo>
                    <a:pt x="2829" y="524"/>
                  </a:lnTo>
                  <a:lnTo>
                    <a:pt x="2849" y="532"/>
                  </a:lnTo>
                  <a:lnTo>
                    <a:pt x="2869" y="544"/>
                  </a:lnTo>
                  <a:lnTo>
                    <a:pt x="2885" y="556"/>
                  </a:lnTo>
                  <a:lnTo>
                    <a:pt x="2900" y="568"/>
                  </a:lnTo>
                  <a:lnTo>
                    <a:pt x="2932" y="596"/>
                  </a:lnTo>
                  <a:lnTo>
                    <a:pt x="2968" y="620"/>
                  </a:lnTo>
                  <a:lnTo>
                    <a:pt x="3008" y="640"/>
                  </a:lnTo>
                  <a:lnTo>
                    <a:pt x="3047" y="656"/>
                  </a:lnTo>
                  <a:lnTo>
                    <a:pt x="3095" y="672"/>
                  </a:lnTo>
                  <a:lnTo>
                    <a:pt x="3143" y="679"/>
                  </a:lnTo>
                  <a:lnTo>
                    <a:pt x="3191" y="687"/>
                  </a:lnTo>
                  <a:lnTo>
                    <a:pt x="3242" y="691"/>
                  </a:lnTo>
                  <a:lnTo>
                    <a:pt x="3294" y="687"/>
                  </a:lnTo>
                  <a:lnTo>
                    <a:pt x="3342" y="679"/>
                  </a:lnTo>
                  <a:lnTo>
                    <a:pt x="3389" y="672"/>
                  </a:lnTo>
                  <a:lnTo>
                    <a:pt x="3437" y="656"/>
                  </a:lnTo>
                  <a:lnTo>
                    <a:pt x="3481" y="640"/>
                  </a:lnTo>
                  <a:lnTo>
                    <a:pt x="3520" y="620"/>
                  </a:lnTo>
                  <a:lnTo>
                    <a:pt x="3556" y="596"/>
                  </a:lnTo>
                  <a:lnTo>
                    <a:pt x="3588" y="568"/>
                  </a:lnTo>
                  <a:lnTo>
                    <a:pt x="3600" y="556"/>
                  </a:lnTo>
                  <a:lnTo>
                    <a:pt x="3616" y="548"/>
                  </a:lnTo>
                  <a:lnTo>
                    <a:pt x="3632" y="536"/>
                  </a:lnTo>
                  <a:lnTo>
                    <a:pt x="3651" y="528"/>
                  </a:lnTo>
                  <a:lnTo>
                    <a:pt x="3675" y="521"/>
                  </a:lnTo>
                  <a:lnTo>
                    <a:pt x="3699" y="513"/>
                  </a:lnTo>
                  <a:lnTo>
                    <a:pt x="3727" y="509"/>
                  </a:lnTo>
                  <a:lnTo>
                    <a:pt x="3755" y="509"/>
                  </a:lnTo>
                  <a:lnTo>
                    <a:pt x="3775" y="509"/>
                  </a:lnTo>
                  <a:lnTo>
                    <a:pt x="3794" y="513"/>
                  </a:lnTo>
                  <a:lnTo>
                    <a:pt x="3810" y="513"/>
                  </a:lnTo>
                  <a:lnTo>
                    <a:pt x="3830" y="517"/>
                  </a:lnTo>
                  <a:lnTo>
                    <a:pt x="3842" y="521"/>
                  </a:lnTo>
                  <a:lnTo>
                    <a:pt x="3858" y="528"/>
                  </a:lnTo>
                  <a:lnTo>
                    <a:pt x="3870" y="532"/>
                  </a:lnTo>
                  <a:lnTo>
                    <a:pt x="3882" y="536"/>
                  </a:lnTo>
                  <a:lnTo>
                    <a:pt x="3882" y="711"/>
                  </a:lnTo>
                  <a:lnTo>
                    <a:pt x="3882" y="1021"/>
                  </a:lnTo>
                  <a:lnTo>
                    <a:pt x="3882" y="1367"/>
                  </a:lnTo>
                  <a:lnTo>
                    <a:pt x="3882" y="16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075" y="424"/>
              <a:ext cx="68" cy="63"/>
            </a:xfrm>
            <a:custGeom>
              <a:avLst/>
              <a:gdLst>
                <a:gd name="T0" fmla="*/ 36 w 68"/>
                <a:gd name="T1" fmla="*/ 63 h 63"/>
                <a:gd name="T2" fmla="*/ 48 w 68"/>
                <a:gd name="T3" fmla="*/ 59 h 63"/>
                <a:gd name="T4" fmla="*/ 60 w 68"/>
                <a:gd name="T5" fmla="*/ 51 h 63"/>
                <a:gd name="T6" fmla="*/ 64 w 68"/>
                <a:gd name="T7" fmla="*/ 43 h 63"/>
                <a:gd name="T8" fmla="*/ 68 w 68"/>
                <a:gd name="T9" fmla="*/ 31 h 63"/>
                <a:gd name="T10" fmla="*/ 64 w 68"/>
                <a:gd name="T11" fmla="*/ 19 h 63"/>
                <a:gd name="T12" fmla="*/ 60 w 68"/>
                <a:gd name="T13" fmla="*/ 8 h 63"/>
                <a:gd name="T14" fmla="*/ 48 w 68"/>
                <a:gd name="T15" fmla="*/ 4 h 63"/>
                <a:gd name="T16" fmla="*/ 36 w 68"/>
                <a:gd name="T17" fmla="*/ 0 h 63"/>
                <a:gd name="T18" fmla="*/ 20 w 68"/>
                <a:gd name="T19" fmla="*/ 4 h 63"/>
                <a:gd name="T20" fmla="*/ 12 w 68"/>
                <a:gd name="T21" fmla="*/ 8 h 63"/>
                <a:gd name="T22" fmla="*/ 4 w 68"/>
                <a:gd name="T23" fmla="*/ 19 h 63"/>
                <a:gd name="T24" fmla="*/ 0 w 68"/>
                <a:gd name="T25" fmla="*/ 31 h 63"/>
                <a:gd name="T26" fmla="*/ 4 w 68"/>
                <a:gd name="T27" fmla="*/ 43 h 63"/>
                <a:gd name="T28" fmla="*/ 12 w 68"/>
                <a:gd name="T29" fmla="*/ 51 h 63"/>
                <a:gd name="T30" fmla="*/ 20 w 68"/>
                <a:gd name="T31" fmla="*/ 59 h 63"/>
                <a:gd name="T32" fmla="*/ 36 w 68"/>
                <a:gd name="T3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63">
                  <a:moveTo>
                    <a:pt x="36" y="63"/>
                  </a:moveTo>
                  <a:lnTo>
                    <a:pt x="48" y="59"/>
                  </a:lnTo>
                  <a:lnTo>
                    <a:pt x="60" y="51"/>
                  </a:lnTo>
                  <a:lnTo>
                    <a:pt x="64" y="43"/>
                  </a:lnTo>
                  <a:lnTo>
                    <a:pt x="68" y="31"/>
                  </a:lnTo>
                  <a:lnTo>
                    <a:pt x="64" y="19"/>
                  </a:lnTo>
                  <a:lnTo>
                    <a:pt x="60" y="8"/>
                  </a:lnTo>
                  <a:lnTo>
                    <a:pt x="48" y="4"/>
                  </a:lnTo>
                  <a:lnTo>
                    <a:pt x="36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0" y="59"/>
                  </a:lnTo>
                  <a:lnTo>
                    <a:pt x="36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9306009" cy="4187952"/>
          </a:xfrm>
        </p:spPr>
        <p:txBody>
          <a:bodyPr/>
          <a:lstStyle/>
          <a:p>
            <a:r>
              <a:rPr lang="en-US" dirty="0" smtClean="0"/>
              <a:t>What are some specific steps you have taken to improve culture in your building/classroom?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might </a:t>
            </a:r>
            <a:r>
              <a:rPr lang="en-US" dirty="0"/>
              <a:t>be some </a:t>
            </a:r>
            <a:r>
              <a:rPr lang="en-US" dirty="0" smtClean="0"/>
              <a:t>barriers to improving school culture that </a:t>
            </a:r>
            <a:r>
              <a:rPr lang="en-US" dirty="0"/>
              <a:t>you have </a:t>
            </a:r>
            <a:r>
              <a:rPr lang="en-US" dirty="0" smtClean="0"/>
              <a:t>experienced in </a:t>
            </a:r>
            <a:r>
              <a:rPr lang="en-US" dirty="0"/>
              <a:t>your </a:t>
            </a:r>
            <a:r>
              <a:rPr lang="en-US" dirty="0" smtClean="0"/>
              <a:t>building/classroom?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Demographics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45" y="1360252"/>
            <a:ext cx="7276770" cy="431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48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Assessment Subgroup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and Reduced Lunch:  +14.2%</a:t>
            </a:r>
          </a:p>
          <a:p>
            <a:r>
              <a:rPr lang="en-US" dirty="0"/>
              <a:t>ELL: +14.2%</a:t>
            </a:r>
          </a:p>
          <a:p>
            <a:r>
              <a:rPr lang="en-US" dirty="0"/>
              <a:t>African American: +43.8</a:t>
            </a:r>
          </a:p>
          <a:p>
            <a:r>
              <a:rPr lang="en-US" dirty="0"/>
              <a:t>White: +17.5</a:t>
            </a:r>
          </a:p>
          <a:p>
            <a:r>
              <a:rPr lang="en-US" dirty="0"/>
              <a:t>Hispanic: +10.4</a:t>
            </a:r>
          </a:p>
          <a:p>
            <a:r>
              <a:rPr lang="en-US" dirty="0"/>
              <a:t>SPED: +6.2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5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99890865"/>
              </p:ext>
            </p:extLst>
          </p:nvPr>
        </p:nvGraphicFramePr>
        <p:xfrm>
          <a:off x="1219200" y="-152400"/>
          <a:ext cx="10972800" cy="70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85" y="2306053"/>
            <a:ext cx="2592388" cy="209349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Problem Solving Process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232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Shifts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here for the kids. We are here for each other.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4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80661"/>
          </a:xfrm>
        </p:spPr>
        <p:txBody>
          <a:bodyPr/>
          <a:lstStyle/>
          <a:p>
            <a:r>
              <a:rPr lang="en-US" dirty="0" smtClean="0"/>
              <a:t>Culture Shifts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61323" y="1470992"/>
            <a:ext cx="8786189" cy="1437837"/>
            <a:chOff x="1961323" y="1470992"/>
            <a:chExt cx="8786189" cy="1437837"/>
          </a:xfrm>
        </p:grpSpPr>
        <p:sp>
          <p:nvSpPr>
            <p:cNvPr id="5" name="Freeform 4"/>
            <p:cNvSpPr/>
            <p:nvPr/>
          </p:nvSpPr>
          <p:spPr>
            <a:xfrm>
              <a:off x="5475798" y="1470992"/>
              <a:ext cx="5271714" cy="1437837"/>
            </a:xfrm>
            <a:custGeom>
              <a:avLst/>
              <a:gdLst>
                <a:gd name="connsiteX0" fmla="*/ 0 w 5271714"/>
                <a:gd name="connsiteY0" fmla="*/ 179730 h 1437837"/>
                <a:gd name="connsiteX1" fmla="*/ 4552796 w 5271714"/>
                <a:gd name="connsiteY1" fmla="*/ 179730 h 1437837"/>
                <a:gd name="connsiteX2" fmla="*/ 4552796 w 5271714"/>
                <a:gd name="connsiteY2" fmla="*/ 0 h 1437837"/>
                <a:gd name="connsiteX3" fmla="*/ 5271714 w 5271714"/>
                <a:gd name="connsiteY3" fmla="*/ 718919 h 1437837"/>
                <a:gd name="connsiteX4" fmla="*/ 4552796 w 5271714"/>
                <a:gd name="connsiteY4" fmla="*/ 1437837 h 1437837"/>
                <a:gd name="connsiteX5" fmla="*/ 4552796 w 5271714"/>
                <a:gd name="connsiteY5" fmla="*/ 1258107 h 1437837"/>
                <a:gd name="connsiteX6" fmla="*/ 0 w 5271714"/>
                <a:gd name="connsiteY6" fmla="*/ 1258107 h 1437837"/>
                <a:gd name="connsiteX7" fmla="*/ 0 w 5271714"/>
                <a:gd name="connsiteY7" fmla="*/ 179730 h 143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71714" h="1437837">
                  <a:moveTo>
                    <a:pt x="0" y="179730"/>
                  </a:moveTo>
                  <a:lnTo>
                    <a:pt x="4552796" y="179730"/>
                  </a:lnTo>
                  <a:lnTo>
                    <a:pt x="4552796" y="0"/>
                  </a:lnTo>
                  <a:lnTo>
                    <a:pt x="5271714" y="718919"/>
                  </a:lnTo>
                  <a:lnTo>
                    <a:pt x="4552796" y="1437837"/>
                  </a:lnTo>
                  <a:lnTo>
                    <a:pt x="4552796" y="1258107"/>
                  </a:lnTo>
                  <a:lnTo>
                    <a:pt x="0" y="1258107"/>
                  </a:lnTo>
                  <a:lnTo>
                    <a:pt x="0" y="17973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89890" rIns="549349" bIns="18989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Core &amp; Intervention</a:t>
              </a:r>
              <a:endParaRPr lang="en-US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Grade Level &amp; Content </a:t>
              </a:r>
              <a:endParaRPr lang="en-US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Intentional Placement</a:t>
              </a:r>
              <a:endParaRPr lang="en-US" sz="160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1961323" y="1470992"/>
              <a:ext cx="3514476" cy="1437837"/>
            </a:xfrm>
            <a:custGeom>
              <a:avLst/>
              <a:gdLst>
                <a:gd name="connsiteX0" fmla="*/ 0 w 3514476"/>
                <a:gd name="connsiteY0" fmla="*/ 239644 h 1437837"/>
                <a:gd name="connsiteX1" fmla="*/ 239644 w 3514476"/>
                <a:gd name="connsiteY1" fmla="*/ 0 h 1437837"/>
                <a:gd name="connsiteX2" fmla="*/ 3274832 w 3514476"/>
                <a:gd name="connsiteY2" fmla="*/ 0 h 1437837"/>
                <a:gd name="connsiteX3" fmla="*/ 3514476 w 3514476"/>
                <a:gd name="connsiteY3" fmla="*/ 239644 h 1437837"/>
                <a:gd name="connsiteX4" fmla="*/ 3514476 w 3514476"/>
                <a:gd name="connsiteY4" fmla="*/ 1198193 h 1437837"/>
                <a:gd name="connsiteX5" fmla="*/ 3274832 w 3514476"/>
                <a:gd name="connsiteY5" fmla="*/ 1437837 h 1437837"/>
                <a:gd name="connsiteX6" fmla="*/ 239644 w 3514476"/>
                <a:gd name="connsiteY6" fmla="*/ 1437837 h 1437837"/>
                <a:gd name="connsiteX7" fmla="*/ 0 w 3514476"/>
                <a:gd name="connsiteY7" fmla="*/ 1198193 h 1437837"/>
                <a:gd name="connsiteX8" fmla="*/ 0 w 3514476"/>
                <a:gd name="connsiteY8" fmla="*/ 239644 h 143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4476" h="1437837">
                  <a:moveTo>
                    <a:pt x="0" y="239644"/>
                  </a:moveTo>
                  <a:cubicBezTo>
                    <a:pt x="0" y="107292"/>
                    <a:pt x="107292" y="0"/>
                    <a:pt x="239644" y="0"/>
                  </a:cubicBezTo>
                  <a:lnTo>
                    <a:pt x="3274832" y="0"/>
                  </a:lnTo>
                  <a:cubicBezTo>
                    <a:pt x="3407184" y="0"/>
                    <a:pt x="3514476" y="107292"/>
                    <a:pt x="3514476" y="239644"/>
                  </a:cubicBezTo>
                  <a:lnTo>
                    <a:pt x="3514476" y="1198193"/>
                  </a:lnTo>
                  <a:cubicBezTo>
                    <a:pt x="3514476" y="1330545"/>
                    <a:pt x="3407184" y="1437837"/>
                    <a:pt x="3274832" y="1437837"/>
                  </a:cubicBezTo>
                  <a:lnTo>
                    <a:pt x="239644" y="1437837"/>
                  </a:lnTo>
                  <a:cubicBezTo>
                    <a:pt x="107292" y="1437837"/>
                    <a:pt x="0" y="1330545"/>
                    <a:pt x="0" y="1198193"/>
                  </a:cubicBezTo>
                  <a:lnTo>
                    <a:pt x="0" y="2396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109" tIns="131149" rIns="192109" bIns="13114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Scheduling</a:t>
              </a:r>
              <a:endParaRPr lang="en-US" sz="29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61323" y="3052613"/>
            <a:ext cx="8786189" cy="1437837"/>
            <a:chOff x="1961323" y="3052613"/>
            <a:chExt cx="8786189" cy="1437837"/>
          </a:xfrm>
        </p:grpSpPr>
        <p:sp>
          <p:nvSpPr>
            <p:cNvPr id="7" name="Freeform 6"/>
            <p:cNvSpPr/>
            <p:nvPr/>
          </p:nvSpPr>
          <p:spPr>
            <a:xfrm>
              <a:off x="5475798" y="3052613"/>
              <a:ext cx="5271714" cy="1437837"/>
            </a:xfrm>
            <a:custGeom>
              <a:avLst/>
              <a:gdLst>
                <a:gd name="connsiteX0" fmla="*/ 0 w 5271714"/>
                <a:gd name="connsiteY0" fmla="*/ 179730 h 1437837"/>
                <a:gd name="connsiteX1" fmla="*/ 4552796 w 5271714"/>
                <a:gd name="connsiteY1" fmla="*/ 179730 h 1437837"/>
                <a:gd name="connsiteX2" fmla="*/ 4552796 w 5271714"/>
                <a:gd name="connsiteY2" fmla="*/ 0 h 1437837"/>
                <a:gd name="connsiteX3" fmla="*/ 5271714 w 5271714"/>
                <a:gd name="connsiteY3" fmla="*/ 718919 h 1437837"/>
                <a:gd name="connsiteX4" fmla="*/ 4552796 w 5271714"/>
                <a:gd name="connsiteY4" fmla="*/ 1437837 h 1437837"/>
                <a:gd name="connsiteX5" fmla="*/ 4552796 w 5271714"/>
                <a:gd name="connsiteY5" fmla="*/ 1258107 h 1437837"/>
                <a:gd name="connsiteX6" fmla="*/ 0 w 5271714"/>
                <a:gd name="connsiteY6" fmla="*/ 1258107 h 1437837"/>
                <a:gd name="connsiteX7" fmla="*/ 0 w 5271714"/>
                <a:gd name="connsiteY7" fmla="*/ 179730 h 143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71714" h="1437837">
                  <a:moveTo>
                    <a:pt x="0" y="179730"/>
                  </a:moveTo>
                  <a:lnTo>
                    <a:pt x="4552796" y="179730"/>
                  </a:lnTo>
                  <a:lnTo>
                    <a:pt x="4552796" y="0"/>
                  </a:lnTo>
                  <a:lnTo>
                    <a:pt x="5271714" y="718919"/>
                  </a:lnTo>
                  <a:lnTo>
                    <a:pt x="4552796" y="1437837"/>
                  </a:lnTo>
                  <a:lnTo>
                    <a:pt x="4552796" y="1258107"/>
                  </a:lnTo>
                  <a:lnTo>
                    <a:pt x="0" y="1258107"/>
                  </a:lnTo>
                  <a:lnTo>
                    <a:pt x="0" y="17973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5">
                <a:tint val="40000"/>
                <a:alpha val="90000"/>
                <a:hueOff val="8777660"/>
                <a:satOff val="-12569"/>
                <a:lumOff val="180"/>
                <a:alphaOff val="0"/>
              </a:schemeClr>
            </a:lnRef>
            <a:fillRef idx="1">
              <a:schemeClr val="accent5">
                <a:tint val="40000"/>
                <a:alpha val="90000"/>
                <a:hueOff val="8777660"/>
                <a:satOff val="-12569"/>
                <a:lumOff val="18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8777660"/>
                <a:satOff val="-12569"/>
                <a:lumOff val="18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89890" rIns="549349" bIns="18989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Data Driven</a:t>
              </a:r>
              <a:endParaRPr lang="en-US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smtClean="0"/>
                <a:t>Needs Assessment</a:t>
              </a:r>
              <a:endParaRPr lang="en-US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Looking out, not down (Travel)</a:t>
              </a:r>
              <a:endParaRPr lang="en-US" sz="16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961323" y="3052613"/>
              <a:ext cx="3514476" cy="1437837"/>
            </a:xfrm>
            <a:custGeom>
              <a:avLst/>
              <a:gdLst>
                <a:gd name="connsiteX0" fmla="*/ 0 w 3514476"/>
                <a:gd name="connsiteY0" fmla="*/ 239644 h 1437837"/>
                <a:gd name="connsiteX1" fmla="*/ 239644 w 3514476"/>
                <a:gd name="connsiteY1" fmla="*/ 0 h 1437837"/>
                <a:gd name="connsiteX2" fmla="*/ 3274832 w 3514476"/>
                <a:gd name="connsiteY2" fmla="*/ 0 h 1437837"/>
                <a:gd name="connsiteX3" fmla="*/ 3514476 w 3514476"/>
                <a:gd name="connsiteY3" fmla="*/ 239644 h 1437837"/>
                <a:gd name="connsiteX4" fmla="*/ 3514476 w 3514476"/>
                <a:gd name="connsiteY4" fmla="*/ 1198193 h 1437837"/>
                <a:gd name="connsiteX5" fmla="*/ 3274832 w 3514476"/>
                <a:gd name="connsiteY5" fmla="*/ 1437837 h 1437837"/>
                <a:gd name="connsiteX6" fmla="*/ 239644 w 3514476"/>
                <a:gd name="connsiteY6" fmla="*/ 1437837 h 1437837"/>
                <a:gd name="connsiteX7" fmla="*/ 0 w 3514476"/>
                <a:gd name="connsiteY7" fmla="*/ 1198193 h 1437837"/>
                <a:gd name="connsiteX8" fmla="*/ 0 w 3514476"/>
                <a:gd name="connsiteY8" fmla="*/ 239644 h 143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4476" h="1437837">
                  <a:moveTo>
                    <a:pt x="0" y="239644"/>
                  </a:moveTo>
                  <a:cubicBezTo>
                    <a:pt x="0" y="107292"/>
                    <a:pt x="107292" y="0"/>
                    <a:pt x="239644" y="0"/>
                  </a:cubicBezTo>
                  <a:lnTo>
                    <a:pt x="3274832" y="0"/>
                  </a:lnTo>
                  <a:cubicBezTo>
                    <a:pt x="3407184" y="0"/>
                    <a:pt x="3514476" y="107292"/>
                    <a:pt x="3514476" y="239644"/>
                  </a:cubicBezTo>
                  <a:lnTo>
                    <a:pt x="3514476" y="1198193"/>
                  </a:lnTo>
                  <a:cubicBezTo>
                    <a:pt x="3514476" y="1330545"/>
                    <a:pt x="3407184" y="1437837"/>
                    <a:pt x="3274832" y="1437837"/>
                  </a:cubicBezTo>
                  <a:lnTo>
                    <a:pt x="239644" y="1437837"/>
                  </a:lnTo>
                  <a:cubicBezTo>
                    <a:pt x="107292" y="1437837"/>
                    <a:pt x="0" y="1330545"/>
                    <a:pt x="0" y="1198193"/>
                  </a:cubicBezTo>
                  <a:lnTo>
                    <a:pt x="0" y="2396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8576763"/>
                <a:satOff val="-12300"/>
                <a:lumOff val="6078"/>
                <a:alphaOff val="0"/>
              </a:schemeClr>
            </a:fillRef>
            <a:effectRef idx="2">
              <a:schemeClr val="accent5">
                <a:hueOff val="8576763"/>
                <a:satOff val="-12300"/>
                <a:lumOff val="6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109" tIns="131149" rIns="192109" bIns="13114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Professional Development</a:t>
              </a:r>
              <a:endParaRPr lang="en-US" sz="32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61323" y="4634234"/>
            <a:ext cx="8786189" cy="1437837"/>
            <a:chOff x="1961323" y="4634234"/>
            <a:chExt cx="8786189" cy="1437837"/>
          </a:xfrm>
        </p:grpSpPr>
        <p:sp>
          <p:nvSpPr>
            <p:cNvPr id="9" name="Freeform 8"/>
            <p:cNvSpPr/>
            <p:nvPr/>
          </p:nvSpPr>
          <p:spPr>
            <a:xfrm>
              <a:off x="5475798" y="4634234"/>
              <a:ext cx="5271714" cy="1437837"/>
            </a:xfrm>
            <a:custGeom>
              <a:avLst/>
              <a:gdLst>
                <a:gd name="connsiteX0" fmla="*/ 0 w 5271714"/>
                <a:gd name="connsiteY0" fmla="*/ 179730 h 1437837"/>
                <a:gd name="connsiteX1" fmla="*/ 4552796 w 5271714"/>
                <a:gd name="connsiteY1" fmla="*/ 179730 h 1437837"/>
                <a:gd name="connsiteX2" fmla="*/ 4552796 w 5271714"/>
                <a:gd name="connsiteY2" fmla="*/ 0 h 1437837"/>
                <a:gd name="connsiteX3" fmla="*/ 5271714 w 5271714"/>
                <a:gd name="connsiteY3" fmla="*/ 718919 h 1437837"/>
                <a:gd name="connsiteX4" fmla="*/ 4552796 w 5271714"/>
                <a:gd name="connsiteY4" fmla="*/ 1437837 h 1437837"/>
                <a:gd name="connsiteX5" fmla="*/ 4552796 w 5271714"/>
                <a:gd name="connsiteY5" fmla="*/ 1258107 h 1437837"/>
                <a:gd name="connsiteX6" fmla="*/ 0 w 5271714"/>
                <a:gd name="connsiteY6" fmla="*/ 1258107 h 1437837"/>
                <a:gd name="connsiteX7" fmla="*/ 0 w 5271714"/>
                <a:gd name="connsiteY7" fmla="*/ 179730 h 143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71714" h="1437837">
                  <a:moveTo>
                    <a:pt x="0" y="179730"/>
                  </a:moveTo>
                  <a:lnTo>
                    <a:pt x="4552796" y="179730"/>
                  </a:lnTo>
                  <a:lnTo>
                    <a:pt x="4552796" y="0"/>
                  </a:lnTo>
                  <a:lnTo>
                    <a:pt x="5271714" y="718919"/>
                  </a:lnTo>
                  <a:lnTo>
                    <a:pt x="4552796" y="1437837"/>
                  </a:lnTo>
                  <a:lnTo>
                    <a:pt x="4552796" y="1258107"/>
                  </a:lnTo>
                  <a:lnTo>
                    <a:pt x="0" y="1258107"/>
                  </a:lnTo>
                  <a:lnTo>
                    <a:pt x="0" y="17973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5">
                <a:tint val="40000"/>
                <a:alpha val="90000"/>
                <a:hueOff val="17555319"/>
                <a:satOff val="-25139"/>
                <a:lumOff val="360"/>
                <a:alphaOff val="0"/>
              </a:schemeClr>
            </a:lnRef>
            <a:fillRef idx="1">
              <a:schemeClr val="accent5">
                <a:tint val="40000"/>
                <a:alpha val="90000"/>
                <a:hueOff val="17555319"/>
                <a:satOff val="-25139"/>
                <a:lumOff val="36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17555319"/>
                <a:satOff val="-25139"/>
                <a:lumOff val="36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89890" rIns="549349" bIns="18989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Building Capacity / High Expectations</a:t>
              </a:r>
              <a:endParaRPr lang="en-US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Shared Mission &amp; Narrowed Focus</a:t>
              </a:r>
              <a:endParaRPr lang="en-US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Student Leadership / Family Engagement</a:t>
              </a:r>
              <a:endParaRPr lang="en-US" sz="16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961323" y="4634234"/>
              <a:ext cx="3514476" cy="1437837"/>
            </a:xfrm>
            <a:custGeom>
              <a:avLst/>
              <a:gdLst>
                <a:gd name="connsiteX0" fmla="*/ 0 w 3514476"/>
                <a:gd name="connsiteY0" fmla="*/ 239644 h 1437837"/>
                <a:gd name="connsiteX1" fmla="*/ 239644 w 3514476"/>
                <a:gd name="connsiteY1" fmla="*/ 0 h 1437837"/>
                <a:gd name="connsiteX2" fmla="*/ 3274832 w 3514476"/>
                <a:gd name="connsiteY2" fmla="*/ 0 h 1437837"/>
                <a:gd name="connsiteX3" fmla="*/ 3514476 w 3514476"/>
                <a:gd name="connsiteY3" fmla="*/ 239644 h 1437837"/>
                <a:gd name="connsiteX4" fmla="*/ 3514476 w 3514476"/>
                <a:gd name="connsiteY4" fmla="*/ 1198193 h 1437837"/>
                <a:gd name="connsiteX5" fmla="*/ 3274832 w 3514476"/>
                <a:gd name="connsiteY5" fmla="*/ 1437837 h 1437837"/>
                <a:gd name="connsiteX6" fmla="*/ 239644 w 3514476"/>
                <a:gd name="connsiteY6" fmla="*/ 1437837 h 1437837"/>
                <a:gd name="connsiteX7" fmla="*/ 0 w 3514476"/>
                <a:gd name="connsiteY7" fmla="*/ 1198193 h 1437837"/>
                <a:gd name="connsiteX8" fmla="*/ 0 w 3514476"/>
                <a:gd name="connsiteY8" fmla="*/ 239644 h 143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4476" h="1437837">
                  <a:moveTo>
                    <a:pt x="0" y="239644"/>
                  </a:moveTo>
                  <a:cubicBezTo>
                    <a:pt x="0" y="107292"/>
                    <a:pt x="107292" y="0"/>
                    <a:pt x="239644" y="0"/>
                  </a:cubicBezTo>
                  <a:lnTo>
                    <a:pt x="3274832" y="0"/>
                  </a:lnTo>
                  <a:cubicBezTo>
                    <a:pt x="3407184" y="0"/>
                    <a:pt x="3514476" y="107292"/>
                    <a:pt x="3514476" y="239644"/>
                  </a:cubicBezTo>
                  <a:lnTo>
                    <a:pt x="3514476" y="1198193"/>
                  </a:lnTo>
                  <a:cubicBezTo>
                    <a:pt x="3514476" y="1330545"/>
                    <a:pt x="3407184" y="1437837"/>
                    <a:pt x="3274832" y="1437837"/>
                  </a:cubicBezTo>
                  <a:lnTo>
                    <a:pt x="239644" y="1437837"/>
                  </a:lnTo>
                  <a:cubicBezTo>
                    <a:pt x="107292" y="1437837"/>
                    <a:pt x="0" y="1330545"/>
                    <a:pt x="0" y="1198193"/>
                  </a:cubicBezTo>
                  <a:lnTo>
                    <a:pt x="0" y="2396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7153525"/>
                <a:satOff val="-24599"/>
                <a:lumOff val="12157"/>
                <a:alphaOff val="0"/>
              </a:schemeClr>
            </a:fillRef>
            <a:effectRef idx="2">
              <a:schemeClr val="accent5">
                <a:hueOff val="17153525"/>
                <a:satOff val="-24599"/>
                <a:lumOff val="1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109" tIns="131149" rIns="192109" bIns="131149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Empowerment</a:t>
              </a:r>
              <a:endParaRPr lang="en-US" sz="2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198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757" y="482221"/>
            <a:ext cx="10488306" cy="947225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Scheduling for Core and Intervention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1370" y="1661615"/>
            <a:ext cx="4954588" cy="4187952"/>
          </a:xfrm>
        </p:spPr>
        <p:txBody>
          <a:bodyPr>
            <a:normAutofit/>
          </a:bodyPr>
          <a:lstStyle/>
          <a:p>
            <a:r>
              <a:rPr lang="en-US" dirty="0" smtClean="0"/>
              <a:t>Intentional Placement</a:t>
            </a:r>
          </a:p>
          <a:p>
            <a:r>
              <a:rPr lang="en-US" dirty="0" smtClean="0"/>
              <a:t>Data-Driven Decisions </a:t>
            </a:r>
            <a:br>
              <a:rPr lang="en-US" dirty="0" smtClean="0"/>
            </a:br>
            <a:r>
              <a:rPr lang="en-US" dirty="0" smtClean="0"/>
              <a:t>and Accountability</a:t>
            </a:r>
          </a:p>
          <a:p>
            <a:r>
              <a:rPr lang="en-US" dirty="0"/>
              <a:t>Strengthening the Core: Explicit </a:t>
            </a:r>
            <a:r>
              <a:rPr lang="en-US" dirty="0" smtClean="0"/>
              <a:t>Instruction</a:t>
            </a:r>
          </a:p>
          <a:p>
            <a:r>
              <a:rPr lang="en-US" dirty="0" smtClean="0"/>
              <a:t>Implementing Common Core in all Content Areas</a:t>
            </a:r>
          </a:p>
          <a:p>
            <a:r>
              <a:rPr lang="en-US" dirty="0" smtClean="0"/>
              <a:t>AVID School-wide</a:t>
            </a:r>
            <a:endParaRPr lang="en-US" dirty="0"/>
          </a:p>
        </p:txBody>
      </p:sp>
      <p:pic>
        <p:nvPicPr>
          <p:cNvPr id="7" name="Picture 2" descr="C:\Users\vjabara\AppData\Local\Microsoft\Windows\Temporary Internet Files\Content.Outlook\LI18HCAY\image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58" y="1661615"/>
            <a:ext cx="5459105" cy="409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2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823</Words>
  <Application>Microsoft Office PowerPoint</Application>
  <PresentationFormat>Custom</PresentationFormat>
  <Paragraphs>201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Nature Illustration 16x9</vt:lpstr>
      <vt:lpstr>Marshall Middle School</vt:lpstr>
      <vt:lpstr>Content</vt:lpstr>
      <vt:lpstr>Process </vt:lpstr>
      <vt:lpstr>Projected Demographics </vt:lpstr>
      <vt:lpstr>Reading Assessment Subgroup Data</vt:lpstr>
      <vt:lpstr>Problem Solving Process</vt:lpstr>
      <vt:lpstr>Culture Shifts</vt:lpstr>
      <vt:lpstr>Culture Shifts</vt:lpstr>
      <vt:lpstr>Scheduling for Core and Intervention</vt:lpstr>
      <vt:lpstr>Scheduling for Grade Level &amp; Content</vt:lpstr>
      <vt:lpstr>Professional Development</vt:lpstr>
      <vt:lpstr>Where are we going…</vt:lpstr>
      <vt:lpstr>Empowerment</vt:lpstr>
      <vt:lpstr>PowerPoint Presentation</vt:lpstr>
      <vt:lpstr>6th Grade Red Carpet Event</vt:lpstr>
      <vt:lpstr>Process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2015-02-20T22:09:21Z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