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 id="2147483684" r:id="rId2"/>
  </p:sldMasterIdLst>
  <p:notesMasterIdLst>
    <p:notesMasterId r:id="rId44"/>
  </p:notesMasterIdLst>
  <p:handoutMasterIdLst>
    <p:handoutMasterId r:id="rId45"/>
  </p:handoutMasterIdLst>
  <p:sldIdLst>
    <p:sldId id="403" r:id="rId3"/>
    <p:sldId id="426" r:id="rId4"/>
    <p:sldId id="427" r:id="rId5"/>
    <p:sldId id="291" r:id="rId6"/>
    <p:sldId id="385" r:id="rId7"/>
    <p:sldId id="405" r:id="rId8"/>
    <p:sldId id="384" r:id="rId9"/>
    <p:sldId id="392" r:id="rId10"/>
    <p:sldId id="395" r:id="rId11"/>
    <p:sldId id="394" r:id="rId12"/>
    <p:sldId id="417" r:id="rId13"/>
    <p:sldId id="387" r:id="rId14"/>
    <p:sldId id="425" r:id="rId15"/>
    <p:sldId id="401" r:id="rId16"/>
    <p:sldId id="422" r:id="rId17"/>
    <p:sldId id="400" r:id="rId18"/>
    <p:sldId id="399" r:id="rId19"/>
    <p:sldId id="398" r:id="rId20"/>
    <p:sldId id="423" r:id="rId21"/>
    <p:sldId id="408" r:id="rId22"/>
    <p:sldId id="407" r:id="rId23"/>
    <p:sldId id="402" r:id="rId24"/>
    <p:sldId id="413" r:id="rId25"/>
    <p:sldId id="409" r:id="rId26"/>
    <p:sldId id="374" r:id="rId27"/>
    <p:sldId id="428" r:id="rId28"/>
    <p:sldId id="411" r:id="rId29"/>
    <p:sldId id="388" r:id="rId30"/>
    <p:sldId id="432" r:id="rId31"/>
    <p:sldId id="433" r:id="rId32"/>
    <p:sldId id="410" r:id="rId33"/>
    <p:sldId id="430" r:id="rId34"/>
    <p:sldId id="414" r:id="rId35"/>
    <p:sldId id="418" r:id="rId36"/>
    <p:sldId id="420" r:id="rId37"/>
    <p:sldId id="419" r:id="rId38"/>
    <p:sldId id="429" r:id="rId39"/>
    <p:sldId id="424" r:id="rId40"/>
    <p:sldId id="390" r:id="rId41"/>
    <p:sldId id="369" r:id="rId42"/>
    <p:sldId id="412" r:id="rId43"/>
  </p:sldIdLst>
  <p:sldSz cx="9144000" cy="5143500" type="screen16x9"/>
  <p:notesSz cx="7010400" cy="9296400"/>
  <p:embeddedFontLst>
    <p:embeddedFont>
      <p:font typeface="Arial Narrow" panose="020B0606020202030204" pitchFamily="34" charset="0"/>
      <p:regular r:id="rId46"/>
      <p:bold r:id="rId47"/>
      <p:italic r:id="rId48"/>
      <p:boldItalic r:id="rId49"/>
    </p:embeddedFont>
    <p:embeddedFont>
      <p:font typeface="Calibri" panose="020F0502020204030204" pitchFamily="34" charset="0"/>
      <p:regular r:id="rId50"/>
      <p:bold r:id="rId51"/>
      <p:italic r:id="rId52"/>
      <p:boldItalic r:id="rId53"/>
    </p:embeddedFont>
    <p:embeddedFont>
      <p:font typeface="Century Gothic" panose="020B0502020202020204" pitchFamily="34" charset="0"/>
      <p:regular r:id="rId54"/>
      <p:bold r:id="rId55"/>
      <p:italic r:id="rId56"/>
      <p:boldItalic r:id="rId57"/>
    </p:embeddedFont>
    <p:embeddedFont>
      <p:font typeface="Arial Black" panose="020B0A04020102020204" pitchFamily="34" charset="0"/>
      <p:bold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L. Kahler" initials="DL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ACBB"/>
    <a:srgbClr val="FFA400"/>
    <a:srgbClr val="00B095"/>
    <a:srgbClr val="E57D3C"/>
    <a:srgbClr val="15284B"/>
    <a:srgbClr val="40B4E5"/>
    <a:srgbClr val="F6323E"/>
    <a:srgbClr val="D25627"/>
    <a:srgbClr val="C2DF87"/>
    <a:srgbClr val="8E88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71" autoAdjust="0"/>
    <p:restoredTop sz="78420" autoAdjust="0"/>
  </p:normalViewPr>
  <p:slideViewPr>
    <p:cSldViewPr>
      <p:cViewPr varScale="1">
        <p:scale>
          <a:sx n="91" d="100"/>
          <a:sy n="91" d="100"/>
        </p:scale>
        <p:origin x="1397" y="58"/>
      </p:cViewPr>
      <p:guideLst>
        <p:guide orient="horz" pos="1620"/>
        <p:guide pos="2880"/>
      </p:guideLst>
    </p:cSldViewPr>
  </p:slideViewPr>
  <p:notesTextViewPr>
    <p:cViewPr>
      <p:scale>
        <a:sx n="3" d="2"/>
        <a:sy n="3" d="2"/>
      </p:scale>
      <p:origin x="0" y="0"/>
    </p:cViewPr>
  </p:notesTextViewPr>
  <p:sorterViewPr>
    <p:cViewPr>
      <p:scale>
        <a:sx n="150" d="100"/>
        <a:sy n="150" d="100"/>
      </p:scale>
      <p:origin x="0" y="307"/>
    </p:cViewPr>
  </p:sorterViewPr>
  <p:notesViewPr>
    <p:cSldViewPr>
      <p:cViewPr varScale="1">
        <p:scale>
          <a:sx n="63" d="100"/>
          <a:sy n="63" d="100"/>
        </p:scale>
        <p:origin x="3120"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9.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1" Type="http://schemas.openxmlformats.org/officeDocument/2006/relationships/image" Target="../media/image14.jpg"/></Relationships>
</file>

<file path=ppt/diagrams/_rels/drawing1.xml.rels><?xml version="1.0" encoding="UTF-8" standalone="yes"?>
<Relationships xmlns="http://schemas.openxmlformats.org/package/2006/relationships"><Relationship Id="rId1"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84587B-6AB5-487F-8C83-D8AE60727263}"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25865B81-A9E8-4A07-AC5A-D45C0F1EF94D}">
      <dgm:prSet phldrT="[Text]" custT="1"/>
      <dgm:spPr>
        <a:solidFill>
          <a:srgbClr val="FFC000"/>
        </a:solidFill>
      </dgm:spPr>
      <dgm:t>
        <a:bodyPr/>
        <a:lstStyle/>
        <a:p>
          <a:r>
            <a:rPr lang="en-US" sz="1200" dirty="0" smtClean="0">
              <a:latin typeface="Arial Narrow" panose="020B0606020202030204" pitchFamily="34" charset="0"/>
            </a:rPr>
            <a:t>Needs Assessment</a:t>
          </a:r>
          <a:endParaRPr lang="en-US" sz="1200" dirty="0">
            <a:latin typeface="Arial Narrow" panose="020B0606020202030204" pitchFamily="34" charset="0"/>
          </a:endParaRPr>
        </a:p>
      </dgm:t>
    </dgm:pt>
    <dgm:pt modelId="{23B4B786-1462-41EF-8A5C-355F5C4A050E}" type="parTrans" cxnId="{F00BBBA8-C6B0-441D-8982-07DDDF901981}">
      <dgm:prSet/>
      <dgm:spPr/>
      <dgm:t>
        <a:bodyPr/>
        <a:lstStyle/>
        <a:p>
          <a:endParaRPr lang="en-US"/>
        </a:p>
      </dgm:t>
    </dgm:pt>
    <dgm:pt modelId="{DAEE15E3-C4A7-4139-BDC5-5F3B78A95C25}" type="sibTrans" cxnId="{F00BBBA8-C6B0-441D-8982-07DDDF901981}">
      <dgm:prSet/>
      <dgm:spPr/>
      <dgm:t>
        <a:bodyPr/>
        <a:lstStyle/>
        <a:p>
          <a:endParaRPr lang="en-US"/>
        </a:p>
      </dgm:t>
    </dgm:pt>
    <dgm:pt modelId="{7CB89816-0872-4456-BDB7-D39D477D0037}">
      <dgm:prSet phldrT="[Text]"/>
      <dgm:spPr/>
      <dgm:t>
        <a:bodyPr/>
        <a:lstStyle/>
        <a:p>
          <a:endParaRPr lang="en-US" dirty="0"/>
        </a:p>
      </dgm:t>
    </dgm:pt>
    <dgm:pt modelId="{3A539FA9-51FE-4B60-9625-24AF8454A079}" type="parTrans" cxnId="{F797F90A-373F-4E5F-A846-D3C0CFA47291}">
      <dgm:prSet/>
      <dgm:spPr/>
      <dgm:t>
        <a:bodyPr/>
        <a:lstStyle/>
        <a:p>
          <a:endParaRPr lang="en-US"/>
        </a:p>
      </dgm:t>
    </dgm:pt>
    <dgm:pt modelId="{24F1D747-41DF-4D33-AC68-2097BB88DF66}" type="sibTrans" cxnId="{F797F90A-373F-4E5F-A846-D3C0CFA47291}">
      <dgm:prSet/>
      <dgm:spPr/>
      <dgm:t>
        <a:bodyPr/>
        <a:lstStyle/>
        <a:p>
          <a:endParaRPr lang="en-US"/>
        </a:p>
      </dgm:t>
    </dgm:pt>
    <dgm:pt modelId="{BD84CAA2-D450-46B3-8CFF-DA2D08F89D8F}">
      <dgm:prSet phldrT="[Text]"/>
      <dgm:spPr>
        <a:solidFill>
          <a:srgbClr val="00B095"/>
        </a:solidFill>
      </dgm:spPr>
      <dgm:t>
        <a:bodyPr/>
        <a:lstStyle/>
        <a:p>
          <a:r>
            <a:rPr lang="en-US" dirty="0" smtClean="0">
              <a:latin typeface="Arial Narrow" panose="020B0606020202030204" pitchFamily="34" charset="0"/>
            </a:rPr>
            <a:t>Quantitative</a:t>
          </a:r>
          <a:endParaRPr lang="en-US" dirty="0">
            <a:latin typeface="Arial Narrow" panose="020B0606020202030204" pitchFamily="34" charset="0"/>
          </a:endParaRPr>
        </a:p>
      </dgm:t>
    </dgm:pt>
    <dgm:pt modelId="{AC6E0CA6-4BE7-42A7-AB7B-F65D3292661D}" type="parTrans" cxnId="{8054A6F8-B4A6-4983-BD5B-95113824AC35}">
      <dgm:prSet/>
      <dgm:spPr/>
      <dgm:t>
        <a:bodyPr/>
        <a:lstStyle/>
        <a:p>
          <a:endParaRPr lang="en-US"/>
        </a:p>
      </dgm:t>
    </dgm:pt>
    <dgm:pt modelId="{311E8317-88A4-4419-BEB5-E72AF13D6BDE}" type="sibTrans" cxnId="{8054A6F8-B4A6-4983-BD5B-95113824AC35}">
      <dgm:prSet/>
      <dgm:spPr/>
      <dgm:t>
        <a:bodyPr/>
        <a:lstStyle/>
        <a:p>
          <a:endParaRPr lang="en-US"/>
        </a:p>
      </dgm:t>
    </dgm:pt>
    <dgm:pt modelId="{D6B57D5C-D6DA-48FA-B020-21FB719A426E}">
      <dgm:prSet phldrT="[Text]"/>
      <dgm:spPr>
        <a:solidFill>
          <a:srgbClr val="ADACBB"/>
        </a:solidFill>
      </dgm:spPr>
      <dgm:t>
        <a:bodyPr/>
        <a:lstStyle/>
        <a:p>
          <a:r>
            <a:rPr lang="en-US" dirty="0" smtClean="0">
              <a:latin typeface="Arial Narrow" panose="020B0606020202030204" pitchFamily="34" charset="0"/>
            </a:rPr>
            <a:t>Qualitative</a:t>
          </a:r>
          <a:r>
            <a:rPr lang="en-US" dirty="0" smtClean="0"/>
            <a:t> </a:t>
          </a:r>
          <a:endParaRPr lang="en-US" dirty="0"/>
        </a:p>
      </dgm:t>
    </dgm:pt>
    <dgm:pt modelId="{4A67A39D-248A-4FA0-B885-F6E72FDBD1F1}" type="parTrans" cxnId="{99271C24-47AF-49EB-A641-04EABB6CBE57}">
      <dgm:prSet/>
      <dgm:spPr/>
      <dgm:t>
        <a:bodyPr/>
        <a:lstStyle/>
        <a:p>
          <a:endParaRPr lang="en-US"/>
        </a:p>
      </dgm:t>
    </dgm:pt>
    <dgm:pt modelId="{BB641B60-EF7A-48B0-B2D3-14E0505D2487}" type="sibTrans" cxnId="{99271C24-47AF-49EB-A641-04EABB6CBE57}">
      <dgm:prSet/>
      <dgm:spPr/>
      <dgm:t>
        <a:bodyPr/>
        <a:lstStyle/>
        <a:p>
          <a:endParaRPr lang="en-US"/>
        </a:p>
      </dgm:t>
    </dgm:pt>
    <dgm:pt modelId="{E42A07C5-F9B5-446A-B5D0-BBB43FC8102B}">
      <dgm:prSet phldrT="[Text]"/>
      <dgm:spPr/>
      <dgm:t>
        <a:bodyPr/>
        <a:lstStyle/>
        <a:p>
          <a:endParaRPr lang="en-US" dirty="0"/>
        </a:p>
      </dgm:t>
    </dgm:pt>
    <dgm:pt modelId="{CAAA473C-7798-46F1-AEA0-925E43FEABE0}" type="parTrans" cxnId="{6A0EBCCB-1762-4DFC-8589-616CC9D34513}">
      <dgm:prSet/>
      <dgm:spPr/>
      <dgm:t>
        <a:bodyPr/>
        <a:lstStyle/>
        <a:p>
          <a:endParaRPr lang="en-US"/>
        </a:p>
      </dgm:t>
    </dgm:pt>
    <dgm:pt modelId="{7DE0D441-3766-4F27-8E2D-482278D28EA0}" type="sibTrans" cxnId="{6A0EBCCB-1762-4DFC-8589-616CC9D34513}">
      <dgm:prSet/>
      <dgm:spPr/>
      <dgm:t>
        <a:bodyPr/>
        <a:lstStyle/>
        <a:p>
          <a:endParaRPr lang="en-US"/>
        </a:p>
      </dgm:t>
    </dgm:pt>
    <dgm:pt modelId="{5CC3DEC6-F9BA-4E8E-B6F1-C9A3FDB96CB2}" type="pres">
      <dgm:prSet presAssocID="{2C84587B-6AB5-487F-8C83-D8AE60727263}" presName="composite" presStyleCnt="0">
        <dgm:presLayoutVars>
          <dgm:chMax val="5"/>
          <dgm:dir/>
          <dgm:animLvl val="ctr"/>
          <dgm:resizeHandles val="exact"/>
        </dgm:presLayoutVars>
      </dgm:prSet>
      <dgm:spPr/>
      <dgm:t>
        <a:bodyPr/>
        <a:lstStyle/>
        <a:p>
          <a:endParaRPr lang="en-US"/>
        </a:p>
      </dgm:t>
    </dgm:pt>
    <dgm:pt modelId="{9C816850-6EA9-4A0C-BA83-0D8E4888900A}" type="pres">
      <dgm:prSet presAssocID="{2C84587B-6AB5-487F-8C83-D8AE60727263}" presName="cycle" presStyleCnt="0"/>
      <dgm:spPr/>
    </dgm:pt>
    <dgm:pt modelId="{8D9C4E6B-DCC3-41B4-BF69-F4054ECB5930}" type="pres">
      <dgm:prSet presAssocID="{2C84587B-6AB5-487F-8C83-D8AE60727263}" presName="centerShape" presStyleCnt="0"/>
      <dgm:spPr/>
    </dgm:pt>
    <dgm:pt modelId="{D2BABF45-D60E-48B9-92CC-72E5FF9036EF}" type="pres">
      <dgm:prSet presAssocID="{2C84587B-6AB5-487F-8C83-D8AE60727263}" presName="connSite" presStyleLbl="node1" presStyleIdx="0" presStyleCnt="4"/>
      <dgm:spPr/>
    </dgm:pt>
    <dgm:pt modelId="{16384AE0-A957-42C7-A0B0-6EB03FC3418A}" type="pres">
      <dgm:prSet presAssocID="{2C84587B-6AB5-487F-8C83-D8AE60727263}" presName="visible" presStyleLbl="node1" presStyleIdx="0" presStyleCnt="4" custAng="0" custScaleX="155611" custScaleY="139339" custLinFactNeighborX="-39897" custLinFactNeighborY="-1442"/>
      <dgm:spPr>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dgm:spPr>
      <dgm:t>
        <a:bodyPr/>
        <a:lstStyle/>
        <a:p>
          <a:endParaRPr lang="en-US"/>
        </a:p>
      </dgm:t>
    </dgm:pt>
    <dgm:pt modelId="{198A2699-6257-4D1A-9522-215F4F9314DD}" type="pres">
      <dgm:prSet presAssocID="{23B4B786-1462-41EF-8A5C-355F5C4A050E}" presName="Name25" presStyleLbl="parChTrans1D1" presStyleIdx="0" presStyleCnt="3"/>
      <dgm:spPr/>
      <dgm:t>
        <a:bodyPr/>
        <a:lstStyle/>
        <a:p>
          <a:endParaRPr lang="en-US"/>
        </a:p>
      </dgm:t>
    </dgm:pt>
    <dgm:pt modelId="{AF7125DA-A34D-4132-93CE-F31749C95EE1}" type="pres">
      <dgm:prSet presAssocID="{25865B81-A9E8-4A07-AC5A-D45C0F1EF94D}" presName="node" presStyleCnt="0"/>
      <dgm:spPr/>
    </dgm:pt>
    <dgm:pt modelId="{85CAF872-F409-4F3D-8BD1-660811C37D36}" type="pres">
      <dgm:prSet presAssocID="{25865B81-A9E8-4A07-AC5A-D45C0F1EF94D}" presName="parentNode" presStyleLbl="node1" presStyleIdx="1" presStyleCnt="4" custScaleX="110933" custScaleY="112946" custLinFactNeighborX="20348" custLinFactNeighborY="14139">
        <dgm:presLayoutVars>
          <dgm:chMax val="1"/>
          <dgm:bulletEnabled val="1"/>
        </dgm:presLayoutVars>
      </dgm:prSet>
      <dgm:spPr/>
      <dgm:t>
        <a:bodyPr/>
        <a:lstStyle/>
        <a:p>
          <a:endParaRPr lang="en-US"/>
        </a:p>
      </dgm:t>
    </dgm:pt>
    <dgm:pt modelId="{8D3A0E7A-2340-42AD-8A99-043EAA3D0F16}" type="pres">
      <dgm:prSet presAssocID="{25865B81-A9E8-4A07-AC5A-D45C0F1EF94D}" presName="childNode" presStyleLbl="revTx" presStyleIdx="0" presStyleCnt="2">
        <dgm:presLayoutVars>
          <dgm:bulletEnabled val="1"/>
        </dgm:presLayoutVars>
      </dgm:prSet>
      <dgm:spPr/>
      <dgm:t>
        <a:bodyPr/>
        <a:lstStyle/>
        <a:p>
          <a:endParaRPr lang="en-US"/>
        </a:p>
      </dgm:t>
    </dgm:pt>
    <dgm:pt modelId="{B4A0DD66-DFAE-4D75-938D-A2836D5CD84C}" type="pres">
      <dgm:prSet presAssocID="{AC6E0CA6-4BE7-42A7-AB7B-F65D3292661D}" presName="Name25" presStyleLbl="parChTrans1D1" presStyleIdx="1" presStyleCnt="3"/>
      <dgm:spPr/>
      <dgm:t>
        <a:bodyPr/>
        <a:lstStyle/>
        <a:p>
          <a:endParaRPr lang="en-US"/>
        </a:p>
      </dgm:t>
    </dgm:pt>
    <dgm:pt modelId="{9AED1E81-4266-4A51-99B3-B17B9E912483}" type="pres">
      <dgm:prSet presAssocID="{BD84CAA2-D450-46B3-8CFF-DA2D08F89D8F}" presName="node" presStyleCnt="0"/>
      <dgm:spPr/>
    </dgm:pt>
    <dgm:pt modelId="{41B1D75E-E4F4-411E-BA97-EE464A567EB0}" type="pres">
      <dgm:prSet presAssocID="{BD84CAA2-D450-46B3-8CFF-DA2D08F89D8F}" presName="parentNode" presStyleLbl="node1" presStyleIdx="2" presStyleCnt="4" custScaleX="114723" custScaleY="103160" custLinFactNeighborX="788" custLinFactNeighborY="7448">
        <dgm:presLayoutVars>
          <dgm:chMax val="1"/>
          <dgm:bulletEnabled val="1"/>
        </dgm:presLayoutVars>
      </dgm:prSet>
      <dgm:spPr/>
      <dgm:t>
        <a:bodyPr/>
        <a:lstStyle/>
        <a:p>
          <a:endParaRPr lang="en-US"/>
        </a:p>
      </dgm:t>
    </dgm:pt>
    <dgm:pt modelId="{E6A56CD7-EB6F-42C6-82E7-216427C86B7D}" type="pres">
      <dgm:prSet presAssocID="{BD84CAA2-D450-46B3-8CFF-DA2D08F89D8F}" presName="childNode" presStyleLbl="revTx" presStyleIdx="0" presStyleCnt="2">
        <dgm:presLayoutVars>
          <dgm:bulletEnabled val="1"/>
        </dgm:presLayoutVars>
      </dgm:prSet>
      <dgm:spPr/>
      <dgm:t>
        <a:bodyPr/>
        <a:lstStyle/>
        <a:p>
          <a:endParaRPr lang="en-US"/>
        </a:p>
      </dgm:t>
    </dgm:pt>
    <dgm:pt modelId="{CA9AB2D3-9577-4A81-871D-18CE0CF2D36E}" type="pres">
      <dgm:prSet presAssocID="{4A67A39D-248A-4FA0-B885-F6E72FDBD1F1}" presName="Name25" presStyleLbl="parChTrans1D1" presStyleIdx="2" presStyleCnt="3"/>
      <dgm:spPr/>
      <dgm:t>
        <a:bodyPr/>
        <a:lstStyle/>
        <a:p>
          <a:endParaRPr lang="en-US"/>
        </a:p>
      </dgm:t>
    </dgm:pt>
    <dgm:pt modelId="{A9D16A9E-B946-4C65-82B4-EB0FC3520926}" type="pres">
      <dgm:prSet presAssocID="{D6B57D5C-D6DA-48FA-B020-21FB719A426E}" presName="node" presStyleCnt="0"/>
      <dgm:spPr/>
    </dgm:pt>
    <dgm:pt modelId="{DB17169E-130A-44F2-AA29-71A82CA888A8}" type="pres">
      <dgm:prSet presAssocID="{D6B57D5C-D6DA-48FA-B020-21FB719A426E}" presName="parentNode" presStyleLbl="node1" presStyleIdx="3" presStyleCnt="4" custScaleX="113787" custScaleY="113511">
        <dgm:presLayoutVars>
          <dgm:chMax val="1"/>
          <dgm:bulletEnabled val="1"/>
        </dgm:presLayoutVars>
      </dgm:prSet>
      <dgm:spPr/>
      <dgm:t>
        <a:bodyPr/>
        <a:lstStyle/>
        <a:p>
          <a:endParaRPr lang="en-US"/>
        </a:p>
      </dgm:t>
    </dgm:pt>
    <dgm:pt modelId="{AC0E868B-2D2F-4823-83A8-5F5E812878E9}" type="pres">
      <dgm:prSet presAssocID="{D6B57D5C-D6DA-48FA-B020-21FB719A426E}" presName="childNode" presStyleLbl="revTx" presStyleIdx="1" presStyleCnt="2">
        <dgm:presLayoutVars>
          <dgm:bulletEnabled val="1"/>
        </dgm:presLayoutVars>
      </dgm:prSet>
      <dgm:spPr/>
      <dgm:t>
        <a:bodyPr/>
        <a:lstStyle/>
        <a:p>
          <a:endParaRPr lang="en-US"/>
        </a:p>
      </dgm:t>
    </dgm:pt>
  </dgm:ptLst>
  <dgm:cxnLst>
    <dgm:cxn modelId="{8054A6F8-B4A6-4983-BD5B-95113824AC35}" srcId="{2C84587B-6AB5-487F-8C83-D8AE60727263}" destId="{BD84CAA2-D450-46B3-8CFF-DA2D08F89D8F}" srcOrd="1" destOrd="0" parTransId="{AC6E0CA6-4BE7-42A7-AB7B-F65D3292661D}" sibTransId="{311E8317-88A4-4419-BEB5-E72AF13D6BDE}"/>
    <dgm:cxn modelId="{6A2446FA-DE99-4932-A282-D2D2EEF99B2C}" type="presOf" srcId="{AC6E0CA6-4BE7-42A7-AB7B-F65D3292661D}" destId="{B4A0DD66-DFAE-4D75-938D-A2836D5CD84C}" srcOrd="0" destOrd="0" presId="urn:microsoft.com/office/officeart/2005/8/layout/radial2"/>
    <dgm:cxn modelId="{DE24A77F-EC4D-4193-9C6D-D9D5D82DF0D5}" type="presOf" srcId="{E42A07C5-F9B5-446A-B5D0-BBB43FC8102B}" destId="{AC0E868B-2D2F-4823-83A8-5F5E812878E9}" srcOrd="0" destOrd="0" presId="urn:microsoft.com/office/officeart/2005/8/layout/radial2"/>
    <dgm:cxn modelId="{8200CA2D-EF04-4A4F-93EC-3EA1521A0AA8}" type="presOf" srcId="{2C84587B-6AB5-487F-8C83-D8AE60727263}" destId="{5CC3DEC6-F9BA-4E8E-B6F1-C9A3FDB96CB2}" srcOrd="0" destOrd="0" presId="urn:microsoft.com/office/officeart/2005/8/layout/radial2"/>
    <dgm:cxn modelId="{6A0EBCCB-1762-4DFC-8589-616CC9D34513}" srcId="{D6B57D5C-D6DA-48FA-B020-21FB719A426E}" destId="{E42A07C5-F9B5-446A-B5D0-BBB43FC8102B}" srcOrd="0" destOrd="0" parTransId="{CAAA473C-7798-46F1-AEA0-925E43FEABE0}" sibTransId="{7DE0D441-3766-4F27-8E2D-482278D28EA0}"/>
    <dgm:cxn modelId="{F00BBBA8-C6B0-441D-8982-07DDDF901981}" srcId="{2C84587B-6AB5-487F-8C83-D8AE60727263}" destId="{25865B81-A9E8-4A07-AC5A-D45C0F1EF94D}" srcOrd="0" destOrd="0" parTransId="{23B4B786-1462-41EF-8A5C-355F5C4A050E}" sibTransId="{DAEE15E3-C4A7-4139-BDC5-5F3B78A95C25}"/>
    <dgm:cxn modelId="{D9E0B5C6-B11E-47CA-BBC7-4C37D6625465}" type="presOf" srcId="{4A67A39D-248A-4FA0-B885-F6E72FDBD1F1}" destId="{CA9AB2D3-9577-4A81-871D-18CE0CF2D36E}" srcOrd="0" destOrd="0" presId="urn:microsoft.com/office/officeart/2005/8/layout/radial2"/>
    <dgm:cxn modelId="{C29C60F7-714F-4098-8A7B-8BB84616D3CF}" type="presOf" srcId="{25865B81-A9E8-4A07-AC5A-D45C0F1EF94D}" destId="{85CAF872-F409-4F3D-8BD1-660811C37D36}" srcOrd="0" destOrd="0" presId="urn:microsoft.com/office/officeart/2005/8/layout/radial2"/>
    <dgm:cxn modelId="{99271C24-47AF-49EB-A641-04EABB6CBE57}" srcId="{2C84587B-6AB5-487F-8C83-D8AE60727263}" destId="{D6B57D5C-D6DA-48FA-B020-21FB719A426E}" srcOrd="2" destOrd="0" parTransId="{4A67A39D-248A-4FA0-B885-F6E72FDBD1F1}" sibTransId="{BB641B60-EF7A-48B0-B2D3-14E0505D2487}"/>
    <dgm:cxn modelId="{9C4602BB-564F-4430-9C12-EA8E48A87AC0}" type="presOf" srcId="{BD84CAA2-D450-46B3-8CFF-DA2D08F89D8F}" destId="{41B1D75E-E4F4-411E-BA97-EE464A567EB0}" srcOrd="0" destOrd="0" presId="urn:microsoft.com/office/officeart/2005/8/layout/radial2"/>
    <dgm:cxn modelId="{F797F90A-373F-4E5F-A846-D3C0CFA47291}" srcId="{25865B81-A9E8-4A07-AC5A-D45C0F1EF94D}" destId="{7CB89816-0872-4456-BDB7-D39D477D0037}" srcOrd="0" destOrd="0" parTransId="{3A539FA9-51FE-4B60-9625-24AF8454A079}" sibTransId="{24F1D747-41DF-4D33-AC68-2097BB88DF66}"/>
    <dgm:cxn modelId="{208EF5AE-4A97-4FB6-B3F8-41143E4C3477}" type="presOf" srcId="{D6B57D5C-D6DA-48FA-B020-21FB719A426E}" destId="{DB17169E-130A-44F2-AA29-71A82CA888A8}" srcOrd="0" destOrd="0" presId="urn:microsoft.com/office/officeart/2005/8/layout/radial2"/>
    <dgm:cxn modelId="{72022D83-2BEA-4959-A975-1867566B9C6E}" type="presOf" srcId="{7CB89816-0872-4456-BDB7-D39D477D0037}" destId="{8D3A0E7A-2340-42AD-8A99-043EAA3D0F16}" srcOrd="0" destOrd="0" presId="urn:microsoft.com/office/officeart/2005/8/layout/radial2"/>
    <dgm:cxn modelId="{B2A19E69-0574-4119-AFCC-FDFBBF559DED}" type="presOf" srcId="{23B4B786-1462-41EF-8A5C-355F5C4A050E}" destId="{198A2699-6257-4D1A-9522-215F4F9314DD}" srcOrd="0" destOrd="0" presId="urn:microsoft.com/office/officeart/2005/8/layout/radial2"/>
    <dgm:cxn modelId="{87D2C181-42BB-4616-BEC7-FEEF90A62DB4}" type="presParOf" srcId="{5CC3DEC6-F9BA-4E8E-B6F1-C9A3FDB96CB2}" destId="{9C816850-6EA9-4A0C-BA83-0D8E4888900A}" srcOrd="0" destOrd="0" presId="urn:microsoft.com/office/officeart/2005/8/layout/radial2"/>
    <dgm:cxn modelId="{99654858-18B8-4F60-9554-CA6CE95550C8}" type="presParOf" srcId="{9C816850-6EA9-4A0C-BA83-0D8E4888900A}" destId="{8D9C4E6B-DCC3-41B4-BF69-F4054ECB5930}" srcOrd="0" destOrd="0" presId="urn:microsoft.com/office/officeart/2005/8/layout/radial2"/>
    <dgm:cxn modelId="{18708FB4-971B-4D0A-A97A-B99719BC7326}" type="presParOf" srcId="{8D9C4E6B-DCC3-41B4-BF69-F4054ECB5930}" destId="{D2BABF45-D60E-48B9-92CC-72E5FF9036EF}" srcOrd="0" destOrd="0" presId="urn:microsoft.com/office/officeart/2005/8/layout/radial2"/>
    <dgm:cxn modelId="{C7DB6A48-C735-4C59-8116-EF2C90103710}" type="presParOf" srcId="{8D9C4E6B-DCC3-41B4-BF69-F4054ECB5930}" destId="{16384AE0-A957-42C7-A0B0-6EB03FC3418A}" srcOrd="1" destOrd="0" presId="urn:microsoft.com/office/officeart/2005/8/layout/radial2"/>
    <dgm:cxn modelId="{4E6B41E3-FCD2-4099-A92F-FA77FA0F096D}" type="presParOf" srcId="{9C816850-6EA9-4A0C-BA83-0D8E4888900A}" destId="{198A2699-6257-4D1A-9522-215F4F9314DD}" srcOrd="1" destOrd="0" presId="urn:microsoft.com/office/officeart/2005/8/layout/radial2"/>
    <dgm:cxn modelId="{40D8338D-74A2-4FBB-99C0-1128E3525909}" type="presParOf" srcId="{9C816850-6EA9-4A0C-BA83-0D8E4888900A}" destId="{AF7125DA-A34D-4132-93CE-F31749C95EE1}" srcOrd="2" destOrd="0" presId="urn:microsoft.com/office/officeart/2005/8/layout/radial2"/>
    <dgm:cxn modelId="{33E6A27C-D662-4031-9068-5BF0D0EE3DBD}" type="presParOf" srcId="{AF7125DA-A34D-4132-93CE-F31749C95EE1}" destId="{85CAF872-F409-4F3D-8BD1-660811C37D36}" srcOrd="0" destOrd="0" presId="urn:microsoft.com/office/officeart/2005/8/layout/radial2"/>
    <dgm:cxn modelId="{DD823B9B-5125-40C9-8B96-03F949315620}" type="presParOf" srcId="{AF7125DA-A34D-4132-93CE-F31749C95EE1}" destId="{8D3A0E7A-2340-42AD-8A99-043EAA3D0F16}" srcOrd="1" destOrd="0" presId="urn:microsoft.com/office/officeart/2005/8/layout/radial2"/>
    <dgm:cxn modelId="{06ED2FF3-0EDC-4335-A086-4F60F0FED92C}" type="presParOf" srcId="{9C816850-6EA9-4A0C-BA83-0D8E4888900A}" destId="{B4A0DD66-DFAE-4D75-938D-A2836D5CD84C}" srcOrd="3" destOrd="0" presId="urn:microsoft.com/office/officeart/2005/8/layout/radial2"/>
    <dgm:cxn modelId="{BE9E22E0-FA91-4A79-9095-243EDAE7B4DE}" type="presParOf" srcId="{9C816850-6EA9-4A0C-BA83-0D8E4888900A}" destId="{9AED1E81-4266-4A51-99B3-B17B9E912483}" srcOrd="4" destOrd="0" presId="urn:microsoft.com/office/officeart/2005/8/layout/radial2"/>
    <dgm:cxn modelId="{B8510C7B-71F2-4CBF-8976-A057F3E26F56}" type="presParOf" srcId="{9AED1E81-4266-4A51-99B3-B17B9E912483}" destId="{41B1D75E-E4F4-411E-BA97-EE464A567EB0}" srcOrd="0" destOrd="0" presId="urn:microsoft.com/office/officeart/2005/8/layout/radial2"/>
    <dgm:cxn modelId="{ACD0D4EE-A519-4B4A-B263-4FB63005DF6B}" type="presParOf" srcId="{9AED1E81-4266-4A51-99B3-B17B9E912483}" destId="{E6A56CD7-EB6F-42C6-82E7-216427C86B7D}" srcOrd="1" destOrd="0" presId="urn:microsoft.com/office/officeart/2005/8/layout/radial2"/>
    <dgm:cxn modelId="{DC468EAE-4C5D-446B-8E61-5D62831EC45F}" type="presParOf" srcId="{9C816850-6EA9-4A0C-BA83-0D8E4888900A}" destId="{CA9AB2D3-9577-4A81-871D-18CE0CF2D36E}" srcOrd="5" destOrd="0" presId="urn:microsoft.com/office/officeart/2005/8/layout/radial2"/>
    <dgm:cxn modelId="{A06A4B4B-2367-4600-B2E5-344C1357BB5E}" type="presParOf" srcId="{9C816850-6EA9-4A0C-BA83-0D8E4888900A}" destId="{A9D16A9E-B946-4C65-82B4-EB0FC3520926}" srcOrd="6" destOrd="0" presId="urn:microsoft.com/office/officeart/2005/8/layout/radial2"/>
    <dgm:cxn modelId="{C076C164-FF4D-4E23-BBFF-3ED354CDCC84}" type="presParOf" srcId="{A9D16A9E-B946-4C65-82B4-EB0FC3520926}" destId="{DB17169E-130A-44F2-AA29-71A82CA888A8}" srcOrd="0" destOrd="0" presId="urn:microsoft.com/office/officeart/2005/8/layout/radial2"/>
    <dgm:cxn modelId="{1780A7CA-5FE5-4C5C-AE59-F382BB080DCA}" type="presParOf" srcId="{A9D16A9E-B946-4C65-82B4-EB0FC3520926}" destId="{AC0E868B-2D2F-4823-83A8-5F5E812878E9}"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84587B-6AB5-487F-8C83-D8AE60727263}" type="doc">
      <dgm:prSet loTypeId="urn:microsoft.com/office/officeart/2005/8/layout/radial4" loCatId="relationship" qsTypeId="urn:microsoft.com/office/officeart/2005/8/quickstyle/simple1" qsCatId="simple" csTypeId="urn:microsoft.com/office/officeart/2005/8/colors/accent0_2" csCatId="mainScheme" phldr="1"/>
      <dgm:spPr/>
      <dgm:t>
        <a:bodyPr/>
        <a:lstStyle/>
        <a:p>
          <a:endParaRPr lang="en-US"/>
        </a:p>
      </dgm:t>
    </dgm:pt>
    <dgm:pt modelId="{25865B81-A9E8-4A07-AC5A-D45C0F1EF94D}">
      <dgm:prSet phldrT="[Text]" custT="1"/>
      <dgm:spPr>
        <a:ln>
          <a:solidFill>
            <a:srgbClr val="15284B"/>
          </a:solidFill>
        </a:ln>
      </dgm:spPr>
      <dgm:t>
        <a:bodyPr/>
        <a:lstStyle/>
        <a:p>
          <a:pPr algn="ctr"/>
          <a:r>
            <a:rPr lang="en-US" sz="3400" dirty="0" smtClean="0">
              <a:solidFill>
                <a:srgbClr val="002060"/>
              </a:solidFill>
              <a:latin typeface="Arial" panose="020B0604020202020204" pitchFamily="34" charset="0"/>
              <a:cs typeface="Arial" panose="020B0604020202020204" pitchFamily="34" charset="0"/>
            </a:rPr>
            <a:t>System goals</a:t>
          </a:r>
          <a:endParaRPr lang="en-US" sz="3400" dirty="0">
            <a:solidFill>
              <a:srgbClr val="002060"/>
            </a:solidFill>
            <a:latin typeface="Arial" panose="020B0604020202020204" pitchFamily="34" charset="0"/>
            <a:cs typeface="Arial" panose="020B0604020202020204" pitchFamily="34" charset="0"/>
          </a:endParaRPr>
        </a:p>
      </dgm:t>
    </dgm:pt>
    <dgm:pt modelId="{23B4B786-1462-41EF-8A5C-355F5C4A050E}" type="parTrans" cxnId="{F00BBBA8-C6B0-441D-8982-07DDDF901981}">
      <dgm:prSet/>
      <dgm:spPr/>
      <dgm:t>
        <a:bodyPr/>
        <a:lstStyle/>
        <a:p>
          <a:pPr algn="ctr"/>
          <a:endParaRPr lang="en-US"/>
        </a:p>
      </dgm:t>
    </dgm:pt>
    <dgm:pt modelId="{DAEE15E3-C4A7-4139-BDC5-5F3B78A95C25}" type="sibTrans" cxnId="{F00BBBA8-C6B0-441D-8982-07DDDF901981}">
      <dgm:prSet/>
      <dgm:spPr/>
      <dgm:t>
        <a:bodyPr/>
        <a:lstStyle/>
        <a:p>
          <a:pPr algn="ctr"/>
          <a:endParaRPr lang="en-US"/>
        </a:p>
      </dgm:t>
    </dgm:pt>
    <dgm:pt modelId="{7CB89816-0872-4456-BDB7-D39D477D0037}">
      <dgm:prSet phldrT="[Text]"/>
      <dgm:spPr>
        <a:ln>
          <a:solidFill>
            <a:srgbClr val="15284B"/>
          </a:solidFill>
        </a:ln>
      </dgm:spPr>
      <dgm:t>
        <a:bodyPr/>
        <a:lstStyle/>
        <a:p>
          <a:pPr algn="ctr"/>
          <a:r>
            <a:rPr lang="en-US" dirty="0" smtClean="0">
              <a:solidFill>
                <a:srgbClr val="002060"/>
              </a:solidFill>
              <a:latin typeface="Arial" panose="020B0604020202020204" pitchFamily="34" charset="0"/>
              <a:cs typeface="Arial" panose="020B0604020202020204" pitchFamily="34" charset="0"/>
            </a:rPr>
            <a:t>Building goals</a:t>
          </a:r>
          <a:endParaRPr lang="en-US" dirty="0">
            <a:solidFill>
              <a:srgbClr val="002060"/>
            </a:solidFill>
            <a:latin typeface="Arial" panose="020B0604020202020204" pitchFamily="34" charset="0"/>
            <a:cs typeface="Arial" panose="020B0604020202020204" pitchFamily="34" charset="0"/>
          </a:endParaRPr>
        </a:p>
      </dgm:t>
    </dgm:pt>
    <dgm:pt modelId="{3A539FA9-51FE-4B60-9625-24AF8454A079}" type="parTrans" cxnId="{F797F90A-373F-4E5F-A846-D3C0CFA47291}">
      <dgm:prSet/>
      <dgm:spPr/>
      <dgm:t>
        <a:bodyPr/>
        <a:lstStyle/>
        <a:p>
          <a:pPr algn="ctr"/>
          <a:endParaRPr lang="en-US"/>
        </a:p>
      </dgm:t>
    </dgm:pt>
    <dgm:pt modelId="{24F1D747-41DF-4D33-AC68-2097BB88DF66}" type="sibTrans" cxnId="{F797F90A-373F-4E5F-A846-D3C0CFA47291}">
      <dgm:prSet/>
      <dgm:spPr/>
      <dgm:t>
        <a:bodyPr/>
        <a:lstStyle/>
        <a:p>
          <a:pPr algn="ctr"/>
          <a:endParaRPr lang="en-US"/>
        </a:p>
      </dgm:t>
    </dgm:pt>
    <dgm:pt modelId="{0DB00611-4B52-48FD-919C-C9C859A68824}">
      <dgm:prSet phldrT="[Text]"/>
      <dgm:spPr>
        <a:ln>
          <a:solidFill>
            <a:srgbClr val="15284B"/>
          </a:solidFill>
        </a:ln>
      </dgm:spPr>
      <dgm:t>
        <a:bodyPr/>
        <a:lstStyle/>
        <a:p>
          <a:pPr algn="ctr"/>
          <a:r>
            <a:rPr lang="en-US" dirty="0" smtClean="0">
              <a:solidFill>
                <a:srgbClr val="002060"/>
              </a:solidFill>
              <a:latin typeface="Arial" panose="020B0604020202020204" pitchFamily="34" charset="0"/>
              <a:cs typeface="Arial" panose="020B0604020202020204" pitchFamily="34" charset="0"/>
            </a:rPr>
            <a:t>Building goals</a:t>
          </a:r>
          <a:endParaRPr lang="en-US" dirty="0">
            <a:solidFill>
              <a:srgbClr val="002060"/>
            </a:solidFill>
            <a:latin typeface="Arial" panose="020B0604020202020204" pitchFamily="34" charset="0"/>
            <a:cs typeface="Arial" panose="020B0604020202020204" pitchFamily="34" charset="0"/>
          </a:endParaRPr>
        </a:p>
      </dgm:t>
    </dgm:pt>
    <dgm:pt modelId="{79E6F493-BBA5-465A-A8D4-66934A1FF2E4}" type="parTrans" cxnId="{F6E7DFA0-0E1D-405B-8B22-EC90A7755ADC}">
      <dgm:prSet/>
      <dgm:spPr/>
      <dgm:t>
        <a:bodyPr/>
        <a:lstStyle/>
        <a:p>
          <a:pPr algn="ctr"/>
          <a:endParaRPr lang="en-US"/>
        </a:p>
      </dgm:t>
    </dgm:pt>
    <dgm:pt modelId="{3AE82A2A-63A9-40E2-8505-F95063A4A62A}" type="sibTrans" cxnId="{F6E7DFA0-0E1D-405B-8B22-EC90A7755ADC}">
      <dgm:prSet/>
      <dgm:spPr/>
      <dgm:t>
        <a:bodyPr/>
        <a:lstStyle/>
        <a:p>
          <a:pPr algn="ctr"/>
          <a:endParaRPr lang="en-US"/>
        </a:p>
      </dgm:t>
    </dgm:pt>
    <dgm:pt modelId="{BD84CAA2-D450-46B3-8CFF-DA2D08F89D8F}">
      <dgm:prSet phldrT="[Text]"/>
      <dgm:spPr/>
      <dgm:t>
        <a:bodyPr/>
        <a:lstStyle/>
        <a:p>
          <a:pPr algn="ctr"/>
          <a:endParaRPr lang="en-US"/>
        </a:p>
      </dgm:t>
    </dgm:pt>
    <dgm:pt modelId="{AC6E0CA6-4BE7-42A7-AB7B-F65D3292661D}" type="parTrans" cxnId="{8054A6F8-B4A6-4983-BD5B-95113824AC35}">
      <dgm:prSet/>
      <dgm:spPr/>
      <dgm:t>
        <a:bodyPr/>
        <a:lstStyle/>
        <a:p>
          <a:pPr algn="ctr"/>
          <a:endParaRPr lang="en-US"/>
        </a:p>
      </dgm:t>
    </dgm:pt>
    <dgm:pt modelId="{311E8317-88A4-4419-BEB5-E72AF13D6BDE}" type="sibTrans" cxnId="{8054A6F8-B4A6-4983-BD5B-95113824AC35}">
      <dgm:prSet/>
      <dgm:spPr/>
      <dgm:t>
        <a:bodyPr/>
        <a:lstStyle/>
        <a:p>
          <a:pPr algn="ctr"/>
          <a:endParaRPr lang="en-US"/>
        </a:p>
      </dgm:t>
    </dgm:pt>
    <dgm:pt modelId="{D88E10B1-3CAE-4DA0-94DB-C208318AAB7F}">
      <dgm:prSet phldrT="[Text]"/>
      <dgm:spPr/>
      <dgm:t>
        <a:bodyPr/>
        <a:lstStyle/>
        <a:p>
          <a:pPr algn="ctr"/>
          <a:endParaRPr lang="en-US"/>
        </a:p>
      </dgm:t>
    </dgm:pt>
    <dgm:pt modelId="{444EDCE1-8711-4DDB-A19D-DF4E6CAC8586}" type="parTrans" cxnId="{2F7604BB-6099-4F0C-BC65-38F2F2A9602D}">
      <dgm:prSet/>
      <dgm:spPr/>
      <dgm:t>
        <a:bodyPr/>
        <a:lstStyle/>
        <a:p>
          <a:pPr algn="ctr"/>
          <a:endParaRPr lang="en-US"/>
        </a:p>
      </dgm:t>
    </dgm:pt>
    <dgm:pt modelId="{F14A52F8-6EEB-4AEF-940B-DF0717C4399A}" type="sibTrans" cxnId="{2F7604BB-6099-4F0C-BC65-38F2F2A9602D}">
      <dgm:prSet/>
      <dgm:spPr/>
      <dgm:t>
        <a:bodyPr/>
        <a:lstStyle/>
        <a:p>
          <a:pPr algn="ctr"/>
          <a:endParaRPr lang="en-US"/>
        </a:p>
      </dgm:t>
    </dgm:pt>
    <dgm:pt modelId="{A12BE3F7-4501-40D6-8E45-586BB5F2B9F7}">
      <dgm:prSet phldrT="[Text]"/>
      <dgm:spPr/>
      <dgm:t>
        <a:bodyPr/>
        <a:lstStyle/>
        <a:p>
          <a:pPr algn="ctr"/>
          <a:endParaRPr lang="en-US"/>
        </a:p>
      </dgm:t>
    </dgm:pt>
    <dgm:pt modelId="{161221CC-B80B-40DC-82D4-4ADB87247FAF}" type="parTrans" cxnId="{61B6FCB7-9193-42C9-8992-80C01DE1EEF4}">
      <dgm:prSet/>
      <dgm:spPr/>
      <dgm:t>
        <a:bodyPr/>
        <a:lstStyle/>
        <a:p>
          <a:pPr algn="ctr"/>
          <a:endParaRPr lang="en-US"/>
        </a:p>
      </dgm:t>
    </dgm:pt>
    <dgm:pt modelId="{EA0F5753-56AD-49CE-B496-4C44EA02C7FD}" type="sibTrans" cxnId="{61B6FCB7-9193-42C9-8992-80C01DE1EEF4}">
      <dgm:prSet/>
      <dgm:spPr/>
      <dgm:t>
        <a:bodyPr/>
        <a:lstStyle/>
        <a:p>
          <a:pPr algn="ctr"/>
          <a:endParaRPr lang="en-US"/>
        </a:p>
      </dgm:t>
    </dgm:pt>
    <dgm:pt modelId="{D6B57D5C-D6DA-48FA-B020-21FB719A426E}">
      <dgm:prSet phldrT="[Text]"/>
      <dgm:spPr/>
      <dgm:t>
        <a:bodyPr/>
        <a:lstStyle/>
        <a:p>
          <a:pPr algn="ctr"/>
          <a:endParaRPr lang="en-US"/>
        </a:p>
      </dgm:t>
    </dgm:pt>
    <dgm:pt modelId="{4A67A39D-248A-4FA0-B885-F6E72FDBD1F1}" type="parTrans" cxnId="{99271C24-47AF-49EB-A641-04EABB6CBE57}">
      <dgm:prSet/>
      <dgm:spPr/>
      <dgm:t>
        <a:bodyPr/>
        <a:lstStyle/>
        <a:p>
          <a:pPr algn="ctr"/>
          <a:endParaRPr lang="en-US"/>
        </a:p>
      </dgm:t>
    </dgm:pt>
    <dgm:pt modelId="{BB641B60-EF7A-48B0-B2D3-14E0505D2487}" type="sibTrans" cxnId="{99271C24-47AF-49EB-A641-04EABB6CBE57}">
      <dgm:prSet/>
      <dgm:spPr/>
      <dgm:t>
        <a:bodyPr/>
        <a:lstStyle/>
        <a:p>
          <a:pPr algn="ctr"/>
          <a:endParaRPr lang="en-US"/>
        </a:p>
      </dgm:t>
    </dgm:pt>
    <dgm:pt modelId="{6F78FC73-EB46-4F4D-9160-F2138BF67D31}">
      <dgm:prSet phldrT="[Text]"/>
      <dgm:spPr/>
      <dgm:t>
        <a:bodyPr/>
        <a:lstStyle/>
        <a:p>
          <a:pPr algn="ctr"/>
          <a:endParaRPr lang="en-US"/>
        </a:p>
      </dgm:t>
    </dgm:pt>
    <dgm:pt modelId="{31C13C6E-0774-40E8-9B95-0B676BE58C47}" type="parTrans" cxnId="{B9E33720-0D15-4D5E-9836-B43DDABE0AC2}">
      <dgm:prSet/>
      <dgm:spPr/>
      <dgm:t>
        <a:bodyPr/>
        <a:lstStyle/>
        <a:p>
          <a:pPr algn="ctr"/>
          <a:endParaRPr lang="en-US"/>
        </a:p>
      </dgm:t>
    </dgm:pt>
    <dgm:pt modelId="{26C9B0DD-D8F2-4055-9AF4-B73E29B1289B}" type="sibTrans" cxnId="{B9E33720-0D15-4D5E-9836-B43DDABE0AC2}">
      <dgm:prSet/>
      <dgm:spPr/>
      <dgm:t>
        <a:bodyPr/>
        <a:lstStyle/>
        <a:p>
          <a:pPr algn="ctr"/>
          <a:endParaRPr lang="en-US"/>
        </a:p>
      </dgm:t>
    </dgm:pt>
    <dgm:pt modelId="{E42A07C5-F9B5-446A-B5D0-BBB43FC8102B}">
      <dgm:prSet phldrT="[Text]"/>
      <dgm:spPr/>
      <dgm:t>
        <a:bodyPr/>
        <a:lstStyle/>
        <a:p>
          <a:pPr algn="ctr"/>
          <a:endParaRPr lang="en-US"/>
        </a:p>
      </dgm:t>
    </dgm:pt>
    <dgm:pt modelId="{CAAA473C-7798-46F1-AEA0-925E43FEABE0}" type="parTrans" cxnId="{6A0EBCCB-1762-4DFC-8589-616CC9D34513}">
      <dgm:prSet/>
      <dgm:spPr/>
      <dgm:t>
        <a:bodyPr/>
        <a:lstStyle/>
        <a:p>
          <a:pPr algn="ctr"/>
          <a:endParaRPr lang="en-US"/>
        </a:p>
      </dgm:t>
    </dgm:pt>
    <dgm:pt modelId="{7DE0D441-3766-4F27-8E2D-482278D28EA0}" type="sibTrans" cxnId="{6A0EBCCB-1762-4DFC-8589-616CC9D34513}">
      <dgm:prSet/>
      <dgm:spPr/>
      <dgm:t>
        <a:bodyPr/>
        <a:lstStyle/>
        <a:p>
          <a:pPr algn="ctr"/>
          <a:endParaRPr lang="en-US"/>
        </a:p>
      </dgm:t>
    </dgm:pt>
    <dgm:pt modelId="{FB593D89-ABB8-4345-93E3-8BB7B4612B2A}">
      <dgm:prSet phldrT="[Text]"/>
      <dgm:spPr>
        <a:ln>
          <a:solidFill>
            <a:srgbClr val="15284B"/>
          </a:solidFill>
        </a:ln>
      </dgm:spPr>
      <dgm:t>
        <a:bodyPr/>
        <a:lstStyle/>
        <a:p>
          <a:pPr algn="ctr"/>
          <a:r>
            <a:rPr lang="en-US" dirty="0" smtClean="0">
              <a:solidFill>
                <a:srgbClr val="002060"/>
              </a:solidFill>
              <a:latin typeface="Arial" panose="020B0604020202020204" pitchFamily="34" charset="0"/>
              <a:cs typeface="Arial" panose="020B0604020202020204" pitchFamily="34" charset="0"/>
            </a:rPr>
            <a:t>Building goals</a:t>
          </a:r>
          <a:endParaRPr lang="en-US" dirty="0">
            <a:solidFill>
              <a:srgbClr val="002060"/>
            </a:solidFill>
            <a:latin typeface="Arial" panose="020B0604020202020204" pitchFamily="34" charset="0"/>
            <a:cs typeface="Arial" panose="020B0604020202020204" pitchFamily="34" charset="0"/>
          </a:endParaRPr>
        </a:p>
      </dgm:t>
    </dgm:pt>
    <dgm:pt modelId="{12704758-71F9-49BD-9086-9C5A1DF77FC3}" type="parTrans" cxnId="{DCE86FF3-786E-4707-AAC0-4B7F582BABA4}">
      <dgm:prSet/>
      <dgm:spPr/>
      <dgm:t>
        <a:bodyPr/>
        <a:lstStyle/>
        <a:p>
          <a:pPr algn="ctr"/>
          <a:endParaRPr lang="en-US"/>
        </a:p>
      </dgm:t>
    </dgm:pt>
    <dgm:pt modelId="{049377BD-4BA5-4358-85CE-6F66E7D28ACD}" type="sibTrans" cxnId="{DCE86FF3-786E-4707-AAC0-4B7F582BABA4}">
      <dgm:prSet/>
      <dgm:spPr/>
      <dgm:t>
        <a:bodyPr/>
        <a:lstStyle/>
        <a:p>
          <a:pPr algn="ctr"/>
          <a:endParaRPr lang="en-US"/>
        </a:p>
      </dgm:t>
    </dgm:pt>
    <dgm:pt modelId="{53AD3C03-09B9-4DE3-BB88-E95C89D159E3}" type="pres">
      <dgm:prSet presAssocID="{2C84587B-6AB5-487F-8C83-D8AE60727263}" presName="cycle" presStyleCnt="0">
        <dgm:presLayoutVars>
          <dgm:chMax val="1"/>
          <dgm:dir/>
          <dgm:animLvl val="ctr"/>
          <dgm:resizeHandles val="exact"/>
        </dgm:presLayoutVars>
      </dgm:prSet>
      <dgm:spPr/>
      <dgm:t>
        <a:bodyPr/>
        <a:lstStyle/>
        <a:p>
          <a:endParaRPr lang="en-US"/>
        </a:p>
      </dgm:t>
    </dgm:pt>
    <dgm:pt modelId="{7C612CDF-DDCF-42FB-8ABE-A59EE4231071}" type="pres">
      <dgm:prSet presAssocID="{25865B81-A9E8-4A07-AC5A-D45C0F1EF94D}" presName="centerShape" presStyleLbl="node0" presStyleIdx="0" presStyleCnt="1" custScaleX="115226" custScaleY="111198"/>
      <dgm:spPr/>
      <dgm:t>
        <a:bodyPr/>
        <a:lstStyle/>
        <a:p>
          <a:endParaRPr lang="en-US"/>
        </a:p>
      </dgm:t>
    </dgm:pt>
    <dgm:pt modelId="{F382600F-FDD4-4EEE-9F48-71CC32F1BCA8}" type="pres">
      <dgm:prSet presAssocID="{3A539FA9-51FE-4B60-9625-24AF8454A079}" presName="parTrans" presStyleLbl="bgSibTrans2D1" presStyleIdx="0" presStyleCnt="3" custScaleX="35516" custScaleY="101589"/>
      <dgm:spPr/>
      <dgm:t>
        <a:bodyPr/>
        <a:lstStyle/>
        <a:p>
          <a:endParaRPr lang="en-US"/>
        </a:p>
      </dgm:t>
    </dgm:pt>
    <dgm:pt modelId="{42BD3267-839C-4431-A773-B027518E70B3}" type="pres">
      <dgm:prSet presAssocID="{7CB89816-0872-4456-BDB7-D39D477D0037}" presName="node" presStyleLbl="node1" presStyleIdx="0" presStyleCnt="3">
        <dgm:presLayoutVars>
          <dgm:bulletEnabled val="1"/>
        </dgm:presLayoutVars>
      </dgm:prSet>
      <dgm:spPr/>
      <dgm:t>
        <a:bodyPr/>
        <a:lstStyle/>
        <a:p>
          <a:endParaRPr lang="en-US"/>
        </a:p>
      </dgm:t>
    </dgm:pt>
    <dgm:pt modelId="{E33E48D1-3EBE-4A54-B854-70CD10E1CDD0}" type="pres">
      <dgm:prSet presAssocID="{79E6F493-BBA5-465A-A8D4-66934A1FF2E4}" presName="parTrans" presStyleLbl="bgSibTrans2D1" presStyleIdx="1" presStyleCnt="3" custScaleX="62323" custScaleY="144394" custLinFactY="-1076" custLinFactNeighborX="-5136" custLinFactNeighborY="-100000"/>
      <dgm:spPr/>
      <dgm:t>
        <a:bodyPr/>
        <a:lstStyle/>
        <a:p>
          <a:endParaRPr lang="en-US"/>
        </a:p>
      </dgm:t>
    </dgm:pt>
    <dgm:pt modelId="{25F15172-654D-4D34-929E-A5A6E64608FA}" type="pres">
      <dgm:prSet presAssocID="{0DB00611-4B52-48FD-919C-C9C859A68824}" presName="node" presStyleLbl="node1" presStyleIdx="1" presStyleCnt="3">
        <dgm:presLayoutVars>
          <dgm:bulletEnabled val="1"/>
        </dgm:presLayoutVars>
      </dgm:prSet>
      <dgm:spPr/>
      <dgm:t>
        <a:bodyPr/>
        <a:lstStyle/>
        <a:p>
          <a:endParaRPr lang="en-US"/>
        </a:p>
      </dgm:t>
    </dgm:pt>
    <dgm:pt modelId="{C47D8286-9F56-4E0D-B2D8-0DB8B5B44180}" type="pres">
      <dgm:prSet presAssocID="{12704758-71F9-49BD-9086-9C5A1DF77FC3}" presName="parTrans" presStyleLbl="bgSibTrans2D1" presStyleIdx="2" presStyleCnt="3" custScaleX="32618" custScaleY="62653"/>
      <dgm:spPr/>
      <dgm:t>
        <a:bodyPr/>
        <a:lstStyle/>
        <a:p>
          <a:endParaRPr lang="en-US"/>
        </a:p>
      </dgm:t>
    </dgm:pt>
    <dgm:pt modelId="{957CBC5E-DEBE-409C-9C18-38A6C6DE3B1E}" type="pres">
      <dgm:prSet presAssocID="{FB593D89-ABB8-4345-93E3-8BB7B4612B2A}" presName="node" presStyleLbl="node1" presStyleIdx="2" presStyleCnt="3">
        <dgm:presLayoutVars>
          <dgm:bulletEnabled val="1"/>
        </dgm:presLayoutVars>
      </dgm:prSet>
      <dgm:spPr/>
      <dgm:t>
        <a:bodyPr/>
        <a:lstStyle/>
        <a:p>
          <a:endParaRPr lang="en-US"/>
        </a:p>
      </dgm:t>
    </dgm:pt>
  </dgm:ptLst>
  <dgm:cxnLst>
    <dgm:cxn modelId="{6CAF1A1A-1C02-4ED1-BDDD-405D3F042062}" type="presOf" srcId="{79E6F493-BBA5-465A-A8D4-66934A1FF2E4}" destId="{E33E48D1-3EBE-4A54-B854-70CD10E1CDD0}" srcOrd="0" destOrd="0" presId="urn:microsoft.com/office/officeart/2005/8/layout/radial4"/>
    <dgm:cxn modelId="{1D637308-15D3-40DD-8494-13F4480C3F18}" type="presOf" srcId="{25865B81-A9E8-4A07-AC5A-D45C0F1EF94D}" destId="{7C612CDF-DDCF-42FB-8ABE-A59EE4231071}" srcOrd="0" destOrd="0" presId="urn:microsoft.com/office/officeart/2005/8/layout/radial4"/>
    <dgm:cxn modelId="{99271C24-47AF-49EB-A641-04EABB6CBE57}" srcId="{2C84587B-6AB5-487F-8C83-D8AE60727263}" destId="{D6B57D5C-D6DA-48FA-B020-21FB719A426E}" srcOrd="2" destOrd="0" parTransId="{4A67A39D-248A-4FA0-B885-F6E72FDBD1F1}" sibTransId="{BB641B60-EF7A-48B0-B2D3-14E0505D2487}"/>
    <dgm:cxn modelId="{F00BBBA8-C6B0-441D-8982-07DDDF901981}" srcId="{2C84587B-6AB5-487F-8C83-D8AE60727263}" destId="{25865B81-A9E8-4A07-AC5A-D45C0F1EF94D}" srcOrd="0" destOrd="0" parTransId="{23B4B786-1462-41EF-8A5C-355F5C4A050E}" sibTransId="{DAEE15E3-C4A7-4139-BDC5-5F3B78A95C25}"/>
    <dgm:cxn modelId="{B88E18DD-DFE8-4E5C-BBAF-DA302AC92F5A}" type="presOf" srcId="{2C84587B-6AB5-487F-8C83-D8AE60727263}" destId="{53AD3C03-09B9-4DE3-BB88-E95C89D159E3}" srcOrd="0" destOrd="0" presId="urn:microsoft.com/office/officeart/2005/8/layout/radial4"/>
    <dgm:cxn modelId="{8054A6F8-B4A6-4983-BD5B-95113824AC35}" srcId="{2C84587B-6AB5-487F-8C83-D8AE60727263}" destId="{BD84CAA2-D450-46B3-8CFF-DA2D08F89D8F}" srcOrd="1" destOrd="0" parTransId="{AC6E0CA6-4BE7-42A7-AB7B-F65D3292661D}" sibTransId="{311E8317-88A4-4419-BEB5-E72AF13D6BDE}"/>
    <dgm:cxn modelId="{DCE86FF3-786E-4707-AAC0-4B7F582BABA4}" srcId="{25865B81-A9E8-4A07-AC5A-D45C0F1EF94D}" destId="{FB593D89-ABB8-4345-93E3-8BB7B4612B2A}" srcOrd="2" destOrd="0" parTransId="{12704758-71F9-49BD-9086-9C5A1DF77FC3}" sibTransId="{049377BD-4BA5-4358-85CE-6F66E7D28ACD}"/>
    <dgm:cxn modelId="{F797F90A-373F-4E5F-A846-D3C0CFA47291}" srcId="{25865B81-A9E8-4A07-AC5A-D45C0F1EF94D}" destId="{7CB89816-0872-4456-BDB7-D39D477D0037}" srcOrd="0" destOrd="0" parTransId="{3A539FA9-51FE-4B60-9625-24AF8454A079}" sibTransId="{24F1D747-41DF-4D33-AC68-2097BB88DF66}"/>
    <dgm:cxn modelId="{6A0EBCCB-1762-4DFC-8589-616CC9D34513}" srcId="{D6B57D5C-D6DA-48FA-B020-21FB719A426E}" destId="{E42A07C5-F9B5-446A-B5D0-BBB43FC8102B}" srcOrd="0" destOrd="0" parTransId="{CAAA473C-7798-46F1-AEA0-925E43FEABE0}" sibTransId="{7DE0D441-3766-4F27-8E2D-482278D28EA0}"/>
    <dgm:cxn modelId="{93874FB5-1DF1-4900-92A0-0C1E92E29182}" type="presOf" srcId="{FB593D89-ABB8-4345-93E3-8BB7B4612B2A}" destId="{957CBC5E-DEBE-409C-9C18-38A6C6DE3B1E}" srcOrd="0" destOrd="0" presId="urn:microsoft.com/office/officeart/2005/8/layout/radial4"/>
    <dgm:cxn modelId="{F6E7DFA0-0E1D-405B-8B22-EC90A7755ADC}" srcId="{25865B81-A9E8-4A07-AC5A-D45C0F1EF94D}" destId="{0DB00611-4B52-48FD-919C-C9C859A68824}" srcOrd="1" destOrd="0" parTransId="{79E6F493-BBA5-465A-A8D4-66934A1FF2E4}" sibTransId="{3AE82A2A-63A9-40E2-8505-F95063A4A62A}"/>
    <dgm:cxn modelId="{70E8A448-2040-4F3D-81A3-6C36A33D547B}" type="presOf" srcId="{3A539FA9-51FE-4B60-9625-24AF8454A079}" destId="{F382600F-FDD4-4EEE-9F48-71CC32F1BCA8}" srcOrd="0" destOrd="0" presId="urn:microsoft.com/office/officeart/2005/8/layout/radial4"/>
    <dgm:cxn modelId="{B9E33720-0D15-4D5E-9836-B43DDABE0AC2}" srcId="{D6B57D5C-D6DA-48FA-B020-21FB719A426E}" destId="{6F78FC73-EB46-4F4D-9160-F2138BF67D31}" srcOrd="1" destOrd="0" parTransId="{31C13C6E-0774-40E8-9B95-0B676BE58C47}" sibTransId="{26C9B0DD-D8F2-4055-9AF4-B73E29B1289B}"/>
    <dgm:cxn modelId="{61B6FCB7-9193-42C9-8992-80C01DE1EEF4}" srcId="{BD84CAA2-D450-46B3-8CFF-DA2D08F89D8F}" destId="{A12BE3F7-4501-40D6-8E45-586BB5F2B9F7}" srcOrd="1" destOrd="0" parTransId="{161221CC-B80B-40DC-82D4-4ADB87247FAF}" sibTransId="{EA0F5753-56AD-49CE-B496-4C44EA02C7FD}"/>
    <dgm:cxn modelId="{2F7604BB-6099-4F0C-BC65-38F2F2A9602D}" srcId="{BD84CAA2-D450-46B3-8CFF-DA2D08F89D8F}" destId="{D88E10B1-3CAE-4DA0-94DB-C208318AAB7F}" srcOrd="0" destOrd="0" parTransId="{444EDCE1-8711-4DDB-A19D-DF4E6CAC8586}" sibTransId="{F14A52F8-6EEB-4AEF-940B-DF0717C4399A}"/>
    <dgm:cxn modelId="{6856C472-65FE-4E48-803D-B73625BA79EC}" type="presOf" srcId="{7CB89816-0872-4456-BDB7-D39D477D0037}" destId="{42BD3267-839C-4431-A773-B027518E70B3}" srcOrd="0" destOrd="0" presId="urn:microsoft.com/office/officeart/2005/8/layout/radial4"/>
    <dgm:cxn modelId="{042D82E3-CFB7-4140-82FF-EB8AF069B527}" type="presOf" srcId="{12704758-71F9-49BD-9086-9C5A1DF77FC3}" destId="{C47D8286-9F56-4E0D-B2D8-0DB8B5B44180}" srcOrd="0" destOrd="0" presId="urn:microsoft.com/office/officeart/2005/8/layout/radial4"/>
    <dgm:cxn modelId="{01369FAA-401A-433D-ACAB-C27842D4821E}" type="presOf" srcId="{0DB00611-4B52-48FD-919C-C9C859A68824}" destId="{25F15172-654D-4D34-929E-A5A6E64608FA}" srcOrd="0" destOrd="0" presId="urn:microsoft.com/office/officeart/2005/8/layout/radial4"/>
    <dgm:cxn modelId="{33F8BBD7-C446-434C-BF57-09DC462A6CDA}" type="presParOf" srcId="{53AD3C03-09B9-4DE3-BB88-E95C89D159E3}" destId="{7C612CDF-DDCF-42FB-8ABE-A59EE4231071}" srcOrd="0" destOrd="0" presId="urn:microsoft.com/office/officeart/2005/8/layout/radial4"/>
    <dgm:cxn modelId="{CE82B3BF-84BD-4B71-8F8B-54AAC5EFCF59}" type="presParOf" srcId="{53AD3C03-09B9-4DE3-BB88-E95C89D159E3}" destId="{F382600F-FDD4-4EEE-9F48-71CC32F1BCA8}" srcOrd="1" destOrd="0" presId="urn:microsoft.com/office/officeart/2005/8/layout/radial4"/>
    <dgm:cxn modelId="{A9415762-40F2-4782-81C3-844A5BA677AC}" type="presParOf" srcId="{53AD3C03-09B9-4DE3-BB88-E95C89D159E3}" destId="{42BD3267-839C-4431-A773-B027518E70B3}" srcOrd="2" destOrd="0" presId="urn:microsoft.com/office/officeart/2005/8/layout/radial4"/>
    <dgm:cxn modelId="{6AF4EE55-C771-4B75-9AC0-DD9892F21AA8}" type="presParOf" srcId="{53AD3C03-09B9-4DE3-BB88-E95C89D159E3}" destId="{E33E48D1-3EBE-4A54-B854-70CD10E1CDD0}" srcOrd="3" destOrd="0" presId="urn:microsoft.com/office/officeart/2005/8/layout/radial4"/>
    <dgm:cxn modelId="{626EC646-2471-4987-91EF-1BB200E10C88}" type="presParOf" srcId="{53AD3C03-09B9-4DE3-BB88-E95C89D159E3}" destId="{25F15172-654D-4D34-929E-A5A6E64608FA}" srcOrd="4" destOrd="0" presId="urn:microsoft.com/office/officeart/2005/8/layout/radial4"/>
    <dgm:cxn modelId="{D92910FB-74D9-48A7-877C-DBC5B93C6109}" type="presParOf" srcId="{53AD3C03-09B9-4DE3-BB88-E95C89D159E3}" destId="{C47D8286-9F56-4E0D-B2D8-0DB8B5B44180}" srcOrd="5" destOrd="0" presId="urn:microsoft.com/office/officeart/2005/8/layout/radial4"/>
    <dgm:cxn modelId="{AA24B651-9E38-4AA3-A7A4-3603CBBAB636}" type="presParOf" srcId="{53AD3C03-09B9-4DE3-BB88-E95C89D159E3}" destId="{957CBC5E-DEBE-409C-9C18-38A6C6DE3B1E}"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AB2D3-9577-4A81-871D-18CE0CF2D36E}">
      <dsp:nvSpPr>
        <dsp:cNvPr id="0" name=""/>
        <dsp:cNvSpPr/>
      </dsp:nvSpPr>
      <dsp:spPr>
        <a:xfrm rot="2585579">
          <a:off x="3118134" y="2416744"/>
          <a:ext cx="438432" cy="38847"/>
        </a:xfrm>
        <a:custGeom>
          <a:avLst/>
          <a:gdLst/>
          <a:ahLst/>
          <a:cxnLst/>
          <a:rect l="0" t="0" r="0" b="0"/>
          <a:pathLst>
            <a:path>
              <a:moveTo>
                <a:pt x="0" y="19423"/>
              </a:moveTo>
              <a:lnTo>
                <a:pt x="438432" y="194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A0DD66-DFAE-4D75-938D-A2836D5CD84C}">
      <dsp:nvSpPr>
        <dsp:cNvPr id="0" name=""/>
        <dsp:cNvSpPr/>
      </dsp:nvSpPr>
      <dsp:spPr>
        <a:xfrm rot="154686">
          <a:off x="3177015" y="1756682"/>
          <a:ext cx="500390" cy="38847"/>
        </a:xfrm>
        <a:custGeom>
          <a:avLst/>
          <a:gdLst/>
          <a:ahLst/>
          <a:cxnLst/>
          <a:rect l="0" t="0" r="0" b="0"/>
          <a:pathLst>
            <a:path>
              <a:moveTo>
                <a:pt x="0" y="19423"/>
              </a:moveTo>
              <a:lnTo>
                <a:pt x="500390" y="194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8A2699-6257-4D1A-9522-215F4F9314DD}">
      <dsp:nvSpPr>
        <dsp:cNvPr id="0" name=""/>
        <dsp:cNvSpPr/>
      </dsp:nvSpPr>
      <dsp:spPr>
        <a:xfrm rot="19464492">
          <a:off x="3121086" y="1124859"/>
          <a:ext cx="601471" cy="38847"/>
        </a:xfrm>
        <a:custGeom>
          <a:avLst/>
          <a:gdLst/>
          <a:ahLst/>
          <a:cxnLst/>
          <a:rect l="0" t="0" r="0" b="0"/>
          <a:pathLst>
            <a:path>
              <a:moveTo>
                <a:pt x="0" y="19423"/>
              </a:moveTo>
              <a:lnTo>
                <a:pt x="601471" y="194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384AE0-A957-42C7-A0B0-6EB03FC3418A}">
      <dsp:nvSpPr>
        <dsp:cNvPr id="0" name=""/>
        <dsp:cNvSpPr/>
      </dsp:nvSpPr>
      <dsp:spPr>
        <a:xfrm>
          <a:off x="622051" y="548551"/>
          <a:ext cx="2603886" cy="233160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CAF872-F409-4F3D-8BD1-660811C37D36}">
      <dsp:nvSpPr>
        <dsp:cNvPr id="0" name=""/>
        <dsp:cNvSpPr/>
      </dsp:nvSpPr>
      <dsp:spPr>
        <a:xfrm>
          <a:off x="3565076" y="76198"/>
          <a:ext cx="1113765" cy="1133975"/>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Narrow" panose="020B0606020202030204" pitchFamily="34" charset="0"/>
            </a:rPr>
            <a:t>Needs Assessment</a:t>
          </a:r>
          <a:endParaRPr lang="en-US" sz="1200" kern="1200" dirty="0">
            <a:latin typeface="Arial Narrow" panose="020B0606020202030204" pitchFamily="34" charset="0"/>
          </a:endParaRPr>
        </a:p>
      </dsp:txBody>
      <dsp:txXfrm>
        <a:off x="3728183" y="242265"/>
        <a:ext cx="787551" cy="801841"/>
      </dsp:txXfrm>
    </dsp:sp>
    <dsp:sp modelId="{8D3A0E7A-2340-42AD-8A99-043EAA3D0F16}">
      <dsp:nvSpPr>
        <dsp:cNvPr id="0" name=""/>
        <dsp:cNvSpPr/>
      </dsp:nvSpPr>
      <dsp:spPr>
        <a:xfrm>
          <a:off x="4642032" y="76198"/>
          <a:ext cx="1670648" cy="1133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a:off x="4642032" y="76198"/>
        <a:ext cx="1670648" cy="1133975"/>
      </dsp:txXfrm>
    </dsp:sp>
    <dsp:sp modelId="{41B1D75E-E4F4-411E-BA97-EE464A567EB0}">
      <dsp:nvSpPr>
        <dsp:cNvPr id="0" name=""/>
        <dsp:cNvSpPr/>
      </dsp:nvSpPr>
      <dsp:spPr>
        <a:xfrm>
          <a:off x="3676432" y="1295397"/>
          <a:ext cx="1151816" cy="1035724"/>
        </a:xfrm>
        <a:prstGeom prst="ellipse">
          <a:avLst/>
        </a:prstGeom>
        <a:solidFill>
          <a:srgbClr val="00B0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Arial Narrow" panose="020B0606020202030204" pitchFamily="34" charset="0"/>
            </a:rPr>
            <a:t>Quantitative</a:t>
          </a:r>
          <a:endParaRPr lang="en-US" sz="1400" kern="1200" dirty="0">
            <a:latin typeface="Arial Narrow" panose="020B0606020202030204" pitchFamily="34" charset="0"/>
          </a:endParaRPr>
        </a:p>
      </dsp:txBody>
      <dsp:txXfrm>
        <a:off x="3845112" y="1447075"/>
        <a:ext cx="814456" cy="732368"/>
      </dsp:txXfrm>
    </dsp:sp>
    <dsp:sp modelId="{DB17169E-130A-44F2-AA29-71A82CA888A8}">
      <dsp:nvSpPr>
        <dsp:cNvPr id="0" name=""/>
        <dsp:cNvSpPr/>
      </dsp:nvSpPr>
      <dsp:spPr>
        <a:xfrm>
          <a:off x="3342873" y="2405908"/>
          <a:ext cx="1142419" cy="1139648"/>
        </a:xfrm>
        <a:prstGeom prst="ellipse">
          <a:avLst/>
        </a:prstGeom>
        <a:solidFill>
          <a:srgbClr val="ADAC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Arial Narrow" panose="020B0606020202030204" pitchFamily="34" charset="0"/>
            </a:rPr>
            <a:t>Qualitative</a:t>
          </a:r>
          <a:r>
            <a:rPr lang="en-US" sz="1400" kern="1200" dirty="0" smtClean="0"/>
            <a:t> </a:t>
          </a:r>
          <a:endParaRPr lang="en-US" sz="1400" kern="1200" dirty="0"/>
        </a:p>
      </dsp:txBody>
      <dsp:txXfrm>
        <a:off x="3510176" y="2572806"/>
        <a:ext cx="807813" cy="805852"/>
      </dsp:txXfrm>
    </dsp:sp>
    <dsp:sp modelId="{AC0E868B-2D2F-4823-83A8-5F5E812878E9}">
      <dsp:nvSpPr>
        <dsp:cNvPr id="0" name=""/>
        <dsp:cNvSpPr/>
      </dsp:nvSpPr>
      <dsp:spPr>
        <a:xfrm>
          <a:off x="4412666" y="2405908"/>
          <a:ext cx="1713629" cy="1139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a:off x="4412666" y="2405908"/>
        <a:ext cx="1713629" cy="1139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12CDF-DDCF-42FB-8ABE-A59EE4231071}">
      <dsp:nvSpPr>
        <dsp:cNvPr id="0" name=""/>
        <dsp:cNvSpPr/>
      </dsp:nvSpPr>
      <dsp:spPr>
        <a:xfrm>
          <a:off x="2362203" y="2258473"/>
          <a:ext cx="2133593" cy="2059008"/>
        </a:xfrm>
        <a:prstGeom prst="ellipse">
          <a:avLst/>
        </a:prstGeom>
        <a:solidFill>
          <a:schemeClr val="lt1">
            <a:hueOff val="0"/>
            <a:satOff val="0"/>
            <a:lumOff val="0"/>
            <a:alphaOff val="0"/>
          </a:schemeClr>
        </a:solidFill>
        <a:ln w="12700" cap="flat" cmpd="sng" algn="ctr">
          <a:solidFill>
            <a:srgbClr val="1528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solidFill>
                <a:srgbClr val="002060"/>
              </a:solidFill>
              <a:latin typeface="Arial" panose="020B0604020202020204" pitchFamily="34" charset="0"/>
              <a:cs typeface="Arial" panose="020B0604020202020204" pitchFamily="34" charset="0"/>
            </a:rPr>
            <a:t>System goals</a:t>
          </a:r>
          <a:endParaRPr lang="en-US" sz="3400" kern="1200" dirty="0">
            <a:solidFill>
              <a:srgbClr val="002060"/>
            </a:solidFill>
            <a:latin typeface="Arial" panose="020B0604020202020204" pitchFamily="34" charset="0"/>
            <a:cs typeface="Arial" panose="020B0604020202020204" pitchFamily="34" charset="0"/>
          </a:endParaRPr>
        </a:p>
      </dsp:txBody>
      <dsp:txXfrm>
        <a:off x="2674660" y="2560008"/>
        <a:ext cx="1508679" cy="1455938"/>
      </dsp:txXfrm>
    </dsp:sp>
    <dsp:sp modelId="{F382600F-FDD4-4EEE-9F48-71CC32F1BCA8}">
      <dsp:nvSpPr>
        <dsp:cNvPr id="0" name=""/>
        <dsp:cNvSpPr/>
      </dsp:nvSpPr>
      <dsp:spPr>
        <a:xfrm rot="12900000">
          <a:off x="1617350" y="1937113"/>
          <a:ext cx="530472" cy="536108"/>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BD3267-839C-4431-A773-B027518E70B3}">
      <dsp:nvSpPr>
        <dsp:cNvPr id="0" name=""/>
        <dsp:cNvSpPr/>
      </dsp:nvSpPr>
      <dsp:spPr>
        <a:xfrm>
          <a:off x="391299" y="1073185"/>
          <a:ext cx="1759077" cy="1407261"/>
        </a:xfrm>
        <a:prstGeom prst="roundRect">
          <a:avLst>
            <a:gd name="adj" fmla="val 10000"/>
          </a:avLst>
        </a:prstGeom>
        <a:solidFill>
          <a:schemeClr val="lt1">
            <a:hueOff val="0"/>
            <a:satOff val="0"/>
            <a:lumOff val="0"/>
            <a:alphaOff val="0"/>
          </a:schemeClr>
        </a:solidFill>
        <a:ln w="12700" cap="flat" cmpd="sng" algn="ctr">
          <a:solidFill>
            <a:srgbClr val="1528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en-US" sz="3400" kern="1200" dirty="0" smtClean="0">
              <a:solidFill>
                <a:srgbClr val="002060"/>
              </a:solidFill>
              <a:latin typeface="Arial" panose="020B0604020202020204" pitchFamily="34" charset="0"/>
              <a:cs typeface="Arial" panose="020B0604020202020204" pitchFamily="34" charset="0"/>
            </a:rPr>
            <a:t>Building goals</a:t>
          </a:r>
          <a:endParaRPr lang="en-US" sz="3400" kern="1200" dirty="0">
            <a:solidFill>
              <a:srgbClr val="002060"/>
            </a:solidFill>
            <a:latin typeface="Arial" panose="020B0604020202020204" pitchFamily="34" charset="0"/>
            <a:cs typeface="Arial" panose="020B0604020202020204" pitchFamily="34" charset="0"/>
          </a:endParaRPr>
        </a:p>
      </dsp:txBody>
      <dsp:txXfrm>
        <a:off x="432516" y="1114402"/>
        <a:ext cx="1676643" cy="1324827"/>
      </dsp:txXfrm>
    </dsp:sp>
    <dsp:sp modelId="{E33E48D1-3EBE-4A54-B854-70CD10E1CDD0}">
      <dsp:nvSpPr>
        <dsp:cNvPr id="0" name=""/>
        <dsp:cNvSpPr/>
      </dsp:nvSpPr>
      <dsp:spPr>
        <a:xfrm rot="16200000">
          <a:off x="2878423" y="497368"/>
          <a:ext cx="945342" cy="762000"/>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F15172-654D-4D34-929E-A5A6E64608FA}">
      <dsp:nvSpPr>
        <dsp:cNvPr id="0" name=""/>
        <dsp:cNvSpPr/>
      </dsp:nvSpPr>
      <dsp:spPr>
        <a:xfrm>
          <a:off x="2549461" y="-50282"/>
          <a:ext cx="1759077" cy="1407261"/>
        </a:xfrm>
        <a:prstGeom prst="roundRect">
          <a:avLst>
            <a:gd name="adj" fmla="val 10000"/>
          </a:avLst>
        </a:prstGeom>
        <a:solidFill>
          <a:schemeClr val="lt1">
            <a:hueOff val="0"/>
            <a:satOff val="0"/>
            <a:lumOff val="0"/>
            <a:alphaOff val="0"/>
          </a:schemeClr>
        </a:solidFill>
        <a:ln w="12700" cap="flat" cmpd="sng" algn="ctr">
          <a:solidFill>
            <a:srgbClr val="1528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en-US" sz="3400" kern="1200" dirty="0" smtClean="0">
              <a:solidFill>
                <a:srgbClr val="002060"/>
              </a:solidFill>
              <a:latin typeface="Arial" panose="020B0604020202020204" pitchFamily="34" charset="0"/>
              <a:cs typeface="Arial" panose="020B0604020202020204" pitchFamily="34" charset="0"/>
            </a:rPr>
            <a:t>Building goals</a:t>
          </a:r>
          <a:endParaRPr lang="en-US" sz="3400" kern="1200" dirty="0">
            <a:solidFill>
              <a:srgbClr val="002060"/>
            </a:solidFill>
            <a:latin typeface="Arial" panose="020B0604020202020204" pitchFamily="34" charset="0"/>
            <a:cs typeface="Arial" panose="020B0604020202020204" pitchFamily="34" charset="0"/>
          </a:endParaRPr>
        </a:p>
      </dsp:txBody>
      <dsp:txXfrm>
        <a:off x="2590678" y="-9065"/>
        <a:ext cx="1676643" cy="1324827"/>
      </dsp:txXfrm>
    </dsp:sp>
    <dsp:sp modelId="{C47D8286-9F56-4E0D-B2D8-0DB8B5B44180}">
      <dsp:nvSpPr>
        <dsp:cNvPr id="0" name=""/>
        <dsp:cNvSpPr/>
      </dsp:nvSpPr>
      <dsp:spPr>
        <a:xfrm rot="19500000">
          <a:off x="4731819" y="2039850"/>
          <a:ext cx="487187" cy="33063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7CBC5E-DEBE-409C-9C18-38A6C6DE3B1E}">
      <dsp:nvSpPr>
        <dsp:cNvPr id="0" name=""/>
        <dsp:cNvSpPr/>
      </dsp:nvSpPr>
      <dsp:spPr>
        <a:xfrm>
          <a:off x="4707623" y="1073185"/>
          <a:ext cx="1759077" cy="1407261"/>
        </a:xfrm>
        <a:prstGeom prst="roundRect">
          <a:avLst>
            <a:gd name="adj" fmla="val 10000"/>
          </a:avLst>
        </a:prstGeom>
        <a:solidFill>
          <a:schemeClr val="lt1">
            <a:hueOff val="0"/>
            <a:satOff val="0"/>
            <a:lumOff val="0"/>
            <a:alphaOff val="0"/>
          </a:schemeClr>
        </a:solidFill>
        <a:ln w="12700" cap="flat" cmpd="sng" algn="ctr">
          <a:solidFill>
            <a:srgbClr val="1528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en-US" sz="3400" kern="1200" dirty="0" smtClean="0">
              <a:solidFill>
                <a:srgbClr val="002060"/>
              </a:solidFill>
              <a:latin typeface="Arial" panose="020B0604020202020204" pitchFamily="34" charset="0"/>
              <a:cs typeface="Arial" panose="020B0604020202020204" pitchFamily="34" charset="0"/>
            </a:rPr>
            <a:t>Building goals</a:t>
          </a:r>
          <a:endParaRPr lang="en-US" sz="3400" kern="1200" dirty="0">
            <a:solidFill>
              <a:srgbClr val="002060"/>
            </a:solidFill>
            <a:latin typeface="Arial" panose="020B0604020202020204" pitchFamily="34" charset="0"/>
            <a:cs typeface="Arial" panose="020B0604020202020204" pitchFamily="34" charset="0"/>
          </a:endParaRPr>
        </a:p>
      </dsp:txBody>
      <dsp:txXfrm>
        <a:off x="4748840" y="1114402"/>
        <a:ext cx="1676643" cy="1324827"/>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817FAFBE-49B9-475A-8DB2-C181CF1E5328}" type="datetimeFigureOut">
              <a:rPr lang="en-US" smtClean="0"/>
              <a:t>1/15/2019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A1850882-0C4F-47F7-BEBE-6C7FE948EBC3}" type="slidenum">
              <a:rPr lang="en-US" smtClean="0"/>
              <a:t>‹#›</a:t>
            </a:fld>
            <a:endParaRPr lang="en-US"/>
          </a:p>
        </p:txBody>
      </p:sp>
    </p:spTree>
    <p:extLst>
      <p:ext uri="{BB962C8B-B14F-4D97-AF65-F5344CB8AC3E}">
        <p14:creationId xmlns:p14="http://schemas.microsoft.com/office/powerpoint/2010/main" val="395282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ADC583B0-7748-405D-BCDF-4A261B3F049B}" type="datetimeFigureOut">
              <a:rPr lang="en-US" smtClean="0"/>
              <a:t>1/15/2019</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31BC64E8-45BE-4474-B3AA-B6DEBEC91A50}" type="slidenum">
              <a:rPr lang="en-US" smtClean="0"/>
              <a:t>‹#›</a:t>
            </a:fld>
            <a:endParaRPr lang="en-US"/>
          </a:p>
        </p:txBody>
      </p:sp>
    </p:spTree>
    <p:extLst>
      <p:ext uri="{BB962C8B-B14F-4D97-AF65-F5344CB8AC3E}">
        <p14:creationId xmlns:p14="http://schemas.microsoft.com/office/powerpoint/2010/main" val="1951424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C64E8-45BE-4474-B3AA-B6DEBEC91A50}" type="slidenum">
              <a:rPr lang="en-US" smtClean="0"/>
              <a:t>1</a:t>
            </a:fld>
            <a:endParaRPr lang="en-US"/>
          </a:p>
        </p:txBody>
      </p:sp>
    </p:spTree>
    <p:extLst>
      <p:ext uri="{BB962C8B-B14F-4D97-AF65-F5344CB8AC3E}">
        <p14:creationId xmlns:p14="http://schemas.microsoft.com/office/powerpoint/2010/main" val="70903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Providing OVT</a:t>
            </a:r>
            <a:r>
              <a:rPr lang="en-US" baseline="0" dirty="0" smtClean="0"/>
              <a:t> Yearly Summary</a:t>
            </a:r>
          </a:p>
          <a:p>
            <a:r>
              <a:rPr lang="en-US" baseline="0" dirty="0" smtClean="0"/>
              <a:t>Attend trainings and keep up to data with KESA</a:t>
            </a:r>
          </a:p>
          <a:p>
            <a:r>
              <a:rPr lang="en-US" dirty="0" smtClean="0"/>
              <a:t>Seek support as needed</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10</a:t>
            </a:fld>
            <a:endParaRPr lang="en-US"/>
          </a:p>
        </p:txBody>
      </p:sp>
    </p:spTree>
    <p:extLst>
      <p:ext uri="{BB962C8B-B14F-4D97-AF65-F5344CB8AC3E}">
        <p14:creationId xmlns:p14="http://schemas.microsoft.com/office/powerpoint/2010/main" val="538599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smtClean="0"/>
              <a:t>Verify team notification</a:t>
            </a:r>
          </a:p>
          <a:p>
            <a:pPr marL="342900" indent="-342900">
              <a:buFont typeface="Arial" panose="020B0604020202020204" pitchFamily="34" charset="0"/>
              <a:buChar char="•"/>
            </a:pPr>
            <a:r>
              <a:rPr lang="en-US" sz="1200" dirty="0" smtClean="0"/>
              <a:t>Ensure that OVT has copy of Year </a:t>
            </a:r>
            <a:r>
              <a:rPr lang="en-US" sz="1200" b="1" u="sng" dirty="0" smtClean="0"/>
              <a:t># </a:t>
            </a:r>
            <a:r>
              <a:rPr lang="en-US" sz="1200" dirty="0" smtClean="0"/>
              <a:t>System Update </a:t>
            </a:r>
          </a:p>
          <a:p>
            <a:pPr marL="342900" indent="-342900">
              <a:buFont typeface="Arial" panose="020B0604020202020204" pitchFamily="34" charset="0"/>
              <a:buChar char="•"/>
            </a:pPr>
            <a:r>
              <a:rPr lang="en-US" sz="1200" dirty="0" smtClean="0"/>
              <a:t>Dialogue with OVT prior to visit</a:t>
            </a:r>
          </a:p>
          <a:p>
            <a:pPr marL="342900" indent="-342900">
              <a:buFont typeface="Arial" panose="020B0604020202020204" pitchFamily="34" charset="0"/>
              <a:buChar char="•"/>
            </a:pPr>
            <a:r>
              <a:rPr lang="en-US" sz="1200" dirty="0" smtClean="0"/>
              <a:t>Assign roles</a:t>
            </a:r>
          </a:p>
          <a:p>
            <a:pPr marL="342900" indent="-342900">
              <a:buFont typeface="Arial" panose="020B0604020202020204" pitchFamily="34" charset="0"/>
              <a:buChar char="•"/>
            </a:pPr>
            <a:r>
              <a:rPr lang="en-US" sz="1200" dirty="0" smtClean="0"/>
              <a:t>Collaborate on Annual OVT Summary</a:t>
            </a:r>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11</a:t>
            </a:fld>
            <a:endParaRPr lang="en-US"/>
          </a:p>
        </p:txBody>
      </p:sp>
    </p:spTree>
    <p:extLst>
      <p:ext uri="{BB962C8B-B14F-4D97-AF65-F5344CB8AC3E}">
        <p14:creationId xmlns:p14="http://schemas.microsoft.com/office/powerpoint/2010/main" val="3915899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What model</a:t>
            </a:r>
            <a:r>
              <a:rPr lang="en-US" baseline="0" dirty="0" smtClean="0"/>
              <a:t> of improvement is being used:  KLN, AdvancED, Redesign</a:t>
            </a:r>
          </a:p>
          <a:p>
            <a:pPr marL="171450" indent="-171450">
              <a:buFont typeface="Arial" panose="020B0604020202020204" pitchFamily="34" charset="0"/>
              <a:buChar char="•"/>
            </a:pPr>
            <a:r>
              <a:rPr lang="en-US" dirty="0" smtClean="0"/>
              <a:t>Length of visit should be no less than ½ day. Length</a:t>
            </a:r>
            <a:r>
              <a:rPr lang="en-US" baseline="0" dirty="0" smtClean="0"/>
              <a:t> of day should be based on need.  If you are doing focus groups it may be a longer day.  Don’t shortchange the process.  </a:t>
            </a:r>
          </a:p>
          <a:p>
            <a:pPr marL="171450" indent="-171450">
              <a:buFont typeface="Arial" panose="020B0604020202020204" pitchFamily="34" charset="0"/>
              <a:buChar char="•"/>
            </a:pPr>
            <a:r>
              <a:rPr lang="en-US" dirty="0" smtClean="0"/>
              <a:t>Focus group/stakeholder meetings purpose is to gather information</a:t>
            </a:r>
            <a:r>
              <a:rPr lang="en-US" baseline="0" dirty="0" smtClean="0"/>
              <a:t> of involvement and knowledge of accreditation process and system changes for student growth</a:t>
            </a:r>
            <a:endParaRPr lang="en-US" dirty="0" smtClean="0"/>
          </a:p>
          <a:p>
            <a:pPr marL="771216" lvl="1" indent="-330521">
              <a:buFont typeface="Wingdings" panose="05000000000000000000" pitchFamily="2" charset="2"/>
              <a:buChar char="§"/>
            </a:pPr>
            <a:r>
              <a:rPr lang="en-US" dirty="0" smtClean="0"/>
              <a:t>Building Level Team Meetings</a:t>
            </a:r>
          </a:p>
          <a:p>
            <a:pPr marL="771216" lvl="1" indent="-330521">
              <a:buFont typeface="Wingdings" panose="05000000000000000000" pitchFamily="2" charset="2"/>
              <a:buChar char="§"/>
            </a:pPr>
            <a:r>
              <a:rPr lang="en-US" dirty="0" smtClean="0"/>
              <a:t>Community/Business Stakeholders</a:t>
            </a:r>
          </a:p>
          <a:p>
            <a:pPr marL="771216" lvl="1" indent="-330521">
              <a:buFont typeface="Wingdings" panose="05000000000000000000" pitchFamily="2" charset="2"/>
              <a:buChar char="§"/>
            </a:pPr>
            <a:r>
              <a:rPr lang="en-US" dirty="0" smtClean="0"/>
              <a:t>Student Groups (All levels), parents, teachers</a:t>
            </a:r>
          </a:p>
          <a:p>
            <a:pPr marL="771216" lvl="1" indent="-330521">
              <a:buFont typeface="Wingdings" panose="05000000000000000000" pitchFamily="2" charset="2"/>
              <a:buChar char="§"/>
            </a:pPr>
            <a:r>
              <a:rPr lang="en-US" dirty="0" smtClean="0"/>
              <a:t>District</a:t>
            </a:r>
            <a:r>
              <a:rPr lang="en-US" baseline="0" dirty="0" smtClean="0"/>
              <a:t> and Building Site Council members</a:t>
            </a:r>
          </a:p>
          <a:p>
            <a:pPr marL="771216" lvl="1" indent="-330521">
              <a:buFont typeface="Wingdings" panose="05000000000000000000" pitchFamily="2" charset="2"/>
              <a:buChar char="§"/>
            </a:pPr>
            <a:endParaRPr lang="en-US" baseline="0" dirty="0" smtClean="0"/>
          </a:p>
          <a:p>
            <a:r>
              <a:rPr lang="en-US" baseline="0" dirty="0" smtClean="0"/>
              <a:t>Building tours should be purposeful.  Maybe highlighting student learning or changes taking place in school and district based on goals. Try not to/don’t preplan classroom visits that are not doing consistent strategies.</a:t>
            </a:r>
          </a:p>
          <a:p>
            <a:endParaRPr lang="en-US" dirty="0" smtClean="0"/>
          </a:p>
          <a:p>
            <a:r>
              <a:rPr lang="en-US" dirty="0" smtClean="0"/>
              <a:t>Sample agendas are currently in the OVT Workbook.</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12</a:t>
            </a:fld>
            <a:endParaRPr lang="en-US"/>
          </a:p>
        </p:txBody>
      </p:sp>
    </p:spTree>
    <p:extLst>
      <p:ext uri="{BB962C8B-B14F-4D97-AF65-F5344CB8AC3E}">
        <p14:creationId xmlns:p14="http://schemas.microsoft.com/office/powerpoint/2010/main" val="1914993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model</a:t>
            </a:r>
            <a:r>
              <a:rPr lang="en-US" baseline="0" dirty="0" smtClean="0"/>
              <a:t> of improvement is being used:  KLN, AdvancED, Redesign</a:t>
            </a:r>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13</a:t>
            </a:fld>
            <a:endParaRPr lang="en-US"/>
          </a:p>
        </p:txBody>
      </p:sp>
    </p:spTree>
    <p:extLst>
      <p:ext uri="{BB962C8B-B14F-4D97-AF65-F5344CB8AC3E}">
        <p14:creationId xmlns:p14="http://schemas.microsoft.com/office/powerpoint/2010/main" val="3227019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Activity 1: </a:t>
            </a:r>
            <a:r>
              <a:rPr lang="en-US" dirty="0" smtClean="0"/>
              <a:t>Jigsaw or place in groups to read KESA and Redesign explanation (15 -20 minutes (3-5</a:t>
            </a:r>
            <a:r>
              <a:rPr lang="en-US" baseline="0" dirty="0" smtClean="0"/>
              <a:t> to read and 5-7 to discuss and 5-7 to debrief)	Page 58 – 61.</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14</a:t>
            </a:fld>
            <a:endParaRPr lang="en-US"/>
          </a:p>
        </p:txBody>
      </p:sp>
    </p:spTree>
    <p:extLst>
      <p:ext uri="{BB962C8B-B14F-4D97-AF65-F5344CB8AC3E}">
        <p14:creationId xmlns:p14="http://schemas.microsoft.com/office/powerpoint/2010/main" val="2350541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C64E8-45BE-4474-B3AA-B6DEBEC91A50}" type="slidenum">
              <a:rPr lang="en-US" smtClean="0"/>
              <a:t>15</a:t>
            </a:fld>
            <a:endParaRPr lang="en-US"/>
          </a:p>
        </p:txBody>
      </p:sp>
    </p:spTree>
    <p:extLst>
      <p:ext uri="{BB962C8B-B14F-4D97-AF65-F5344CB8AC3E}">
        <p14:creationId xmlns:p14="http://schemas.microsoft.com/office/powerpoint/2010/main" val="1166904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Be Prepared and Read System</a:t>
            </a:r>
            <a:r>
              <a:rPr lang="en-US" sz="1200" baseline="0" dirty="0" smtClean="0"/>
              <a:t> Annual Update and ask yourself:</a:t>
            </a:r>
          </a:p>
          <a:p>
            <a:pPr marL="800100" lvl="1" indent="-342900"/>
            <a:r>
              <a:rPr lang="en-US" sz="1200" dirty="0" smtClean="0"/>
              <a:t>What is clear and what is not clear?</a:t>
            </a:r>
          </a:p>
          <a:p>
            <a:pPr marL="800100" lvl="1" indent="-342900"/>
            <a:r>
              <a:rPr lang="en-US" sz="1200" dirty="0" smtClean="0"/>
              <a:t>What is needed from System?</a:t>
            </a:r>
          </a:p>
          <a:p>
            <a:pPr marL="1074420" lvl="2" indent="-342900"/>
            <a:r>
              <a:rPr lang="en-US" sz="1200" dirty="0" smtClean="0"/>
              <a:t>Stakeholder visits?</a:t>
            </a:r>
          </a:p>
          <a:p>
            <a:pPr marL="1074420" lvl="2" indent="-342900"/>
            <a:r>
              <a:rPr lang="en-US" sz="1200" dirty="0" smtClean="0"/>
              <a:t>School Visits?</a:t>
            </a:r>
            <a:endParaRPr lang="en-US" sz="1200" dirty="0"/>
          </a:p>
        </p:txBody>
      </p:sp>
      <p:sp>
        <p:nvSpPr>
          <p:cNvPr id="4" name="Slide Number Placeholder 3"/>
          <p:cNvSpPr>
            <a:spLocks noGrp="1"/>
          </p:cNvSpPr>
          <p:nvPr>
            <p:ph type="sldNum" sz="quarter" idx="10"/>
          </p:nvPr>
        </p:nvSpPr>
        <p:spPr/>
        <p:txBody>
          <a:bodyPr/>
          <a:lstStyle/>
          <a:p>
            <a:fld id="{31BC64E8-45BE-4474-B3AA-B6DEBEC91A50}" type="slidenum">
              <a:rPr lang="en-US" smtClean="0"/>
              <a:t>16</a:t>
            </a:fld>
            <a:endParaRPr lang="en-US"/>
          </a:p>
        </p:txBody>
      </p:sp>
    </p:spTree>
    <p:extLst>
      <p:ext uri="{BB962C8B-B14F-4D97-AF65-F5344CB8AC3E}">
        <p14:creationId xmlns:p14="http://schemas.microsoft.com/office/powerpoint/2010/main" val="2256713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0000"/>
              </a:lnSpc>
              <a:buFont typeface="Wingdings" panose="05000000000000000000" pitchFamily="2" charset="2"/>
              <a:buChar char="ü"/>
            </a:pPr>
            <a:r>
              <a:rPr lang="en-US" sz="1200" dirty="0" smtClean="0"/>
              <a:t>Agenda Setting</a:t>
            </a:r>
          </a:p>
          <a:p>
            <a:pPr lvl="1">
              <a:lnSpc>
                <a:spcPct val="100000"/>
              </a:lnSpc>
              <a:buFont typeface="Wingdings" panose="05000000000000000000" pitchFamily="2" charset="2"/>
              <a:buChar char="ü"/>
            </a:pPr>
            <a:r>
              <a:rPr lang="en-US" sz="1200" dirty="0" smtClean="0"/>
              <a:t>Decide on length of visit </a:t>
            </a:r>
          </a:p>
          <a:p>
            <a:pPr lvl="1">
              <a:lnSpc>
                <a:spcPct val="100000"/>
              </a:lnSpc>
              <a:buFont typeface="Wingdings" panose="05000000000000000000" pitchFamily="2" charset="2"/>
              <a:buChar char="ü"/>
            </a:pPr>
            <a:r>
              <a:rPr lang="en-US" sz="1200" dirty="0" smtClean="0"/>
              <a:t>Focus agenda around need and support</a:t>
            </a:r>
          </a:p>
          <a:p>
            <a:pPr lvl="1">
              <a:lnSpc>
                <a:spcPct val="100000"/>
              </a:lnSpc>
              <a:buFont typeface="Wingdings" panose="05000000000000000000" pitchFamily="2" charset="2"/>
              <a:buChar char="ü"/>
            </a:pPr>
            <a:r>
              <a:rPr lang="en-US" sz="1200" dirty="0" smtClean="0"/>
              <a:t>Arrange for focus group/stakeholder meetings</a:t>
            </a:r>
          </a:p>
          <a:p>
            <a:pPr lvl="1">
              <a:lnSpc>
                <a:spcPct val="100000"/>
              </a:lnSpc>
              <a:buFont typeface="Wingdings" panose="05000000000000000000" pitchFamily="2" charset="2"/>
              <a:buChar char="ü"/>
            </a:pPr>
            <a:r>
              <a:rPr lang="en-US" sz="1200" dirty="0" smtClean="0"/>
              <a:t>Decide on building tours (purposeful)</a:t>
            </a:r>
          </a:p>
          <a:p>
            <a:pPr marL="1074420" lvl="2" indent="-342900"/>
            <a:endParaRPr lang="en-US" sz="1200" dirty="0" smtClean="0"/>
          </a:p>
          <a:p>
            <a:pPr marL="617220" marR="0" lvl="1" indent="-342900" algn="l" defTabSz="914400" rtl="0" eaLnBrk="1" fontAlgn="auto" latinLnBrk="0" hangingPunct="1">
              <a:lnSpc>
                <a:spcPct val="100000"/>
              </a:lnSpc>
              <a:spcBef>
                <a:spcPts val="0"/>
              </a:spcBef>
              <a:spcAft>
                <a:spcPts val="0"/>
              </a:spcAft>
              <a:buClrTx/>
              <a:buSzTx/>
              <a:buFontTx/>
              <a:buNone/>
              <a:tabLst/>
              <a:defRPr/>
            </a:pPr>
            <a:r>
              <a:rPr lang="en-US" sz="1200" dirty="0" smtClean="0"/>
              <a:t>Phone call with OVT Members </a:t>
            </a:r>
          </a:p>
          <a:p>
            <a:pPr marL="617220" lvl="1" indent="-342900"/>
            <a:r>
              <a:rPr lang="en-US" sz="1200" dirty="0" smtClean="0"/>
              <a:t>	Discuss Report</a:t>
            </a:r>
          </a:p>
          <a:p>
            <a:pPr marL="617220" lvl="1" indent="-342900"/>
            <a:r>
              <a:rPr lang="en-US" sz="1200" dirty="0" smtClean="0"/>
              <a:t>	Assignment of Responsibilities</a:t>
            </a:r>
          </a:p>
          <a:p>
            <a:pPr marL="617220" lvl="1" indent="-342900"/>
            <a:r>
              <a:rPr lang="en-US" sz="1200" dirty="0" smtClean="0"/>
              <a:t>	Review logistics of visit and share agenda</a:t>
            </a:r>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17</a:t>
            </a:fld>
            <a:endParaRPr lang="en-US"/>
          </a:p>
        </p:txBody>
      </p:sp>
    </p:spTree>
    <p:extLst>
      <p:ext uri="{BB962C8B-B14F-4D97-AF65-F5344CB8AC3E}">
        <p14:creationId xmlns:p14="http://schemas.microsoft.com/office/powerpoint/2010/main" val="238862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Activity 2</a:t>
            </a:r>
            <a:r>
              <a:rPr lang="en-US" b="0" dirty="0" smtClean="0"/>
              <a:t>:</a:t>
            </a:r>
            <a:r>
              <a:rPr lang="en-US" b="0" baseline="0" dirty="0" smtClean="0"/>
              <a:t> </a:t>
            </a:r>
            <a:r>
              <a:rPr lang="en-US" dirty="0" smtClean="0"/>
              <a:t>review System Yearly Update Reports to identify questions to be asked and looking at comprehensiveness</a:t>
            </a:r>
            <a:r>
              <a:rPr lang="en-US" baseline="0" dirty="0" smtClean="0"/>
              <a:t> of Report.  (30 Minutes)</a:t>
            </a:r>
          </a:p>
          <a:p>
            <a:pPr marL="228600" indent="-228600">
              <a:buAutoNum type="arabicPeriod"/>
            </a:pPr>
            <a:r>
              <a:rPr lang="en-US" baseline="0" dirty="0" smtClean="0"/>
              <a:t>Identify the year of systems being reviewed by chairs present at training.</a:t>
            </a:r>
          </a:p>
          <a:p>
            <a:pPr marL="228600" indent="-228600">
              <a:buAutoNum type="arabicPeriod"/>
            </a:pPr>
            <a:r>
              <a:rPr lang="en-US" baseline="0" dirty="0" smtClean="0"/>
              <a:t>Group chairs by year of System being chaired</a:t>
            </a:r>
          </a:p>
          <a:p>
            <a:pPr marL="228600" indent="-228600">
              <a:buAutoNum type="arabicPeriod"/>
            </a:pPr>
            <a:r>
              <a:rPr lang="en-US" baseline="0" dirty="0" smtClean="0"/>
              <a:t>Provide each group with a copy of a their year’s System Yearly Update</a:t>
            </a:r>
          </a:p>
          <a:p>
            <a:pPr marL="228600" indent="-228600">
              <a:buAutoNum type="arabicPeriod"/>
            </a:pPr>
            <a:r>
              <a:rPr lang="en-US" dirty="0" smtClean="0"/>
              <a:t>Each group can review a section of the report</a:t>
            </a:r>
          </a:p>
          <a:p>
            <a:pPr marL="228600" indent="-228600">
              <a:buAutoNum type="arabicPeriod"/>
            </a:pPr>
            <a:r>
              <a:rPr lang="en-US" dirty="0" smtClean="0"/>
              <a:t>Have them discuss</a:t>
            </a:r>
            <a:r>
              <a:rPr lang="en-US" baseline="0" dirty="0" smtClean="0"/>
              <a:t> the report and identify a recorder, answering the following questions:</a:t>
            </a:r>
          </a:p>
          <a:p>
            <a:pPr marL="685800" lvl="1" indent="-228600">
              <a:buFont typeface="+mj-lt"/>
              <a:buAutoNum type="alphaLcParenR"/>
            </a:pPr>
            <a:r>
              <a:rPr lang="en-US" baseline="0" dirty="0" smtClean="0"/>
              <a:t>What questions would they ask</a:t>
            </a:r>
          </a:p>
          <a:p>
            <a:pPr marL="685800" lvl="1" indent="-228600">
              <a:buFont typeface="+mj-lt"/>
              <a:buAutoNum type="alphaLcParenR"/>
            </a:pPr>
            <a:r>
              <a:rPr lang="en-US" baseline="0" dirty="0" smtClean="0"/>
              <a:t>What needs clarification </a:t>
            </a:r>
          </a:p>
          <a:p>
            <a:pPr marL="685800" lvl="1" indent="-228600">
              <a:buFont typeface="+mj-lt"/>
              <a:buAutoNum type="alphaLcParenR"/>
            </a:pPr>
            <a:r>
              <a:rPr lang="en-US" baseline="0" dirty="0" smtClean="0"/>
              <a:t>What evidence would they like to see at the time of visit </a:t>
            </a:r>
          </a:p>
          <a:p>
            <a:pPr marL="685800" lvl="1" indent="-228600">
              <a:buFont typeface="+mj-lt"/>
              <a:buAutoNum type="alphaLcParenR"/>
            </a:pPr>
            <a:r>
              <a:rPr lang="en-US" baseline="0" dirty="0" smtClean="0"/>
              <a:t>What stakeholder groups would they like to visit</a:t>
            </a:r>
          </a:p>
          <a:p>
            <a:pPr marL="685800" lvl="1" indent="-228600">
              <a:buFont typeface="+mj-lt"/>
              <a:buAutoNum type="alphaLcParenR"/>
            </a:pPr>
            <a:r>
              <a:rPr lang="en-US" baseline="0" dirty="0" smtClean="0"/>
              <a:t>What schools would they like to visit and with what purpose.</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18</a:t>
            </a:fld>
            <a:endParaRPr lang="en-US"/>
          </a:p>
        </p:txBody>
      </p:sp>
    </p:spTree>
    <p:extLst>
      <p:ext uri="{BB962C8B-B14F-4D97-AF65-F5344CB8AC3E}">
        <p14:creationId xmlns:p14="http://schemas.microsoft.com/office/powerpoint/2010/main" val="2114691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Activity 2</a:t>
            </a:r>
            <a:r>
              <a:rPr lang="en-US" b="0" dirty="0" smtClean="0"/>
              <a:t>:</a:t>
            </a:r>
            <a:r>
              <a:rPr lang="en-US" b="0" baseline="0" dirty="0" smtClean="0"/>
              <a:t> </a:t>
            </a:r>
            <a:r>
              <a:rPr lang="en-US" dirty="0" smtClean="0"/>
              <a:t>review System Yearly Update Reports to identify questions to be asked and looking at comprehensiveness</a:t>
            </a:r>
            <a:r>
              <a:rPr lang="en-US" baseline="0" dirty="0" smtClean="0"/>
              <a:t> of Report.  (30 minutes) </a:t>
            </a:r>
          </a:p>
        </p:txBody>
      </p:sp>
      <p:sp>
        <p:nvSpPr>
          <p:cNvPr id="4" name="Slide Number Placeholder 3"/>
          <p:cNvSpPr>
            <a:spLocks noGrp="1"/>
          </p:cNvSpPr>
          <p:nvPr>
            <p:ph type="sldNum" sz="quarter" idx="10"/>
          </p:nvPr>
        </p:nvSpPr>
        <p:spPr/>
        <p:txBody>
          <a:bodyPr/>
          <a:lstStyle/>
          <a:p>
            <a:fld id="{31BC64E8-45BE-4474-B3AA-B6DEBEC91A50}" type="slidenum">
              <a:rPr lang="en-US" smtClean="0"/>
              <a:t>19</a:t>
            </a:fld>
            <a:endParaRPr lang="en-US"/>
          </a:p>
        </p:txBody>
      </p:sp>
    </p:spTree>
    <p:extLst>
      <p:ext uri="{BB962C8B-B14F-4D97-AF65-F5344CB8AC3E}">
        <p14:creationId xmlns:p14="http://schemas.microsoft.com/office/powerpoint/2010/main" val="1728524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activity should not take more that 15 minutes. </a:t>
            </a:r>
          </a:p>
          <a:p>
            <a:pPr marL="171450" indent="-171450">
              <a:buFont typeface="Arial" panose="020B0604020202020204" pitchFamily="34" charset="0"/>
              <a:buChar char="•"/>
            </a:pPr>
            <a:r>
              <a:rPr lang="en-US" dirty="0" smtClean="0"/>
              <a:t>1-3</a:t>
            </a:r>
            <a:r>
              <a:rPr lang="en-US" baseline="0" dirty="0" smtClean="0"/>
              <a:t> minutes instructions</a:t>
            </a:r>
          </a:p>
          <a:p>
            <a:pPr marL="171450" indent="-171450">
              <a:buFont typeface="Arial" panose="020B0604020202020204" pitchFamily="34" charset="0"/>
              <a:buChar char="•"/>
            </a:pPr>
            <a:r>
              <a:rPr lang="en-US" baseline="0" dirty="0" smtClean="0"/>
              <a:t>5-10 minutes activity</a:t>
            </a:r>
          </a:p>
          <a:p>
            <a:pPr marL="171450" indent="-171450">
              <a:buFont typeface="Arial" panose="020B0604020202020204" pitchFamily="34" charset="0"/>
              <a:buChar char="•"/>
            </a:pPr>
            <a:r>
              <a:rPr lang="en-US" baseline="0" dirty="0" smtClean="0"/>
              <a:t>1-2 minutes to post questions</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2</a:t>
            </a:fld>
            <a:endParaRPr lang="en-US"/>
          </a:p>
        </p:txBody>
      </p:sp>
    </p:spTree>
    <p:extLst>
      <p:ext uri="{BB962C8B-B14F-4D97-AF65-F5344CB8AC3E}">
        <p14:creationId xmlns:p14="http://schemas.microsoft.com/office/powerpoint/2010/main" val="3760763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their why?  This is something that probably should be asked every year…Do they still have the same why</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20</a:t>
            </a:fld>
            <a:endParaRPr lang="en-US"/>
          </a:p>
        </p:txBody>
      </p:sp>
    </p:spTree>
    <p:extLst>
      <p:ext uri="{BB962C8B-B14F-4D97-AF65-F5344CB8AC3E}">
        <p14:creationId xmlns:p14="http://schemas.microsoft.com/office/powerpoint/2010/main" val="2170752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Does the System and its stakeholders understand</a:t>
            </a:r>
            <a:r>
              <a:rPr lang="en-US" baseline="0" dirty="0" smtClean="0"/>
              <a:t> “why the need for change/redesign”</a:t>
            </a:r>
          </a:p>
          <a:p>
            <a:pPr marL="171450" indent="-171450">
              <a:buFont typeface="Arial" panose="020B0604020202020204" pitchFamily="34" charset="0"/>
              <a:buChar char="•"/>
            </a:pPr>
            <a:r>
              <a:rPr lang="en-US" baseline="0" dirty="0" smtClean="0"/>
              <a:t>How were stakeholder’s involved in process</a:t>
            </a:r>
          </a:p>
          <a:p>
            <a:pPr marL="171450" indent="-171450">
              <a:buFont typeface="Arial" panose="020B0604020202020204" pitchFamily="34" charset="0"/>
              <a:buChar char="•"/>
            </a:pPr>
            <a:r>
              <a:rPr lang="en-US" baseline="0" dirty="0" smtClean="0"/>
              <a:t>Is there a clear understanding of the need for change and redesigning of system?</a:t>
            </a:r>
          </a:p>
          <a:p>
            <a:pPr marL="171450" indent="-171450">
              <a:buFont typeface="Arial" panose="020B0604020202020204" pitchFamily="34" charset="0"/>
              <a:buChar char="•"/>
            </a:pPr>
            <a:r>
              <a:rPr lang="en-US" baseline="0" dirty="0" smtClean="0"/>
              <a:t>What is the culture of the System and Community?  (Patterns of beliefs and assumptions that the faculty share about the school and their place in it.  Patterns, practices, values and artifacts that specify for all stakeholders who they are and how they are to function).</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21</a:t>
            </a:fld>
            <a:endParaRPr lang="en-US"/>
          </a:p>
        </p:txBody>
      </p:sp>
    </p:spTree>
    <p:extLst>
      <p:ext uri="{BB962C8B-B14F-4D97-AF65-F5344CB8AC3E}">
        <p14:creationId xmlns:p14="http://schemas.microsoft.com/office/powerpoint/2010/main" val="3260239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Meet</a:t>
            </a:r>
            <a:r>
              <a:rPr lang="en-US" baseline="0" dirty="0" smtClean="0"/>
              <a:t> with purpose…questions should focus on whether the stakeholders or focus groups understand what is going on, their involvement in process, perceptions of process and work system is doing.</a:t>
            </a:r>
          </a:p>
          <a:p>
            <a:r>
              <a:rPr lang="en-US" baseline="0" dirty="0" smtClean="0"/>
              <a:t>Understand the level of buy in and understanding of change efforts and redesign in the accreditation process.</a:t>
            </a:r>
          </a:p>
          <a:p>
            <a:pPr marL="171450" indent="-171450">
              <a:buFont typeface="Arial" panose="020B0604020202020204" pitchFamily="34" charset="0"/>
              <a:buChar char="•"/>
            </a:pPr>
            <a:r>
              <a:rPr lang="en-US" dirty="0" smtClean="0"/>
              <a:t>Timeframe – 45 minutes</a:t>
            </a:r>
          </a:p>
          <a:p>
            <a:pPr marL="171450" indent="-171450">
              <a:buFont typeface="Arial" panose="020B0604020202020204" pitchFamily="34" charset="0"/>
              <a:buChar char="•"/>
            </a:pPr>
            <a:r>
              <a:rPr lang="en-US" dirty="0" smtClean="0"/>
              <a:t>Structure – Dependent</a:t>
            </a:r>
            <a:r>
              <a:rPr lang="en-US" baseline="0" dirty="0" smtClean="0"/>
              <a:t> on size of district about 10-15 members, for students about 2 or 3 from each grade level, </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22</a:t>
            </a:fld>
            <a:endParaRPr lang="en-US"/>
          </a:p>
        </p:txBody>
      </p:sp>
    </p:spTree>
    <p:extLst>
      <p:ext uri="{BB962C8B-B14F-4D97-AF65-F5344CB8AC3E}">
        <p14:creationId xmlns:p14="http://schemas.microsoft.com/office/powerpoint/2010/main" val="2532854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visit a school just to visit.  What do you want from these visits?  What’s the culture of the school?</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23</a:t>
            </a:fld>
            <a:endParaRPr lang="en-US"/>
          </a:p>
        </p:txBody>
      </p:sp>
    </p:spTree>
    <p:extLst>
      <p:ext uri="{BB962C8B-B14F-4D97-AF65-F5344CB8AC3E}">
        <p14:creationId xmlns:p14="http://schemas.microsoft.com/office/powerpoint/2010/main" val="2442229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altLang="en-US" dirty="0" smtClean="0"/>
              <a:t>Although accreditation</a:t>
            </a:r>
            <a:r>
              <a:rPr lang="en-US" altLang="en-US" baseline="0" dirty="0" smtClean="0"/>
              <a:t> is at a system level, buildings should do their own needs assessment that as an aggregate could inform System needs and goals.  The System Goal Area should reflect the needs of the buildings and their priorities need to be broad enough to ensure that building needs are represented.  Each building will also have goals reflective of their needs assessment and in alignment with the System plan. Building plans are to improve student learning at the building level but also impact improvement of the state board goals/results.  System Accreditation is a combination of process and data.  The data is the aggregate of all building level data reviewed (State Board Outcome data, attendance, Compliance, State Assessment data). The System needs to ensure that outlier schools are also included and considered in the improvement process.</a:t>
            </a:r>
            <a:endParaRPr lang="en-US" altLang="en-US" dirty="0" smtClean="0"/>
          </a:p>
          <a:p>
            <a:r>
              <a:rPr lang="en-US" baseline="0" dirty="0" smtClean="0"/>
              <a:t>Goals should align with needs assessment findings</a:t>
            </a:r>
          </a:p>
          <a:p>
            <a:r>
              <a:rPr lang="en-US" baseline="0" dirty="0" smtClean="0"/>
              <a:t>Needs assessment at building and district level, each inform each other.</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24</a:t>
            </a:fld>
            <a:endParaRPr lang="en-US"/>
          </a:p>
        </p:txBody>
      </p:sp>
    </p:spTree>
    <p:extLst>
      <p:ext uri="{BB962C8B-B14F-4D97-AF65-F5344CB8AC3E}">
        <p14:creationId xmlns:p14="http://schemas.microsoft.com/office/powerpoint/2010/main" val="2012131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other types of Quantitative and Qualitative Data</a:t>
            </a:r>
          </a:p>
          <a:p>
            <a:r>
              <a:rPr lang="en-US" dirty="0" smtClean="0"/>
              <a:t>Quantitative:  State</a:t>
            </a:r>
            <a:r>
              <a:rPr lang="en-US" baseline="0" dirty="0" smtClean="0"/>
              <a:t> Assessment, Map, ACT, </a:t>
            </a:r>
          </a:p>
          <a:p>
            <a:r>
              <a:rPr lang="en-US" baseline="0" dirty="0" smtClean="0"/>
              <a:t>Qualitative:  Surveys (beliefs), Inventories (reality/experience)</a:t>
            </a:r>
          </a:p>
          <a:p>
            <a:r>
              <a:rPr lang="en-US" baseline="0" dirty="0" smtClean="0"/>
              <a:t>Evaluations, various plans</a:t>
            </a:r>
          </a:p>
          <a:p>
            <a:r>
              <a:rPr lang="en-US" baseline="0" dirty="0" smtClean="0"/>
              <a:t>Goals should align with needs assessment findings</a:t>
            </a:r>
          </a:p>
          <a:p>
            <a:r>
              <a:rPr lang="en-US" baseline="0" dirty="0" smtClean="0"/>
              <a:t>Needs assessment at building and district level, each inform each other.</a:t>
            </a:r>
            <a:endParaRPr lang="en-US" dirty="0" smtClean="0"/>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25</a:t>
            </a:fld>
            <a:endParaRPr lang="en-US"/>
          </a:p>
        </p:txBody>
      </p:sp>
    </p:spTree>
    <p:extLst>
      <p:ext uri="{BB962C8B-B14F-4D97-AF65-F5344CB8AC3E}">
        <p14:creationId xmlns:p14="http://schemas.microsoft.com/office/powerpoint/2010/main" val="1231680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how system goals are</a:t>
            </a:r>
            <a:r>
              <a:rPr lang="en-US" baseline="0" dirty="0" smtClean="0"/>
              <a:t> to be written and its relationship with the building goals and the State Board Outcomes.</a:t>
            </a:r>
          </a:p>
          <a:p>
            <a:r>
              <a:rPr lang="en-US" baseline="0" dirty="0" smtClean="0"/>
              <a:t>  Show handout example</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2114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need to write smart goals but it is what needs to be considered for a good goal.</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27</a:t>
            </a:fld>
            <a:endParaRPr lang="en-US"/>
          </a:p>
        </p:txBody>
      </p:sp>
    </p:spTree>
    <p:extLst>
      <p:ext uri="{BB962C8B-B14F-4D97-AF65-F5344CB8AC3E}">
        <p14:creationId xmlns:p14="http://schemas.microsoft.com/office/powerpoint/2010/main" val="653880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R’s based on needs assessment which included building needs assessment information.</a:t>
            </a:r>
          </a:p>
          <a:p>
            <a:r>
              <a:rPr lang="en-US" dirty="0" smtClean="0"/>
              <a:t>continuous</a:t>
            </a:r>
            <a:r>
              <a:rPr lang="en-US" baseline="0" dirty="0" smtClean="0"/>
              <a:t> improvement should be done in a rigorous and thoughtful manner.  It should also be transparent.  It should be reviewed regularly and frequently, should have depth, and context.  It means not doing the same work differently, but doing different work. Although KESA has certain “compliance” requirements, it also allows for Systems to decide on  what to focus their improvement process to help change/redesign their system and providing evidence of such change through growth in the data relevant to the State Board outcomes (System accountability).</a:t>
            </a:r>
          </a:p>
          <a:p>
            <a:endParaRPr lang="en-US" baseline="0" dirty="0" smtClean="0"/>
          </a:p>
          <a:p>
            <a:r>
              <a:rPr lang="en-US" baseline="0" dirty="0" smtClean="0"/>
              <a:t>KESA requires a continuous improvement process that brings into play various stakeholders for the purpose of having a collective impact on student learning and growth.</a:t>
            </a:r>
          </a:p>
          <a:p>
            <a:endParaRPr lang="en-US" baseline="0" dirty="0" smtClean="0"/>
          </a:p>
          <a:p>
            <a:r>
              <a:rPr lang="en-US" baseline="0" dirty="0" smtClean="0"/>
              <a:t>Systems with redesign schools need to ensure that the redesign goals are aligned with the R’s.  This should not be a problem since the redesign principles fit within all the R’s.</a:t>
            </a:r>
          </a:p>
        </p:txBody>
      </p:sp>
      <p:sp>
        <p:nvSpPr>
          <p:cNvPr id="4" name="Slide Number Placeholder 3"/>
          <p:cNvSpPr>
            <a:spLocks noGrp="1"/>
          </p:cNvSpPr>
          <p:nvPr>
            <p:ph type="sldNum" sz="quarter" idx="10"/>
          </p:nvPr>
        </p:nvSpPr>
        <p:spPr/>
        <p:txBody>
          <a:bodyPr/>
          <a:lstStyle/>
          <a:p>
            <a:fld id="{31BC64E8-45BE-4474-B3AA-B6DEBEC91A50}" type="slidenum">
              <a:rPr lang="en-US" smtClean="0"/>
              <a:t>28</a:t>
            </a:fld>
            <a:endParaRPr lang="en-US"/>
          </a:p>
        </p:txBody>
      </p:sp>
    </p:spTree>
    <p:extLst>
      <p:ext uri="{BB962C8B-B14F-4D97-AF65-F5344CB8AC3E}">
        <p14:creationId xmlns:p14="http://schemas.microsoft.com/office/powerpoint/2010/main" val="3515500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will success look like?</a:t>
            </a:r>
          </a:p>
          <a:p>
            <a:r>
              <a:rPr lang="en-US" dirty="0" smtClean="0"/>
              <a:t>Types of data:  formative and summative</a:t>
            </a:r>
          </a:p>
          <a:p>
            <a:r>
              <a:rPr lang="en-US" dirty="0" smtClean="0"/>
              <a:t>Formative:  Ongoing.</a:t>
            </a:r>
            <a:r>
              <a:rPr lang="en-US" baseline="0" dirty="0" smtClean="0"/>
              <a:t>  It informs  A system should be continually gathering evidence to monitor how their strategies are working.</a:t>
            </a:r>
            <a:endParaRPr lang="en-US" dirty="0" smtClean="0"/>
          </a:p>
          <a:p>
            <a:r>
              <a:rPr lang="en-US" dirty="0" smtClean="0"/>
              <a:t>Summative:  Summarizes…was the outcomes/goals met?</a:t>
            </a:r>
          </a:p>
          <a:p>
            <a:endParaRPr lang="en-US" dirty="0" smtClean="0"/>
          </a:p>
          <a:p>
            <a:r>
              <a:rPr lang="en-US" dirty="0" smtClean="0"/>
              <a:t>Data</a:t>
            </a:r>
            <a:r>
              <a:rPr lang="en-US" baseline="0" dirty="0" smtClean="0"/>
              <a:t> and goal review Activity within 5 slides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9471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smtClean="0"/>
              <a:t>The State Board of Education’s vision. Talk about community</a:t>
            </a:r>
            <a:r>
              <a:rPr lang="en-US" altLang="en-US" baseline="0" dirty="0" smtClean="0"/>
              <a:t> meetings/tour and information it yielded for this vision. Talk about how KESA is a way to create change in districts and move to redesign of schools.</a:t>
            </a:r>
          </a:p>
          <a:p>
            <a:pPr>
              <a:spcBef>
                <a:spcPct val="0"/>
              </a:spcBef>
            </a:pPr>
            <a:endParaRPr lang="en-US" alt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6161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Monitor,</a:t>
            </a:r>
            <a:r>
              <a:rPr lang="en-US" baseline="0" dirty="0" smtClean="0"/>
              <a:t> </a:t>
            </a:r>
            <a:r>
              <a:rPr lang="en-US" dirty="0" smtClean="0"/>
              <a:t>Adjustments, Review, implementation.</a:t>
            </a:r>
            <a:r>
              <a:rPr lang="en-US" baseline="0" dirty="0" smtClean="0"/>
              <a:t> Is what I am doing working.</a:t>
            </a:r>
          </a:p>
          <a:p>
            <a:r>
              <a:rPr lang="en-US" baseline="0" dirty="0" smtClean="0"/>
              <a:t>If not working, what was the fidelity of the implementation?  This is very important.</a:t>
            </a:r>
          </a:p>
          <a:p>
            <a:r>
              <a:rPr lang="en-US" baseline="0" dirty="0" smtClean="0"/>
              <a:t>Fidelity questions:  Are the activities being done throughout all buildings?, How many schools or classrooms are implementing the strategy?</a:t>
            </a:r>
            <a:endParaRPr lang="en-US" dirty="0" smtClean="0"/>
          </a:p>
          <a:p>
            <a:r>
              <a:rPr lang="en-US" dirty="0" smtClean="0"/>
              <a:t>Talk about evaluation</a:t>
            </a:r>
            <a:r>
              <a:rPr lang="en-US" baseline="0" dirty="0" smtClean="0"/>
              <a:t> of plan and evaluation of board goals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2061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Goals</a:t>
            </a:r>
            <a:r>
              <a:rPr lang="en-US" baseline="0" dirty="0" smtClean="0"/>
              <a:t> r</a:t>
            </a:r>
            <a:r>
              <a:rPr lang="en-US" dirty="0" smtClean="0"/>
              <a:t>eflect or are written documentation</a:t>
            </a:r>
            <a:r>
              <a:rPr lang="en-US" baseline="0" dirty="0" smtClean="0"/>
              <a:t> of what you are doing for improvement</a:t>
            </a:r>
            <a:r>
              <a:rPr lang="en-US" dirty="0" smtClean="0"/>
              <a:t>.  Should include professional learning and as such, that</a:t>
            </a:r>
            <a:r>
              <a:rPr lang="en-US" baseline="0" dirty="0" smtClean="0"/>
              <a:t> </a:t>
            </a:r>
            <a:r>
              <a:rPr lang="en-US" dirty="0" smtClean="0"/>
              <a:t>is professional learning should be reflected and aligned in your 5 year PD plan, be specific about your PD and think long term.</a:t>
            </a:r>
          </a:p>
          <a:p>
            <a:endParaRPr lang="en-US" dirty="0" smtClean="0"/>
          </a:p>
          <a:p>
            <a:r>
              <a:rPr lang="en-US" dirty="0" smtClean="0"/>
              <a:t>Talk about the components</a:t>
            </a:r>
            <a:r>
              <a:rPr lang="en-US" baseline="0" dirty="0" smtClean="0"/>
              <a:t> of a good Improvement Plan:</a:t>
            </a:r>
          </a:p>
          <a:p>
            <a:r>
              <a:rPr lang="en-US" baseline="0" dirty="0" smtClean="0"/>
              <a:t>Smart Goals:  </a:t>
            </a:r>
            <a:r>
              <a:rPr lang="en-US" b="1" dirty="0" smtClean="0"/>
              <a:t>Specific, Measurable, Attainable, Relevant, and Time-based</a:t>
            </a:r>
            <a:r>
              <a:rPr lang="en-US" baseline="0" dirty="0" smtClean="0"/>
              <a:t> </a:t>
            </a:r>
          </a:p>
          <a:p>
            <a:r>
              <a:rPr lang="en-US" baseline="0" dirty="0" smtClean="0"/>
              <a:t>Specific Target, measurable activities/strategies that are realistic, activities aligned to  target, person responsible, timeline, resources, professional development, evaluative data.</a:t>
            </a:r>
          </a:p>
          <a:p>
            <a:endParaRPr lang="en-US" baseline="0" dirty="0" smtClean="0"/>
          </a:p>
          <a:p>
            <a:r>
              <a:rPr lang="en-US" baseline="0" dirty="0" smtClean="0"/>
              <a:t>Although your plan will be goal area specific…2 R’s, know that you will need to be prepared to discuss with your visiting team how all goal areas are being sustained while emphasizing the two specific R’s..</a:t>
            </a:r>
            <a:endParaRPr lang="en-US" dirty="0" smtClean="0"/>
          </a:p>
          <a:p>
            <a:endParaRPr lang="en-US" dirty="0" smtClean="0"/>
          </a:p>
          <a:p>
            <a:r>
              <a:rPr lang="en-US" dirty="0" smtClean="0"/>
              <a:t>e will have some practice on this.</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31</a:t>
            </a:fld>
            <a:endParaRPr lang="en-US"/>
          </a:p>
        </p:txBody>
      </p:sp>
    </p:spTree>
    <p:extLst>
      <p:ext uri="{BB962C8B-B14F-4D97-AF65-F5344CB8AC3E}">
        <p14:creationId xmlns:p14="http://schemas.microsoft.com/office/powerpoint/2010/main" val="1686589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 Writing Logistics:  </a:t>
            </a:r>
          </a:p>
          <a:p>
            <a:pPr marL="228600" indent="-228600">
              <a:buFont typeface="+mj-lt"/>
              <a:buAutoNum type="arabicPeriod"/>
            </a:pPr>
            <a:r>
              <a:rPr lang="en-US" dirty="0" smtClean="0"/>
              <a:t>Have a discussion about the visit, using the questions of the OVT Annual Summary Report as a guide.</a:t>
            </a:r>
            <a:r>
              <a:rPr lang="en-US" baseline="0" dirty="0" smtClean="0"/>
              <a:t>  </a:t>
            </a:r>
          </a:p>
          <a:p>
            <a:pPr marL="228600" indent="-228600">
              <a:buFont typeface="+mj-lt"/>
              <a:buAutoNum type="arabicPeriod"/>
            </a:pPr>
            <a:r>
              <a:rPr lang="en-US" baseline="0" dirty="0" smtClean="0"/>
              <a:t>D</a:t>
            </a:r>
            <a:r>
              <a:rPr lang="en-US" dirty="0" smtClean="0"/>
              <a:t>ecide</a:t>
            </a:r>
            <a:r>
              <a:rPr lang="en-US" baseline="0" dirty="0" smtClean="0"/>
              <a:t> on whether you are writing the report or if you are going to give each team member a responsibility for a question.</a:t>
            </a:r>
          </a:p>
          <a:p>
            <a:pPr marL="228600" indent="-228600">
              <a:buFont typeface="+mj-lt"/>
              <a:buAutoNum type="arabicPeriod"/>
            </a:pPr>
            <a:r>
              <a:rPr lang="en-US" baseline="0" dirty="0" smtClean="0"/>
              <a:t>Be sure everyone has your email so they can send you’re their write-ups</a:t>
            </a:r>
          </a:p>
          <a:p>
            <a:pPr marL="228600" indent="-228600">
              <a:buFont typeface="+mj-lt"/>
              <a:buAutoNum type="arabicPeriod"/>
            </a:pPr>
            <a:r>
              <a:rPr lang="en-US" baseline="0" dirty="0" smtClean="0"/>
              <a:t>Be sure everyone has a computer</a:t>
            </a:r>
          </a:p>
          <a:p>
            <a:pPr marL="0" indent="0">
              <a:buFont typeface="+mj-lt"/>
              <a:buNone/>
            </a:pPr>
            <a:endParaRPr lang="en-US" baseline="0" dirty="0" smtClean="0"/>
          </a:p>
          <a:p>
            <a:r>
              <a:rPr lang="en-US" dirty="0" smtClean="0"/>
              <a:t>Timeframe:  No later than 30 days after visit.  If year five sooner is better. </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33</a:t>
            </a:fld>
            <a:endParaRPr lang="en-US"/>
          </a:p>
        </p:txBody>
      </p:sp>
    </p:spTree>
    <p:extLst>
      <p:ext uri="{BB962C8B-B14F-4D97-AF65-F5344CB8AC3E}">
        <p14:creationId xmlns:p14="http://schemas.microsoft.com/office/powerpoint/2010/main" val="38118448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provide</a:t>
            </a:r>
            <a:r>
              <a:rPr lang="en-US" baseline="0" dirty="0" smtClean="0"/>
              <a:t> feedback to the System on your assessment of what you saw.</a:t>
            </a:r>
          </a:p>
          <a:p>
            <a:r>
              <a:rPr lang="en-US" baseline="0" dirty="0" smtClean="0"/>
              <a:t>Provide evidence of areas which can be worked on</a:t>
            </a:r>
          </a:p>
          <a:p>
            <a:r>
              <a:rPr lang="en-US" baseline="0" dirty="0" smtClean="0"/>
              <a:t>Make suggestions for areas of concern</a:t>
            </a:r>
          </a:p>
          <a:p>
            <a:r>
              <a:rPr lang="en-US" baseline="0" dirty="0" smtClean="0"/>
              <a:t>Use action verbs and growth terms </a:t>
            </a:r>
          </a:p>
          <a:p>
            <a:r>
              <a:rPr lang="en-US" baseline="0" dirty="0" smtClean="0"/>
              <a:t>state evidence of what you saw</a:t>
            </a:r>
          </a:p>
          <a:p>
            <a:endParaRPr lang="en-US" dirty="0" smtClean="0"/>
          </a:p>
          <a:p>
            <a:r>
              <a:rPr lang="en-US" dirty="0" smtClean="0"/>
              <a:t>For the ARC:</a:t>
            </a:r>
            <a:r>
              <a:rPr lang="en-US" baseline="0" dirty="0" smtClean="0"/>
              <a:t>  ARC will be using the report to determine is the system is working appropriately through the accreditation process.  The report provides evidence of success and improvement needs.</a:t>
            </a:r>
          </a:p>
          <a:p>
            <a:endParaRPr lang="en-US" dirty="0" smtClean="0"/>
          </a:p>
        </p:txBody>
      </p:sp>
      <p:sp>
        <p:nvSpPr>
          <p:cNvPr id="4" name="Slide Number Placeholder 3"/>
          <p:cNvSpPr>
            <a:spLocks noGrp="1"/>
          </p:cNvSpPr>
          <p:nvPr>
            <p:ph type="sldNum" sz="quarter" idx="10"/>
          </p:nvPr>
        </p:nvSpPr>
        <p:spPr/>
        <p:txBody>
          <a:bodyPr/>
          <a:lstStyle/>
          <a:p>
            <a:fld id="{31BC64E8-45BE-4474-B3AA-B6DEBEC91A50}" type="slidenum">
              <a:rPr lang="en-US" smtClean="0"/>
              <a:t>34</a:t>
            </a:fld>
            <a:endParaRPr lang="en-US"/>
          </a:p>
        </p:txBody>
      </p:sp>
    </p:spTree>
    <p:extLst>
      <p:ext uri="{BB962C8B-B14F-4D97-AF65-F5344CB8AC3E}">
        <p14:creationId xmlns:p14="http://schemas.microsoft.com/office/powerpoint/2010/main" val="1563251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Report</a:t>
            </a:r>
            <a:r>
              <a:rPr lang="en-US" baseline="0" dirty="0" smtClean="0"/>
              <a:t> Writing Activity</a:t>
            </a:r>
            <a:endParaRPr lang="en-US" dirty="0" smtClean="0"/>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35</a:t>
            </a:fld>
            <a:endParaRPr lang="en-US"/>
          </a:p>
        </p:txBody>
      </p:sp>
    </p:spTree>
    <p:extLst>
      <p:ext uri="{BB962C8B-B14F-4D97-AF65-F5344CB8AC3E}">
        <p14:creationId xmlns:p14="http://schemas.microsoft.com/office/powerpoint/2010/main" val="28104872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Activity 5: </a:t>
            </a:r>
            <a:r>
              <a:rPr lang="en-US" dirty="0" smtClean="0"/>
              <a:t>Put</a:t>
            </a:r>
            <a:r>
              <a:rPr lang="en-US" baseline="0" dirty="0" smtClean="0"/>
              <a:t> Chairs by year and have them look at reports and review as a group…Is this a good or bad report?  Why? Is anything missing? How would you change it?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85039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OVT Report year 5 is a summary of the current year’s visit and should also provide an overall summary of the system’s progress</a:t>
            </a:r>
            <a:r>
              <a:rPr lang="en-US" baseline="0" dirty="0" smtClean="0"/>
              <a:t> throughout the five year process.  </a:t>
            </a:r>
            <a:r>
              <a:rPr lang="en-US" dirty="0" smtClean="0"/>
              <a:t>Although it should provide input to the system about next steps, it also needs to provide direction for the ARC as they review the system during the accreditation visit.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97391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altLang="en-US" dirty="0" smtClean="0"/>
              <a:t>Review Outcomes in light of presentation</a:t>
            </a:r>
            <a:r>
              <a:rPr lang="en-US" altLang="en-US" baseline="0" dirty="0" smtClean="0"/>
              <a:t> to verify all outcomes </a:t>
            </a:r>
            <a:r>
              <a:rPr lang="en-US" altLang="en-US" baseline="0" smtClean="0"/>
              <a:t>where addressed.</a:t>
            </a:r>
            <a:endParaRPr lang="en-US" altLang="en-US" u="sng" dirty="0" smtClean="0"/>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38</a:t>
            </a:fld>
            <a:endParaRPr lang="en-US"/>
          </a:p>
        </p:txBody>
      </p:sp>
    </p:spTree>
    <p:extLst>
      <p:ext uri="{BB962C8B-B14F-4D97-AF65-F5344CB8AC3E}">
        <p14:creationId xmlns:p14="http://schemas.microsoft.com/office/powerpoint/2010/main" val="25240074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39</a:t>
            </a:fld>
            <a:endParaRPr lang="en-US"/>
          </a:p>
        </p:txBody>
      </p:sp>
    </p:spTree>
    <p:extLst>
      <p:ext uri="{BB962C8B-B14F-4D97-AF65-F5344CB8AC3E}">
        <p14:creationId xmlns:p14="http://schemas.microsoft.com/office/powerpoint/2010/main" val="36538646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40</a:t>
            </a:fld>
            <a:endParaRPr lang="en-US"/>
          </a:p>
        </p:txBody>
      </p:sp>
    </p:spTree>
    <p:extLst>
      <p:ext uri="{BB962C8B-B14F-4D97-AF65-F5344CB8AC3E}">
        <p14:creationId xmlns:p14="http://schemas.microsoft.com/office/powerpoint/2010/main" val="322312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smtClean="0"/>
              <a:t>Rather than using a single measure (i.e. state assessment), the SBOE has selected 5 outcomes to measures and determine how successful is the system.  These outcomes came out of the community/meeting tours.  </a:t>
            </a:r>
            <a:endParaRPr lang="en-US" altLang="en-US" baseline="0" dirty="0" smtClean="0"/>
          </a:p>
          <a:p>
            <a:pPr>
              <a:spcBef>
                <a:spcPct val="0"/>
              </a:spcBef>
            </a:pPr>
            <a:endParaRPr lang="en-US" altLang="en-US" dirty="0" smtClean="0"/>
          </a:p>
          <a:p>
            <a:r>
              <a:rPr lang="en-US" dirty="0" smtClean="0"/>
              <a:t>Talk</a:t>
            </a:r>
            <a:r>
              <a:rPr lang="en-US" baseline="0" dirty="0" smtClean="0"/>
              <a:t> about connection of KESA and Board Goals…Results “R” of 5 “R” Rubric</a:t>
            </a:r>
          </a:p>
          <a:p>
            <a:endParaRPr lang="en-US" baseline="0" dirty="0" smtClean="0"/>
          </a:p>
          <a:p>
            <a:r>
              <a:rPr lang="en-US" dirty="0" smtClean="0"/>
              <a:t>KESA accredits at the System (district) level to create systemic change within and among school buildings across the district. </a:t>
            </a:r>
          </a:p>
          <a:p>
            <a:endParaRPr lang="en-US" dirty="0" smtClean="0"/>
          </a:p>
          <a:p>
            <a:r>
              <a:rPr lang="en-US" dirty="0" smtClean="0"/>
              <a:t>Systems need to redesign and pursue a continuous improvement process at both the district and school levels. </a:t>
            </a:r>
          </a:p>
          <a:p>
            <a:endParaRPr lang="en-US" dirty="0" smtClean="0"/>
          </a:p>
          <a:p>
            <a:r>
              <a:rPr lang="en-US" dirty="0" smtClean="0"/>
              <a:t>The School Redesign Project at the Kansas State Department of Education and KESA work together to create system changes to support the State Board Outcomes. </a:t>
            </a:r>
          </a:p>
          <a:p>
            <a:endParaRPr lang="en-US" dirty="0" smtClean="0"/>
          </a:p>
          <a:p>
            <a:r>
              <a:rPr lang="en-US" dirty="0" smtClean="0"/>
              <a:t>Buildings can not be part of the School Redesign Project without commitment from their Superintendent, Board, community and staff.  KESA can not create change if these pieces are not in place, that is why in KESA stakeholder involvement is critical.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4</a:t>
            </a:fld>
            <a:endParaRPr lang="en-US"/>
          </a:p>
        </p:txBody>
      </p:sp>
    </p:spTree>
    <p:extLst>
      <p:ext uri="{BB962C8B-B14F-4D97-AF65-F5344CB8AC3E}">
        <p14:creationId xmlns:p14="http://schemas.microsoft.com/office/powerpoint/2010/main" val="42448523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C64E8-45BE-4474-B3AA-B6DEBEC91A50}" type="slidenum">
              <a:rPr lang="en-US" smtClean="0"/>
              <a:t>41</a:t>
            </a:fld>
            <a:endParaRPr lang="en-US"/>
          </a:p>
        </p:txBody>
      </p:sp>
    </p:spTree>
    <p:extLst>
      <p:ext uri="{BB962C8B-B14F-4D97-AF65-F5344CB8AC3E}">
        <p14:creationId xmlns:p14="http://schemas.microsoft.com/office/powerpoint/2010/main" val="3269100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Some improvement cycles may</a:t>
            </a:r>
            <a:r>
              <a:rPr lang="en-US" altLang="en-US" baseline="0" dirty="0" smtClean="0"/>
              <a:t> look different because they have more steps, depending on model used.  However, they can all be boiled down to these five areas. (may discuss here Redesign, AdvancED, KLN, etc.)</a:t>
            </a:r>
          </a:p>
          <a:p>
            <a:pPr marL="342763" indent="-330521">
              <a:spcBef>
                <a:spcPts val="116"/>
              </a:spcBef>
              <a:buFont typeface="Arial"/>
              <a:buChar char="•"/>
              <a:tabLst>
                <a:tab pos="342151" algn="l"/>
                <a:tab pos="342763" algn="l"/>
              </a:tabLst>
              <a:defRPr/>
            </a:pPr>
            <a:r>
              <a:rPr lang="en-US" dirty="0">
                <a:solidFill>
                  <a:srgbClr val="15254B"/>
                </a:solidFill>
                <a:latin typeface="Century Gothic"/>
                <a:cs typeface="Century Gothic"/>
              </a:rPr>
              <a:t>Five-step </a:t>
            </a:r>
            <a:r>
              <a:rPr lang="en-US" spc="-5" dirty="0">
                <a:solidFill>
                  <a:srgbClr val="15254B"/>
                </a:solidFill>
                <a:latin typeface="Century Gothic"/>
                <a:cs typeface="Century Gothic"/>
              </a:rPr>
              <a:t>growth</a:t>
            </a:r>
            <a:r>
              <a:rPr lang="en-US" spc="-77" dirty="0">
                <a:solidFill>
                  <a:srgbClr val="15254B"/>
                </a:solidFill>
                <a:latin typeface="Century Gothic"/>
                <a:cs typeface="Century Gothic"/>
              </a:rPr>
              <a:t> </a:t>
            </a:r>
            <a:r>
              <a:rPr lang="en-US" spc="-5" dirty="0">
                <a:solidFill>
                  <a:srgbClr val="15254B"/>
                </a:solidFill>
                <a:latin typeface="Century Gothic"/>
                <a:cs typeface="Century Gothic"/>
              </a:rPr>
              <a:t>process</a:t>
            </a:r>
          </a:p>
          <a:p>
            <a:pPr marL="342763" indent="-330521" defTabSz="881390">
              <a:spcBef>
                <a:spcPts val="116"/>
              </a:spcBef>
              <a:buFont typeface="Arial"/>
              <a:buChar char="•"/>
              <a:tabLst>
                <a:tab pos="342151" algn="l"/>
                <a:tab pos="342763" algn="l"/>
              </a:tabLst>
              <a:defRPr/>
            </a:pPr>
            <a:r>
              <a:rPr lang="en-US" spc="-5" dirty="0">
                <a:solidFill>
                  <a:srgbClr val="15254B"/>
                </a:solidFill>
                <a:latin typeface="Century Gothic"/>
                <a:cs typeface="Century Gothic"/>
              </a:rPr>
              <a:t>Multiple</a:t>
            </a:r>
            <a:r>
              <a:rPr lang="en-US" spc="-53" dirty="0">
                <a:solidFill>
                  <a:srgbClr val="15254B"/>
                </a:solidFill>
                <a:latin typeface="Century Gothic"/>
                <a:cs typeface="Century Gothic"/>
              </a:rPr>
              <a:t> </a:t>
            </a:r>
            <a:r>
              <a:rPr lang="en-US" spc="-5" dirty="0">
                <a:solidFill>
                  <a:srgbClr val="15254B"/>
                </a:solidFill>
                <a:latin typeface="Century Gothic"/>
                <a:cs typeface="Century Gothic"/>
              </a:rPr>
              <a:t>measures</a:t>
            </a:r>
            <a:endParaRPr lang="en-US" dirty="0">
              <a:latin typeface="Century Gothic"/>
              <a:cs typeface="Century Gothic"/>
            </a:endParaRPr>
          </a:p>
          <a:p>
            <a:pPr marL="342763" indent="-330521">
              <a:spcBef>
                <a:spcPts val="116"/>
              </a:spcBef>
              <a:buFont typeface="Arial"/>
              <a:buChar char="•"/>
              <a:tabLst>
                <a:tab pos="342151" algn="l"/>
                <a:tab pos="342763" algn="l"/>
              </a:tabLst>
              <a:defRPr/>
            </a:pPr>
            <a:r>
              <a:rPr lang="en-US" dirty="0">
                <a:solidFill>
                  <a:srgbClr val="15254B"/>
                </a:solidFill>
                <a:latin typeface="Century Gothic"/>
                <a:cs typeface="Century Gothic"/>
              </a:rPr>
              <a:t>Educational </a:t>
            </a:r>
            <a:r>
              <a:rPr lang="en-US" spc="-5" dirty="0">
                <a:solidFill>
                  <a:srgbClr val="15254B"/>
                </a:solidFill>
                <a:latin typeface="Century Gothic"/>
                <a:cs typeface="Century Gothic"/>
              </a:rPr>
              <a:t>framework (The </a:t>
            </a:r>
            <a:r>
              <a:rPr lang="en-US" dirty="0">
                <a:solidFill>
                  <a:srgbClr val="15254B"/>
                </a:solidFill>
                <a:latin typeface="Century Gothic"/>
                <a:cs typeface="Century Gothic"/>
              </a:rPr>
              <a:t>Five</a:t>
            </a:r>
            <a:r>
              <a:rPr lang="en-US" spc="-82" dirty="0">
                <a:solidFill>
                  <a:srgbClr val="15254B"/>
                </a:solidFill>
                <a:latin typeface="Century Gothic"/>
                <a:cs typeface="Century Gothic"/>
              </a:rPr>
              <a:t> </a:t>
            </a:r>
            <a:r>
              <a:rPr lang="en-US" spc="-5" dirty="0" err="1">
                <a:solidFill>
                  <a:srgbClr val="15254B"/>
                </a:solidFill>
                <a:latin typeface="Century Gothic"/>
                <a:cs typeface="Century Gothic"/>
              </a:rPr>
              <a:t>Rs</a:t>
            </a:r>
            <a:r>
              <a:rPr lang="en-US" spc="-5" dirty="0">
                <a:solidFill>
                  <a:srgbClr val="15254B"/>
                </a:solidFill>
                <a:latin typeface="Century Gothic"/>
                <a:cs typeface="Century Gothic"/>
              </a:rPr>
              <a:t>)</a:t>
            </a:r>
            <a:endParaRPr lang="en-US" dirty="0">
              <a:latin typeface="Century Gothic"/>
              <a:cs typeface="Century Gothic"/>
            </a:endParaRPr>
          </a:p>
          <a:p>
            <a:pPr marL="342763" indent="-330521">
              <a:spcBef>
                <a:spcPts val="116"/>
              </a:spcBef>
              <a:buFont typeface="Arial"/>
              <a:buChar char="•"/>
              <a:tabLst>
                <a:tab pos="342151" algn="l"/>
                <a:tab pos="342763" algn="l"/>
              </a:tabLst>
              <a:defRPr/>
            </a:pPr>
            <a:r>
              <a:rPr lang="en-US" dirty="0">
                <a:solidFill>
                  <a:srgbClr val="15254B"/>
                </a:solidFill>
                <a:latin typeface="Century Gothic"/>
                <a:cs typeface="Century Gothic"/>
              </a:rPr>
              <a:t>Foundational</a:t>
            </a:r>
            <a:r>
              <a:rPr lang="en-US" spc="-63" dirty="0">
                <a:solidFill>
                  <a:srgbClr val="15254B"/>
                </a:solidFill>
                <a:latin typeface="Century Gothic"/>
                <a:cs typeface="Century Gothic"/>
              </a:rPr>
              <a:t> </a:t>
            </a:r>
            <a:r>
              <a:rPr lang="en-US" spc="-5" dirty="0">
                <a:solidFill>
                  <a:srgbClr val="15254B"/>
                </a:solidFill>
                <a:latin typeface="Century Gothic"/>
                <a:cs typeface="Century Gothic"/>
              </a:rPr>
              <a:t>Structures</a:t>
            </a:r>
            <a:endParaRPr lang="en-US" dirty="0">
              <a:latin typeface="Century Gothic"/>
              <a:cs typeface="Century Gothic"/>
            </a:endParaRPr>
          </a:p>
          <a:p>
            <a:pPr marL="342763" indent="-330521">
              <a:spcBef>
                <a:spcPts val="116"/>
              </a:spcBef>
              <a:buFont typeface="Arial"/>
              <a:buChar char="•"/>
              <a:tabLst>
                <a:tab pos="342151" algn="l"/>
                <a:tab pos="342763" algn="l"/>
              </a:tabLst>
              <a:defRPr/>
            </a:pPr>
            <a:r>
              <a:rPr lang="en-US" spc="-5" dirty="0">
                <a:solidFill>
                  <a:srgbClr val="15254B"/>
                </a:solidFill>
                <a:latin typeface="Century Gothic"/>
                <a:cs typeface="Century Gothic"/>
              </a:rPr>
              <a:t>Compliance</a:t>
            </a:r>
          </a:p>
          <a:p>
            <a:pPr marL="342763" indent="-330521">
              <a:spcBef>
                <a:spcPts val="116"/>
              </a:spcBef>
              <a:buFont typeface="Arial"/>
              <a:buChar char="•"/>
              <a:tabLst>
                <a:tab pos="342151" algn="l"/>
                <a:tab pos="342763" algn="l"/>
              </a:tabLst>
              <a:defRPr/>
            </a:pPr>
            <a:r>
              <a:rPr lang="en-US" spc="-5" dirty="0">
                <a:solidFill>
                  <a:srgbClr val="15254B"/>
                </a:solidFill>
                <a:latin typeface="Century Gothic"/>
                <a:cs typeface="Century Gothic"/>
              </a:rPr>
              <a:t>Stakeholder</a:t>
            </a:r>
            <a:r>
              <a:rPr lang="en-US" dirty="0">
                <a:solidFill>
                  <a:srgbClr val="15254B"/>
                </a:solidFill>
                <a:latin typeface="Century Gothic"/>
                <a:cs typeface="Century Gothic"/>
              </a:rPr>
              <a:t> </a:t>
            </a:r>
            <a:r>
              <a:rPr lang="en-US" spc="-5" dirty="0">
                <a:solidFill>
                  <a:srgbClr val="15254B"/>
                </a:solidFill>
                <a:latin typeface="Century Gothic"/>
                <a:cs typeface="Century Gothic"/>
              </a:rPr>
              <a:t>participation</a:t>
            </a:r>
            <a:endParaRPr lang="en-US" dirty="0">
              <a:latin typeface="Century Gothic"/>
              <a:cs typeface="Century Gothic"/>
            </a:endParaRPr>
          </a:p>
          <a:p>
            <a:pPr>
              <a:spcBef>
                <a:spcPct val="0"/>
              </a:spcBef>
            </a:pPr>
            <a:endParaRPr lang="en-US" alt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defTabSz="440695" fontAlgn="base">
              <a:spcBef>
                <a:spcPct val="0"/>
              </a:spcBef>
              <a:spcAft>
                <a:spcPct val="0"/>
              </a:spcAft>
              <a:defRPr>
                <a:solidFill>
                  <a:schemeClr val="tx1"/>
                </a:solidFill>
                <a:latin typeface="Calibri" panose="020F0502020204030204" pitchFamily="34" charset="0"/>
              </a:defRPr>
            </a:lvl6pPr>
            <a:lvl7pPr marL="2864518" indent="-220348" defTabSz="440695" fontAlgn="base">
              <a:spcBef>
                <a:spcPct val="0"/>
              </a:spcBef>
              <a:spcAft>
                <a:spcPct val="0"/>
              </a:spcAft>
              <a:defRPr>
                <a:solidFill>
                  <a:schemeClr val="tx1"/>
                </a:solidFill>
                <a:latin typeface="Calibri" panose="020F0502020204030204" pitchFamily="34" charset="0"/>
              </a:defRPr>
            </a:lvl7pPr>
            <a:lvl8pPr marL="3305213" indent="-220348" defTabSz="440695" fontAlgn="base">
              <a:spcBef>
                <a:spcPct val="0"/>
              </a:spcBef>
              <a:spcAft>
                <a:spcPct val="0"/>
              </a:spcAft>
              <a:defRPr>
                <a:solidFill>
                  <a:schemeClr val="tx1"/>
                </a:solidFill>
                <a:latin typeface="Calibri" panose="020F0502020204030204" pitchFamily="34" charset="0"/>
              </a:defRPr>
            </a:lvl8pPr>
            <a:lvl9pPr marL="3745908" indent="-220348" defTabSz="44069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8AA6420-A284-40A0-8207-4BBBF27AD004}" type="slidenum">
              <a:rPr lang="en-US" altLang="en-US"/>
              <a:pPr fontAlgn="base">
                <a:spcBef>
                  <a:spcPct val="0"/>
                </a:spcBef>
                <a:spcAft>
                  <a:spcPct val="0"/>
                </a:spcAft>
              </a:pPr>
              <a:t>5</a:t>
            </a:fld>
            <a:endParaRPr lang="en-US" altLang="en-US"/>
          </a:p>
        </p:txBody>
      </p:sp>
    </p:spTree>
    <p:extLst>
      <p:ext uri="{BB962C8B-B14F-4D97-AF65-F5344CB8AC3E}">
        <p14:creationId xmlns:p14="http://schemas.microsoft.com/office/powerpoint/2010/main" val="3283430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altLang="en-US" dirty="0" smtClean="0"/>
              <a:t>Compare outcomes to results from activator activity. If something from activator isn’t covered in presentation, add to a parking lot list to address during a Q&amp;A at some point in the day, if appropriate, or talk with individual during a break</a:t>
            </a:r>
          </a:p>
          <a:p>
            <a:pPr defTabSz="881390">
              <a:defRPr/>
            </a:pPr>
            <a:r>
              <a:rPr lang="en-US" altLang="en-US" dirty="0" smtClean="0"/>
              <a:t>Additional notes:</a:t>
            </a:r>
          </a:p>
          <a:p>
            <a:pPr marL="165261" indent="-165261" defTabSz="881390">
              <a:buFont typeface="Arial" panose="020B0604020202020204" pitchFamily="34" charset="0"/>
              <a:buChar char="•"/>
              <a:defRPr/>
            </a:pPr>
            <a:r>
              <a:rPr lang="en-US" altLang="en-US" dirty="0" smtClean="0"/>
              <a:t>Process – We will examine KESA as a process for whole system improvement and also as the only route to state accreditation</a:t>
            </a:r>
          </a:p>
          <a:p>
            <a:pPr marL="165261" indent="-165261" defTabSz="881390">
              <a:buFont typeface="Arial" panose="020B0604020202020204" pitchFamily="34" charset="0"/>
              <a:buChar char="•"/>
              <a:defRPr/>
            </a:pPr>
            <a:r>
              <a:rPr lang="en-US" altLang="en-US" dirty="0" smtClean="0"/>
              <a:t>KESA and Redesign – Understand the relationship between the two </a:t>
            </a:r>
            <a:r>
              <a:rPr lang="en-US" altLang="en-US" u="sng" dirty="0" smtClean="0"/>
              <a:t>(</a:t>
            </a:r>
            <a:r>
              <a:rPr lang="en-US" altLang="en-US" u="sng" baseline="0" dirty="0" smtClean="0"/>
              <a:t>we need to add more re: relationship here)</a:t>
            </a:r>
            <a:endParaRPr lang="en-US" altLang="en-US" u="none" baseline="0" dirty="0" smtClean="0"/>
          </a:p>
          <a:p>
            <a:pPr marL="165261" indent="-165261" defTabSz="881390">
              <a:buFont typeface="Arial" panose="020B0604020202020204" pitchFamily="34" charset="0"/>
              <a:buChar char="•"/>
              <a:defRPr/>
            </a:pPr>
            <a:r>
              <a:rPr lang="en-US" altLang="en-US" u="none" baseline="0" dirty="0" smtClean="0"/>
              <a:t>Logistics and responsibility – Understand what are the requirements of the process and responsibility of the system each year in the process.</a:t>
            </a:r>
          </a:p>
          <a:p>
            <a:pPr marL="165261" indent="-165261" defTabSz="881390">
              <a:buFont typeface="Arial" panose="020B0604020202020204" pitchFamily="34" charset="0"/>
              <a:buChar char="•"/>
              <a:defRPr/>
            </a:pPr>
            <a:r>
              <a:rPr lang="en-US" altLang="en-US" u="none" baseline="0" dirty="0" smtClean="0"/>
              <a:t>Resources – Review KESA resources on website and obtain information on resources needed.</a:t>
            </a:r>
            <a:endParaRPr lang="en-US" altLang="en-US" u="sng" dirty="0" smtClean="0"/>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6</a:t>
            </a:fld>
            <a:endParaRPr lang="en-US"/>
          </a:p>
        </p:txBody>
      </p:sp>
    </p:spTree>
    <p:extLst>
      <p:ext uri="{BB962C8B-B14F-4D97-AF65-F5344CB8AC3E}">
        <p14:creationId xmlns:p14="http://schemas.microsoft.com/office/powerpoint/2010/main" val="3066934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we are going to start</a:t>
            </a:r>
            <a:r>
              <a:rPr lang="en-US" baseline="0" dirty="0" smtClean="0"/>
              <a:t> first</a:t>
            </a:r>
            <a:r>
              <a:rPr lang="en-US" dirty="0" smtClean="0"/>
              <a:t> with</a:t>
            </a:r>
            <a:r>
              <a:rPr lang="en-US" baseline="0" dirty="0" smtClean="0"/>
              <a:t> the</a:t>
            </a:r>
            <a:r>
              <a:rPr lang="en-US" dirty="0" smtClean="0"/>
              <a:t> definition of OVT as a whole.</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7</a:t>
            </a:fld>
            <a:endParaRPr lang="en-US"/>
          </a:p>
        </p:txBody>
      </p:sp>
    </p:spTree>
    <p:extLst>
      <p:ext uri="{BB962C8B-B14F-4D97-AF65-F5344CB8AC3E}">
        <p14:creationId xmlns:p14="http://schemas.microsoft.com/office/powerpoint/2010/main" val="1532311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this group your role</a:t>
            </a:r>
            <a:r>
              <a:rPr lang="en-US" baseline="0" dirty="0" smtClean="0"/>
              <a:t> is to be the</a:t>
            </a:r>
            <a:r>
              <a:rPr lang="en-US" dirty="0" smtClean="0"/>
              <a:t> OVT lead for the visit.  </a:t>
            </a:r>
          </a:p>
          <a:p>
            <a:r>
              <a:rPr lang="en-US" dirty="0" smtClean="0"/>
              <a:t>Now we will examine the role of the chair in relation to:</a:t>
            </a:r>
          </a:p>
          <a:p>
            <a:pPr marL="171450" indent="-171450">
              <a:buFont typeface="Arial" panose="020B0604020202020204" pitchFamily="34" charset="0"/>
              <a:buChar char="•"/>
            </a:pPr>
            <a:r>
              <a:rPr lang="en-US" dirty="0" smtClean="0"/>
              <a:t>System</a:t>
            </a:r>
          </a:p>
          <a:p>
            <a:pPr marL="171450" indent="-171450">
              <a:buFont typeface="Arial" panose="020B0604020202020204" pitchFamily="34" charset="0"/>
              <a:buChar char="•"/>
            </a:pPr>
            <a:r>
              <a:rPr lang="en-US" dirty="0" smtClean="0"/>
              <a:t>ARC</a:t>
            </a:r>
          </a:p>
          <a:p>
            <a:pPr marL="171450" indent="-171450">
              <a:buFont typeface="Arial" panose="020B0604020202020204" pitchFamily="34" charset="0"/>
              <a:buChar char="•"/>
            </a:pPr>
            <a:r>
              <a:rPr lang="en-US" dirty="0" smtClean="0"/>
              <a:t>KSDE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8</a:t>
            </a:fld>
            <a:endParaRPr lang="en-US"/>
          </a:p>
        </p:txBody>
      </p:sp>
    </p:spTree>
    <p:extLst>
      <p:ext uri="{BB962C8B-B14F-4D97-AF65-F5344CB8AC3E}">
        <p14:creationId xmlns:p14="http://schemas.microsoft.com/office/powerpoint/2010/main" val="2830468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the OVT</a:t>
            </a:r>
            <a:r>
              <a:rPr lang="en-US" baseline="0" dirty="0" smtClean="0"/>
              <a:t> report is a summary of visit, it should provide the system with next steps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Talking Points: </a:t>
            </a:r>
            <a:r>
              <a:rPr lang="en-US" sz="1200" dirty="0" smtClean="0"/>
              <a:t>Provide clarity and help provide supports</a:t>
            </a:r>
            <a:endParaRPr lang="en-US" dirty="0" smtClean="0"/>
          </a:p>
          <a:p>
            <a:pPr marL="0" indent="0">
              <a:buFont typeface="Arial" panose="020B0604020202020204" pitchFamily="34" charset="0"/>
              <a:buNone/>
            </a:pPr>
            <a:r>
              <a:rPr lang="en-US" dirty="0" smtClean="0"/>
              <a:t>Agenda = it is the System Accreditation so the</a:t>
            </a:r>
            <a:r>
              <a:rPr lang="en-US" baseline="0" dirty="0" smtClean="0"/>
              <a:t> System</a:t>
            </a:r>
            <a:r>
              <a:rPr lang="en-US" dirty="0" smtClean="0"/>
              <a:t> should take the lead</a:t>
            </a:r>
          </a:p>
          <a:p>
            <a:pPr marL="0" indent="0">
              <a:buFont typeface="Arial" panose="020B0604020202020204" pitchFamily="34" charset="0"/>
              <a:buNone/>
            </a:pPr>
            <a:r>
              <a:rPr lang="en-US" dirty="0" smtClean="0"/>
              <a:t>Assist the OVT members through coaching, mentoring and supporting</a:t>
            </a:r>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9</a:t>
            </a:fld>
            <a:endParaRPr lang="en-US"/>
          </a:p>
        </p:txBody>
      </p:sp>
    </p:spTree>
    <p:extLst>
      <p:ext uri="{BB962C8B-B14F-4D97-AF65-F5344CB8AC3E}">
        <p14:creationId xmlns:p14="http://schemas.microsoft.com/office/powerpoint/2010/main" val="3195849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33" y="-1"/>
            <a:ext cx="9212255" cy="5208241"/>
          </a:xfrm>
          <a:prstGeom prst="rect">
            <a:avLst/>
          </a:prstGeom>
        </p:spPr>
      </p:pic>
      <p:sp>
        <p:nvSpPr>
          <p:cNvPr id="2" name="Title 1"/>
          <p:cNvSpPr>
            <a:spLocks noGrp="1"/>
          </p:cNvSpPr>
          <p:nvPr>
            <p:ph type="ctrTitle"/>
          </p:nvPr>
        </p:nvSpPr>
        <p:spPr>
          <a:xfrm>
            <a:off x="1143000" y="841772"/>
            <a:ext cx="6858000" cy="1790700"/>
          </a:xfrm>
        </p:spPr>
        <p:txBody>
          <a:bodyPr anchor="b"/>
          <a:lstStyle>
            <a:lvl1pPr algn="ctr">
              <a:defRPr sz="4500">
                <a:solidFill>
                  <a:schemeClr val="bg1"/>
                </a:solidFill>
                <a:latin typeface="Arial Black" panose="020B0A040201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bg1"/>
                </a:solidFill>
                <a:latin typeface="Arial Black" panose="020B0A04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6025" y="4823310"/>
            <a:ext cx="2800350" cy="208121"/>
          </a:xfrm>
          <a:prstGeom prst="rect">
            <a:avLst/>
          </a:prstGeom>
        </p:spPr>
      </p:pic>
    </p:spTree>
    <p:extLst>
      <p:ext uri="{BB962C8B-B14F-4D97-AF65-F5344CB8AC3E}">
        <p14:creationId xmlns:p14="http://schemas.microsoft.com/office/powerpoint/2010/main" val="3404704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997"/>
          <a:stretch/>
        </p:blipFill>
        <p:spPr>
          <a:xfrm>
            <a:off x="-101601" y="-62120"/>
            <a:ext cx="9245600" cy="525072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62325" y="4470337"/>
            <a:ext cx="5400675" cy="401375"/>
          </a:xfrm>
          <a:prstGeom prst="rect">
            <a:avLst/>
          </a:prstGeom>
        </p:spPr>
      </p:pic>
    </p:spTree>
    <p:extLst>
      <p:ext uri="{BB962C8B-B14F-4D97-AF65-F5344CB8AC3E}">
        <p14:creationId xmlns:p14="http://schemas.microsoft.com/office/powerpoint/2010/main" val="11593001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00311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33" y="-1"/>
            <a:ext cx="9212255" cy="5208241"/>
          </a:xfrm>
          <a:prstGeom prst="rect">
            <a:avLst/>
          </a:prstGeom>
        </p:spPr>
      </p:pic>
      <p:sp>
        <p:nvSpPr>
          <p:cNvPr id="2" name="Title 1"/>
          <p:cNvSpPr>
            <a:spLocks noGrp="1"/>
          </p:cNvSpPr>
          <p:nvPr>
            <p:ph type="ctrTitle"/>
          </p:nvPr>
        </p:nvSpPr>
        <p:spPr>
          <a:xfrm>
            <a:off x="1143000" y="841772"/>
            <a:ext cx="6858000" cy="1790700"/>
          </a:xfrm>
        </p:spPr>
        <p:txBody>
          <a:bodyPr anchor="b"/>
          <a:lstStyle>
            <a:lvl1pPr algn="ctr">
              <a:defRPr sz="4500">
                <a:solidFill>
                  <a:schemeClr val="bg1"/>
                </a:solidFill>
                <a:latin typeface="Arial Black" panose="020B0A040201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bg1"/>
                </a:solidFill>
                <a:latin typeface="Arial Black" panose="020B0A04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6025" y="4823310"/>
            <a:ext cx="2800350" cy="208121"/>
          </a:xfrm>
          <a:prstGeom prst="rect">
            <a:avLst/>
          </a:prstGeom>
        </p:spPr>
      </p:pic>
    </p:spTree>
    <p:extLst>
      <p:ext uri="{BB962C8B-B14F-4D97-AF65-F5344CB8AC3E}">
        <p14:creationId xmlns:p14="http://schemas.microsoft.com/office/powerpoint/2010/main" val="2060099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369219"/>
            <a:ext cx="4905375" cy="264080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7163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369219"/>
            <a:ext cx="4905375" cy="264080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11539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55" y="-1"/>
            <a:ext cx="9192065" cy="5195455"/>
          </a:xfrm>
          <a:prstGeom prst="rect">
            <a:avLst/>
          </a:prstGeom>
        </p:spPr>
      </p:pic>
      <p:sp>
        <p:nvSpPr>
          <p:cNvPr id="2" name="Title 1"/>
          <p:cNvSpPr>
            <a:spLocks noGrp="1"/>
          </p:cNvSpPr>
          <p:nvPr>
            <p:ph type="title"/>
          </p:nvPr>
        </p:nvSpPr>
        <p:spPr>
          <a:xfrm>
            <a:off x="628650" y="2080177"/>
            <a:ext cx="7886700" cy="2139553"/>
          </a:xfrm>
        </p:spPr>
        <p:txBody>
          <a:bodyPr anchor="b">
            <a:normAutofit/>
          </a:bodyPr>
          <a:lstStyle>
            <a:lvl1pPr algn="ctr">
              <a:defRPr sz="3600">
                <a:solidFill>
                  <a:schemeClr val="bg1"/>
                </a:solidFill>
                <a:latin typeface="Arial Black" panose="020B0A040201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236942"/>
            <a:ext cx="7886700" cy="407738"/>
          </a:xfrm>
        </p:spPr>
        <p:txBody>
          <a:bodyPr>
            <a:normAutofit/>
          </a:bodyPr>
          <a:lstStyle>
            <a:lvl1pPr marL="0" indent="0" algn="ctr">
              <a:buNone/>
              <a:defRPr sz="1500">
                <a:solidFill>
                  <a:schemeClr val="bg1"/>
                </a:solidFill>
                <a:latin typeface="Arial Black" panose="020B0A040201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8575702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55" y="387"/>
            <a:ext cx="9192065" cy="5194681"/>
          </a:xfrm>
          <a:prstGeom prst="rect">
            <a:avLst/>
          </a:prstGeom>
        </p:spPr>
      </p:pic>
      <p:sp>
        <p:nvSpPr>
          <p:cNvPr id="2" name="Title 1"/>
          <p:cNvSpPr>
            <a:spLocks noGrp="1"/>
          </p:cNvSpPr>
          <p:nvPr>
            <p:ph type="title"/>
          </p:nvPr>
        </p:nvSpPr>
        <p:spPr>
          <a:xfrm>
            <a:off x="628650" y="2080177"/>
            <a:ext cx="7886700" cy="2139553"/>
          </a:xfrm>
        </p:spPr>
        <p:txBody>
          <a:bodyPr anchor="b">
            <a:normAutofit/>
          </a:bodyPr>
          <a:lstStyle>
            <a:lvl1pPr algn="ctr">
              <a:defRPr sz="3600">
                <a:solidFill>
                  <a:srgbClr val="11284B"/>
                </a:solidFill>
                <a:latin typeface="Arial Black" panose="020B0A040201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236942"/>
            <a:ext cx="7886700" cy="407738"/>
          </a:xfrm>
        </p:spPr>
        <p:txBody>
          <a:bodyPr>
            <a:normAutofit/>
          </a:bodyPr>
          <a:lstStyle>
            <a:lvl1pPr marL="0" indent="0" algn="ctr">
              <a:buNone/>
              <a:defRPr sz="1500">
                <a:solidFill>
                  <a:srgbClr val="11284B"/>
                </a:solidFill>
                <a:latin typeface="Arial Black" panose="020B0A040201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62535646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2697956"/>
          </a:xfrm>
        </p:spPr>
        <p:txBody>
          <a:bodyPr>
            <a:normAutofit/>
          </a:bodyPr>
          <a:lstStyle>
            <a:lvl1pPr>
              <a:defRPr sz="21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350">
                <a:latin typeface="Arial" panose="020B0604020202020204" pitchFamily="34" charset="0"/>
                <a:cs typeface="Arial" panose="020B0604020202020204" pitchFamily="34" charset="0"/>
              </a:defRPr>
            </a:lvl4pPr>
            <a:lvl5pPr>
              <a:defRPr sz="1350">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269795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6396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lvl1pPr>
              <a:defRPr>
                <a:latin typeface="Arial Black" panose="020B0A040201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01952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71682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369219"/>
            <a:ext cx="4905375" cy="264080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36362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5788" y="987100"/>
            <a:ext cx="7351776" cy="4156400"/>
          </a:xfrm>
          <a:prstGeom prst="rect">
            <a:avLst/>
          </a:prstGeom>
        </p:spPr>
      </p:pic>
      <p:sp>
        <p:nvSpPr>
          <p:cNvPr id="5" name="TextBox 4"/>
          <p:cNvSpPr txBox="1"/>
          <p:nvPr userDrawn="1"/>
        </p:nvSpPr>
        <p:spPr>
          <a:xfrm>
            <a:off x="2697480" y="4862153"/>
            <a:ext cx="5348393" cy="276999"/>
          </a:xfrm>
          <a:prstGeom prst="rect">
            <a:avLst/>
          </a:prstGeom>
          <a:noFill/>
        </p:spPr>
        <p:txBody>
          <a:bodyPr wrap="square" rtlCol="0">
            <a:spAutoFit/>
          </a:bodyPr>
          <a:lstStyle/>
          <a:p>
            <a:r>
              <a:rPr lang="en-US" sz="1200" dirty="0" smtClean="0">
                <a:solidFill>
                  <a:srgbClr val="11284B"/>
                </a:solidFill>
                <a:latin typeface="Arial Black" panose="020B0A04020102020204" pitchFamily="34" charset="0"/>
              </a:rPr>
              <a:t>Kansas leads the world in the success of each student.</a:t>
            </a:r>
            <a:endParaRPr lang="en-US" sz="1200" dirty="0">
              <a:solidFill>
                <a:srgbClr val="11284B"/>
              </a:solidFill>
              <a:latin typeface="Arial Black" panose="020B0A04020102020204" pitchFamily="34" charset="0"/>
            </a:endParaRPr>
          </a:p>
        </p:txBody>
      </p:sp>
    </p:spTree>
    <p:extLst>
      <p:ext uri="{BB962C8B-B14F-4D97-AF65-F5344CB8AC3E}">
        <p14:creationId xmlns:p14="http://schemas.microsoft.com/office/powerpoint/2010/main" val="187424435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997"/>
          <a:stretch/>
        </p:blipFill>
        <p:spPr>
          <a:xfrm>
            <a:off x="-101601" y="-62120"/>
            <a:ext cx="9245600" cy="525072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62325" y="4470337"/>
            <a:ext cx="5400675" cy="401375"/>
          </a:xfrm>
          <a:prstGeom prst="rect">
            <a:avLst/>
          </a:prstGeom>
        </p:spPr>
      </p:pic>
    </p:spTree>
    <p:extLst>
      <p:ext uri="{BB962C8B-B14F-4D97-AF65-F5344CB8AC3E}">
        <p14:creationId xmlns:p14="http://schemas.microsoft.com/office/powerpoint/2010/main" val="198098027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00570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369219"/>
            <a:ext cx="4905375" cy="264080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26075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55" y="-1"/>
            <a:ext cx="9192065" cy="5195455"/>
          </a:xfrm>
          <a:prstGeom prst="rect">
            <a:avLst/>
          </a:prstGeom>
        </p:spPr>
      </p:pic>
      <p:sp>
        <p:nvSpPr>
          <p:cNvPr id="2" name="Title 1"/>
          <p:cNvSpPr>
            <a:spLocks noGrp="1"/>
          </p:cNvSpPr>
          <p:nvPr>
            <p:ph type="title"/>
          </p:nvPr>
        </p:nvSpPr>
        <p:spPr>
          <a:xfrm>
            <a:off x="628650" y="2080177"/>
            <a:ext cx="7886700" cy="2139553"/>
          </a:xfrm>
        </p:spPr>
        <p:txBody>
          <a:bodyPr anchor="b">
            <a:normAutofit/>
          </a:bodyPr>
          <a:lstStyle>
            <a:lvl1pPr algn="ctr">
              <a:defRPr sz="3600">
                <a:solidFill>
                  <a:schemeClr val="bg1"/>
                </a:solidFill>
                <a:latin typeface="Arial Black" panose="020B0A040201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236942"/>
            <a:ext cx="7886700" cy="407738"/>
          </a:xfrm>
        </p:spPr>
        <p:txBody>
          <a:bodyPr>
            <a:normAutofit/>
          </a:bodyPr>
          <a:lstStyle>
            <a:lvl1pPr marL="0" indent="0" algn="ctr">
              <a:buNone/>
              <a:defRPr sz="1500">
                <a:solidFill>
                  <a:schemeClr val="bg1"/>
                </a:solidFill>
                <a:latin typeface="Arial Black" panose="020B0A040201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4936027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55" y="387"/>
            <a:ext cx="9192065" cy="5194681"/>
          </a:xfrm>
          <a:prstGeom prst="rect">
            <a:avLst/>
          </a:prstGeom>
        </p:spPr>
      </p:pic>
      <p:sp>
        <p:nvSpPr>
          <p:cNvPr id="2" name="Title 1"/>
          <p:cNvSpPr>
            <a:spLocks noGrp="1"/>
          </p:cNvSpPr>
          <p:nvPr>
            <p:ph type="title"/>
          </p:nvPr>
        </p:nvSpPr>
        <p:spPr>
          <a:xfrm>
            <a:off x="628650" y="2080177"/>
            <a:ext cx="7886700" cy="2139553"/>
          </a:xfrm>
        </p:spPr>
        <p:txBody>
          <a:bodyPr anchor="b">
            <a:normAutofit/>
          </a:bodyPr>
          <a:lstStyle>
            <a:lvl1pPr algn="ctr">
              <a:defRPr sz="3600">
                <a:solidFill>
                  <a:srgbClr val="11284B"/>
                </a:solidFill>
                <a:latin typeface="Arial Black" panose="020B0A040201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236942"/>
            <a:ext cx="7886700" cy="407738"/>
          </a:xfrm>
        </p:spPr>
        <p:txBody>
          <a:bodyPr>
            <a:normAutofit/>
          </a:bodyPr>
          <a:lstStyle>
            <a:lvl1pPr marL="0" indent="0" algn="ctr">
              <a:buNone/>
              <a:defRPr sz="1500">
                <a:solidFill>
                  <a:srgbClr val="11284B"/>
                </a:solidFill>
                <a:latin typeface="Arial Black" panose="020B0A040201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1325460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2697956"/>
          </a:xfrm>
        </p:spPr>
        <p:txBody>
          <a:bodyPr>
            <a:normAutofit/>
          </a:bodyPr>
          <a:lstStyle>
            <a:lvl1pPr>
              <a:defRPr sz="21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350">
                <a:latin typeface="Arial" panose="020B0604020202020204" pitchFamily="34" charset="0"/>
                <a:cs typeface="Arial" panose="020B0604020202020204" pitchFamily="34" charset="0"/>
              </a:defRPr>
            </a:lvl4pPr>
            <a:lvl5pPr>
              <a:defRPr sz="1350">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269795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1127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lvl1pPr>
              <a:defRPr>
                <a:latin typeface="Arial Black" panose="020B0A040201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2697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4365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5788" y="987100"/>
            <a:ext cx="7351776" cy="4156400"/>
          </a:xfrm>
          <a:prstGeom prst="rect">
            <a:avLst/>
          </a:prstGeom>
        </p:spPr>
      </p:pic>
      <p:sp>
        <p:nvSpPr>
          <p:cNvPr id="5" name="TextBox 4"/>
          <p:cNvSpPr txBox="1"/>
          <p:nvPr userDrawn="1"/>
        </p:nvSpPr>
        <p:spPr>
          <a:xfrm>
            <a:off x="2697480" y="4862153"/>
            <a:ext cx="5348393" cy="276999"/>
          </a:xfrm>
          <a:prstGeom prst="rect">
            <a:avLst/>
          </a:prstGeom>
          <a:noFill/>
        </p:spPr>
        <p:txBody>
          <a:bodyPr wrap="square" rtlCol="0">
            <a:spAutoFit/>
          </a:bodyPr>
          <a:lstStyle/>
          <a:p>
            <a:r>
              <a:rPr lang="en-US" sz="1200" dirty="0" smtClean="0">
                <a:solidFill>
                  <a:srgbClr val="11284B"/>
                </a:solidFill>
                <a:latin typeface="Arial Black" panose="020B0A04020102020204" pitchFamily="34" charset="0"/>
              </a:rPr>
              <a:t>Kansas leads the world in the success of each student.</a:t>
            </a:r>
            <a:endParaRPr lang="en-US" sz="1200" dirty="0">
              <a:solidFill>
                <a:srgbClr val="11284B"/>
              </a:solidFill>
              <a:latin typeface="Arial Black" panose="020B0A04020102020204" pitchFamily="34" charset="0"/>
            </a:endParaRPr>
          </a:p>
        </p:txBody>
      </p:sp>
    </p:spTree>
    <p:extLst>
      <p:ext uri="{BB962C8B-B14F-4D97-AF65-F5344CB8AC3E}">
        <p14:creationId xmlns:p14="http://schemas.microsoft.com/office/powerpoint/2010/main" val="36573817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3128" y="679"/>
            <a:ext cx="9120872" cy="5155217"/>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155156"/>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55619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rgbClr val="11284B"/>
          </a:solidFill>
          <a:latin typeface="Arial Black" panose="020B0A04020102020204" pitchFamily="34" charset="0"/>
          <a:ea typeface="+mj-ea"/>
          <a:cs typeface="+mj-cs"/>
        </a:defRPr>
      </a:lvl1pPr>
    </p:titleStyle>
    <p:bodyStyle>
      <a:lvl1pPr marL="171450" indent="-171450" algn="l" defTabSz="685800" rtl="0" eaLnBrk="1" latinLnBrk="0" hangingPunct="1">
        <a:lnSpc>
          <a:spcPct val="90000"/>
        </a:lnSpc>
        <a:spcBef>
          <a:spcPts val="750"/>
        </a:spcBef>
        <a:buClr>
          <a:srgbClr val="F9A11B"/>
        </a:buClr>
        <a:buFont typeface="Wingdings" panose="05000000000000000000" pitchFamily="2" charset="2"/>
        <a:buChar char="§"/>
        <a:defRPr sz="2100" kern="1200">
          <a:solidFill>
            <a:srgbClr val="11284B"/>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F9A11B"/>
        </a:buClr>
        <a:buFont typeface="Wingdings" panose="05000000000000000000" pitchFamily="2" charset="2"/>
        <a:buChar char="§"/>
        <a:defRPr sz="1500" kern="1200">
          <a:solidFill>
            <a:srgbClr val="11284B"/>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F9A11B"/>
        </a:buClr>
        <a:buFont typeface="Wingdings" panose="05000000000000000000" pitchFamily="2" charset="2"/>
        <a:buChar char="§"/>
        <a:defRPr sz="1350" kern="1200">
          <a:solidFill>
            <a:srgbClr val="11284B"/>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F9A11B"/>
        </a:buClr>
        <a:buFont typeface="Wingdings" panose="05000000000000000000" pitchFamily="2" charset="2"/>
        <a:buChar char="§"/>
        <a:defRPr sz="1350" kern="1200">
          <a:solidFill>
            <a:srgbClr val="11284B"/>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3128" y="679"/>
            <a:ext cx="9120872" cy="5155217"/>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155156"/>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47052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rgbClr val="11284B"/>
          </a:solidFill>
          <a:latin typeface="Arial Black" panose="020B0A04020102020204" pitchFamily="34" charset="0"/>
          <a:ea typeface="+mj-ea"/>
          <a:cs typeface="+mj-cs"/>
        </a:defRPr>
      </a:lvl1pPr>
    </p:titleStyle>
    <p:bodyStyle>
      <a:lvl1pPr marL="171450" indent="-171450" algn="l" defTabSz="685800" rtl="0" eaLnBrk="1" latinLnBrk="0" hangingPunct="1">
        <a:lnSpc>
          <a:spcPct val="90000"/>
        </a:lnSpc>
        <a:spcBef>
          <a:spcPts val="750"/>
        </a:spcBef>
        <a:buClr>
          <a:srgbClr val="F9A11B"/>
        </a:buClr>
        <a:buFont typeface="Wingdings" panose="05000000000000000000" pitchFamily="2" charset="2"/>
        <a:buChar char="§"/>
        <a:defRPr sz="2100" kern="1200">
          <a:solidFill>
            <a:srgbClr val="11284B"/>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F9A11B"/>
        </a:buClr>
        <a:buFont typeface="Wingdings" panose="05000000000000000000" pitchFamily="2" charset="2"/>
        <a:buChar char="§"/>
        <a:defRPr sz="1800" kern="1200">
          <a:solidFill>
            <a:srgbClr val="11284B"/>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F9A11B"/>
        </a:buClr>
        <a:buFont typeface="Wingdings" panose="05000000000000000000" pitchFamily="2" charset="2"/>
        <a:buChar char="§"/>
        <a:defRPr sz="1500" kern="1200">
          <a:solidFill>
            <a:srgbClr val="11284B"/>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F9A11B"/>
        </a:buClr>
        <a:buFont typeface="Wingdings" panose="05000000000000000000" pitchFamily="2" charset="2"/>
        <a:buChar char="§"/>
        <a:defRPr sz="1350" kern="1200">
          <a:solidFill>
            <a:srgbClr val="11284B"/>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F9A11B"/>
        </a:buClr>
        <a:buFont typeface="Wingdings" panose="05000000000000000000" pitchFamily="2" charset="2"/>
        <a:buChar char="§"/>
        <a:defRPr sz="1350" kern="1200">
          <a:solidFill>
            <a:srgbClr val="11284B"/>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nobo@ksd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hyperlink" Target="https://bit.ly/2R8hUEb"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hyperlink" Target="mailto:lbechtel@ksde.org" TargetMode="External"/><Relationship Id="rId3" Type="http://schemas.openxmlformats.org/officeDocument/2006/relationships/hyperlink" Target="mailto:accreditation@ksde.org" TargetMode="External"/><Relationship Id="rId7" Type="http://schemas.openxmlformats.org/officeDocument/2006/relationships/hyperlink" Target="mailto:dbarnes@ksde.org" TargetMode="External"/><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hyperlink" Target="mailto:bbagshaw@ksde.org" TargetMode="External"/><Relationship Id="rId5" Type="http://schemas.openxmlformats.org/officeDocument/2006/relationships/hyperlink" Target="mailto:jnobo@ksde.org" TargetMode="External"/><Relationship Id="rId4" Type="http://schemas.openxmlformats.org/officeDocument/2006/relationships/hyperlink" Target="mailto:mmiller@ksde.org"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900" dirty="0" smtClean="0">
                <a:solidFill>
                  <a:srgbClr val="11284B"/>
                </a:solidFill>
              </a:rPr>
              <a:t>Kansas</a:t>
            </a:r>
            <a:r>
              <a:rPr lang="en-US" dirty="0" smtClean="0">
                <a:solidFill>
                  <a:srgbClr val="11284B"/>
                </a:solidFill>
              </a:rPr>
              <a:t> Education System Accreditation</a:t>
            </a:r>
            <a:endParaRPr lang="en-US" dirty="0">
              <a:solidFill>
                <a:srgbClr val="11284B"/>
              </a:solidFill>
            </a:endParaRPr>
          </a:p>
        </p:txBody>
      </p:sp>
      <p:sp>
        <p:nvSpPr>
          <p:cNvPr id="3" name="Subtitle 2"/>
          <p:cNvSpPr>
            <a:spLocks noGrp="1"/>
          </p:cNvSpPr>
          <p:nvPr>
            <p:ph type="subTitle" idx="1"/>
          </p:nvPr>
        </p:nvSpPr>
        <p:spPr/>
        <p:txBody>
          <a:bodyPr>
            <a:normAutofit/>
          </a:bodyPr>
          <a:lstStyle/>
          <a:p>
            <a:r>
              <a:rPr lang="en-US" sz="2700" dirty="0">
                <a:solidFill>
                  <a:srgbClr val="11284B"/>
                </a:solidFill>
              </a:rPr>
              <a:t>Chair </a:t>
            </a:r>
            <a:r>
              <a:rPr lang="en-US" sz="2800" dirty="0">
                <a:solidFill>
                  <a:srgbClr val="11284B"/>
                </a:solidFill>
              </a:rPr>
              <a:t>Training</a:t>
            </a:r>
            <a:r>
              <a:rPr lang="en-US" sz="2700" dirty="0">
                <a:solidFill>
                  <a:srgbClr val="11284B"/>
                </a:solidFill>
              </a:rPr>
              <a:t> </a:t>
            </a:r>
            <a:r>
              <a:rPr lang="en-US" sz="2700" dirty="0" smtClean="0">
                <a:solidFill>
                  <a:srgbClr val="11284B"/>
                </a:solidFill>
              </a:rPr>
              <a:t>Winter 2018-2019</a:t>
            </a:r>
            <a:endParaRPr lang="en-US" sz="2700" dirty="0">
              <a:solidFill>
                <a:srgbClr val="11284B"/>
              </a:solidFill>
            </a:endParaRPr>
          </a:p>
        </p:txBody>
      </p:sp>
      <p:sp>
        <p:nvSpPr>
          <p:cNvPr id="4" name="TextBox 3"/>
          <p:cNvSpPr txBox="1"/>
          <p:nvPr/>
        </p:nvSpPr>
        <p:spPr>
          <a:xfrm>
            <a:off x="2286001" y="4400550"/>
            <a:ext cx="6858000" cy="646331"/>
          </a:xfrm>
          <a:prstGeom prst="rect">
            <a:avLst/>
          </a:prstGeom>
          <a:noFill/>
        </p:spPr>
        <p:txBody>
          <a:bodyPr wrap="square" rtlCol="0">
            <a:spAutoFit/>
          </a:bodyPr>
          <a:lstStyle/>
          <a:p>
            <a:pPr defTabSz="685800"/>
            <a:r>
              <a:rPr lang="en-US" sz="1200" dirty="0" smtClean="0">
                <a:solidFill>
                  <a:prstClr val="white"/>
                </a:solidFill>
                <a:latin typeface="Arial" panose="020B0604020202020204" pitchFamily="34" charset="0"/>
                <a:cs typeface="Arial" panose="020B0604020202020204" pitchFamily="34" charset="0"/>
              </a:rPr>
              <a:t>Teacher Licensure and Accreditation | </a:t>
            </a:r>
            <a:r>
              <a:rPr lang="en-US" sz="1200" dirty="0">
                <a:solidFill>
                  <a:prstClr val="white"/>
                </a:solidFill>
                <a:latin typeface="Arial" panose="020B0604020202020204" pitchFamily="34" charset="0"/>
                <a:cs typeface="Arial" panose="020B0604020202020204" pitchFamily="34" charset="0"/>
              </a:rPr>
              <a:t>Kansas State Department of Education | Landon State Office </a:t>
            </a:r>
            <a:r>
              <a:rPr lang="en-US" sz="1200" dirty="0" smtClean="0">
                <a:solidFill>
                  <a:prstClr val="white"/>
                </a:solidFill>
                <a:latin typeface="Arial" panose="020B0604020202020204" pitchFamily="34" charset="0"/>
                <a:cs typeface="Arial" panose="020B0604020202020204" pitchFamily="34" charset="0"/>
              </a:rPr>
              <a:t>Building 900 </a:t>
            </a:r>
            <a:r>
              <a:rPr lang="en-US" sz="1200" dirty="0">
                <a:solidFill>
                  <a:prstClr val="white"/>
                </a:solidFill>
                <a:latin typeface="Arial" panose="020B0604020202020204" pitchFamily="34" charset="0"/>
                <a:cs typeface="Arial" panose="020B0604020202020204" pitchFamily="34" charset="0"/>
              </a:rPr>
              <a:t>SW Jackson St., Suite </a:t>
            </a:r>
            <a:r>
              <a:rPr lang="en-US" sz="1200" dirty="0" smtClean="0">
                <a:solidFill>
                  <a:prstClr val="white"/>
                </a:solidFill>
                <a:latin typeface="Arial" panose="020B0604020202020204" pitchFamily="34" charset="0"/>
                <a:cs typeface="Arial" panose="020B0604020202020204" pitchFamily="34" charset="0"/>
              </a:rPr>
              <a:t>117, </a:t>
            </a:r>
            <a:r>
              <a:rPr lang="en-US" sz="1200" dirty="0">
                <a:solidFill>
                  <a:prstClr val="white"/>
                </a:solidFill>
                <a:latin typeface="Arial" panose="020B0604020202020204" pitchFamily="34" charset="0"/>
                <a:cs typeface="Arial" panose="020B0604020202020204" pitchFamily="34" charset="0"/>
              </a:rPr>
              <a:t>Topeka, KS 66612 |</a:t>
            </a:r>
            <a:r>
              <a:rPr lang="en-US" sz="1200" dirty="0" smtClean="0">
                <a:solidFill>
                  <a:prstClr val="white"/>
                </a:solidFill>
                <a:latin typeface="Arial" panose="020B0604020202020204" pitchFamily="34" charset="0"/>
                <a:cs typeface="Arial" panose="020B0604020202020204" pitchFamily="34" charset="0"/>
              </a:rPr>
              <a:t>785-296-4948 |  </a:t>
            </a:r>
            <a:r>
              <a:rPr lang="en-US" sz="1200" dirty="0" smtClean="0">
                <a:solidFill>
                  <a:prstClr val="white"/>
                </a:solidFill>
                <a:latin typeface="Arial" panose="020B0604020202020204" pitchFamily="34" charset="0"/>
                <a:cs typeface="Arial" panose="020B0604020202020204" pitchFamily="34" charset="0"/>
                <a:hlinkClick r:id="rId3"/>
              </a:rPr>
              <a:t>jnobo@ksde.org</a:t>
            </a:r>
            <a:r>
              <a:rPr lang="en-US" sz="1200" dirty="0" smtClean="0">
                <a:solidFill>
                  <a:prstClr val="white"/>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92360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t>Chair Role </a:t>
            </a:r>
            <a:r>
              <a:rPr lang="en-US" sz="4400" dirty="0" smtClean="0"/>
              <a:t>with </a:t>
            </a:r>
            <a:r>
              <a:rPr lang="en-US" sz="4400" dirty="0"/>
              <a:t>KSDE</a:t>
            </a:r>
          </a:p>
        </p:txBody>
      </p:sp>
      <p:sp>
        <p:nvSpPr>
          <p:cNvPr id="2" name="Content Placeholder 1"/>
          <p:cNvSpPr>
            <a:spLocks noGrp="1"/>
          </p:cNvSpPr>
          <p:nvPr>
            <p:ph idx="1"/>
          </p:nvPr>
        </p:nvSpPr>
        <p:spPr>
          <a:xfrm>
            <a:off x="628650" y="1369218"/>
            <a:ext cx="7219950" cy="2878931"/>
          </a:xfrm>
        </p:spPr>
        <p:txBody>
          <a:bodyPr>
            <a:normAutofit lnSpcReduction="10000"/>
          </a:bodyPr>
          <a:lstStyle/>
          <a:p>
            <a:pPr marL="342900" indent="-342900">
              <a:lnSpc>
                <a:spcPct val="150000"/>
              </a:lnSpc>
              <a:buFont typeface="Arial" panose="020B0604020202020204" pitchFamily="34" charset="0"/>
              <a:buChar char="•"/>
            </a:pPr>
            <a:r>
              <a:rPr lang="en-US" sz="2800" dirty="0" smtClean="0"/>
              <a:t>Authenticated Application</a:t>
            </a:r>
          </a:p>
          <a:p>
            <a:pPr marL="342900" indent="-342900">
              <a:lnSpc>
                <a:spcPct val="150000"/>
              </a:lnSpc>
              <a:buFont typeface="Arial" panose="020B0604020202020204" pitchFamily="34" charset="0"/>
              <a:buChar char="•"/>
            </a:pPr>
            <a:r>
              <a:rPr lang="en-US" sz="2800" dirty="0" smtClean="0"/>
              <a:t>Keeping KSDE Apprised of Chair Status</a:t>
            </a:r>
          </a:p>
          <a:p>
            <a:pPr marL="342900" indent="-342900">
              <a:lnSpc>
                <a:spcPct val="150000"/>
              </a:lnSpc>
              <a:buFont typeface="Arial" panose="020B0604020202020204" pitchFamily="34" charset="0"/>
              <a:buChar char="•"/>
            </a:pPr>
            <a:r>
              <a:rPr lang="en-US" sz="2800" dirty="0" smtClean="0"/>
              <a:t>Training</a:t>
            </a:r>
          </a:p>
          <a:p>
            <a:pPr marL="342900" indent="-342900">
              <a:lnSpc>
                <a:spcPct val="150000"/>
              </a:lnSpc>
              <a:buFont typeface="Arial" panose="020B0604020202020204" pitchFamily="34" charset="0"/>
              <a:buChar char="•"/>
            </a:pPr>
            <a:r>
              <a:rPr lang="en-US" sz="2800" dirty="0" smtClean="0"/>
              <a:t>Support</a:t>
            </a:r>
            <a:endParaRPr lang="en-US" sz="2800" dirty="0"/>
          </a:p>
        </p:txBody>
      </p:sp>
    </p:spTree>
    <p:extLst>
      <p:ext uri="{BB962C8B-B14F-4D97-AF65-F5344CB8AC3E}">
        <p14:creationId xmlns:p14="http://schemas.microsoft.com/office/powerpoint/2010/main" val="1673960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73844"/>
            <a:ext cx="8458200" cy="994172"/>
          </a:xfrm>
        </p:spPr>
        <p:txBody>
          <a:bodyPr>
            <a:noAutofit/>
          </a:bodyPr>
          <a:lstStyle/>
          <a:p>
            <a:r>
              <a:rPr lang="en-US" sz="4400" dirty="0" smtClean="0"/>
              <a:t>OVT Chair Responsibilities</a:t>
            </a:r>
            <a:endParaRPr lang="en-US" sz="4400" dirty="0"/>
          </a:p>
        </p:txBody>
      </p:sp>
      <p:sp>
        <p:nvSpPr>
          <p:cNvPr id="2" name="Content Placeholder 1"/>
          <p:cNvSpPr>
            <a:spLocks noGrp="1"/>
          </p:cNvSpPr>
          <p:nvPr>
            <p:ph idx="1"/>
          </p:nvPr>
        </p:nvSpPr>
        <p:spPr>
          <a:xfrm>
            <a:off x="609600" y="1047750"/>
            <a:ext cx="7219950" cy="2895601"/>
          </a:xfrm>
        </p:spPr>
        <p:txBody>
          <a:bodyPr>
            <a:normAutofit fontScale="92500" lnSpcReduction="10000"/>
          </a:bodyPr>
          <a:lstStyle/>
          <a:p>
            <a:pPr>
              <a:lnSpc>
                <a:spcPct val="150000"/>
              </a:lnSpc>
              <a:buFont typeface="Arial" panose="020B0604020202020204" pitchFamily="34" charset="0"/>
              <a:buChar char="•"/>
            </a:pPr>
            <a:r>
              <a:rPr lang="en-US" sz="3300" dirty="0" smtClean="0"/>
              <a:t>Review </a:t>
            </a:r>
            <a:r>
              <a:rPr lang="en-US" sz="3300" dirty="0"/>
              <a:t>of System Report</a:t>
            </a:r>
          </a:p>
          <a:p>
            <a:pPr>
              <a:lnSpc>
                <a:spcPct val="150000"/>
              </a:lnSpc>
              <a:buFont typeface="Arial" panose="020B0604020202020204" pitchFamily="34" charset="0"/>
              <a:buChar char="•"/>
            </a:pPr>
            <a:r>
              <a:rPr lang="en-US" sz="3000" dirty="0" smtClean="0"/>
              <a:t>Agenda Setting with System</a:t>
            </a:r>
          </a:p>
          <a:p>
            <a:pPr>
              <a:lnSpc>
                <a:spcPct val="150000"/>
              </a:lnSpc>
              <a:buFont typeface="Arial" panose="020B0604020202020204" pitchFamily="34" charset="0"/>
              <a:buChar char="•"/>
            </a:pPr>
            <a:r>
              <a:rPr lang="en-US" sz="3000" dirty="0" smtClean="0"/>
              <a:t>Contact to OVT Members</a:t>
            </a:r>
          </a:p>
          <a:p>
            <a:pPr>
              <a:lnSpc>
                <a:spcPct val="150000"/>
              </a:lnSpc>
              <a:buFont typeface="Arial" panose="020B0604020202020204" pitchFamily="34" charset="0"/>
              <a:buChar char="•"/>
            </a:pPr>
            <a:r>
              <a:rPr lang="en-US" sz="3000" dirty="0" smtClean="0"/>
              <a:t>OVT Annual Summary Report</a:t>
            </a:r>
            <a:endParaRPr lang="en-US" sz="3000" dirty="0"/>
          </a:p>
        </p:txBody>
      </p:sp>
    </p:spTree>
    <p:extLst>
      <p:ext uri="{BB962C8B-B14F-4D97-AF65-F5344CB8AC3E}">
        <p14:creationId xmlns:p14="http://schemas.microsoft.com/office/powerpoint/2010/main" val="90654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33350"/>
            <a:ext cx="7886700" cy="994172"/>
          </a:xfrm>
        </p:spPr>
        <p:txBody>
          <a:bodyPr>
            <a:noAutofit/>
          </a:bodyPr>
          <a:lstStyle/>
          <a:p>
            <a:r>
              <a:rPr lang="en-US" sz="4400" dirty="0" smtClean="0"/>
              <a:t>OVT Visit Logistics</a:t>
            </a:r>
            <a:endParaRPr lang="en-US" sz="4400" dirty="0"/>
          </a:p>
        </p:txBody>
      </p:sp>
      <p:sp>
        <p:nvSpPr>
          <p:cNvPr id="2" name="Content Placeholder 1"/>
          <p:cNvSpPr>
            <a:spLocks noGrp="1"/>
          </p:cNvSpPr>
          <p:nvPr>
            <p:ph idx="1"/>
          </p:nvPr>
        </p:nvSpPr>
        <p:spPr>
          <a:xfrm>
            <a:off x="628650" y="971550"/>
            <a:ext cx="8229600" cy="3733800"/>
          </a:xfrm>
        </p:spPr>
        <p:txBody>
          <a:bodyPr>
            <a:noAutofit/>
          </a:bodyPr>
          <a:lstStyle/>
          <a:p>
            <a:pPr marL="342900" indent="-342900">
              <a:lnSpc>
                <a:spcPct val="100000"/>
              </a:lnSpc>
              <a:buFont typeface="Arial" panose="020B0604020202020204" pitchFamily="34" charset="0"/>
              <a:buChar char="•"/>
            </a:pPr>
            <a:r>
              <a:rPr lang="en-US" sz="2800" dirty="0" smtClean="0"/>
              <a:t>Communicate with system/district</a:t>
            </a:r>
          </a:p>
          <a:p>
            <a:pPr marL="342900" indent="-342900">
              <a:lnSpc>
                <a:spcPct val="100000"/>
              </a:lnSpc>
              <a:buFont typeface="Arial" panose="020B0604020202020204" pitchFamily="34" charset="0"/>
              <a:buChar char="•"/>
            </a:pPr>
            <a:r>
              <a:rPr lang="en-US" sz="2800" dirty="0" smtClean="0"/>
              <a:t>Agenda </a:t>
            </a:r>
          </a:p>
          <a:p>
            <a:pPr lvl="1">
              <a:lnSpc>
                <a:spcPct val="100000"/>
              </a:lnSpc>
              <a:buFont typeface="Wingdings" panose="05000000000000000000" pitchFamily="2" charset="2"/>
              <a:buChar char="ü"/>
            </a:pPr>
            <a:r>
              <a:rPr lang="en-US" sz="2800" dirty="0" smtClean="0"/>
              <a:t>Collaborate with system/district</a:t>
            </a:r>
          </a:p>
          <a:p>
            <a:pPr lvl="1">
              <a:lnSpc>
                <a:spcPct val="100000"/>
              </a:lnSpc>
              <a:buFont typeface="Wingdings" panose="05000000000000000000" pitchFamily="2" charset="2"/>
              <a:buChar char="ü"/>
            </a:pPr>
            <a:r>
              <a:rPr lang="en-US" sz="2800" dirty="0"/>
              <a:t>Decide on length of visit </a:t>
            </a:r>
            <a:endParaRPr lang="en-US" sz="2800" dirty="0" smtClean="0"/>
          </a:p>
          <a:p>
            <a:pPr lvl="1">
              <a:lnSpc>
                <a:spcPct val="100000"/>
              </a:lnSpc>
              <a:buFont typeface="Wingdings" panose="05000000000000000000" pitchFamily="2" charset="2"/>
              <a:buChar char="ü"/>
            </a:pPr>
            <a:r>
              <a:rPr lang="en-US" sz="2800" dirty="0" smtClean="0"/>
              <a:t>Focus agenda around need and support</a:t>
            </a:r>
          </a:p>
          <a:p>
            <a:pPr lvl="1">
              <a:lnSpc>
                <a:spcPct val="100000"/>
              </a:lnSpc>
              <a:buFont typeface="Wingdings" panose="05000000000000000000" pitchFamily="2" charset="2"/>
              <a:buChar char="ü"/>
            </a:pPr>
            <a:r>
              <a:rPr lang="en-US" sz="2800" dirty="0" smtClean="0"/>
              <a:t>Arrange for focus group/stakeholder meetings</a:t>
            </a:r>
          </a:p>
          <a:p>
            <a:pPr lvl="1">
              <a:lnSpc>
                <a:spcPct val="100000"/>
              </a:lnSpc>
              <a:buFont typeface="Wingdings" panose="05000000000000000000" pitchFamily="2" charset="2"/>
              <a:buChar char="ü"/>
            </a:pPr>
            <a:r>
              <a:rPr lang="en-US" sz="2800" dirty="0" smtClean="0"/>
              <a:t>Decide on building tours (purposeful)</a:t>
            </a:r>
          </a:p>
          <a:p>
            <a:pPr marL="0" indent="0">
              <a:buNone/>
            </a:pPr>
            <a:endParaRPr lang="en-US" sz="2800" dirty="0"/>
          </a:p>
        </p:txBody>
      </p:sp>
    </p:spTree>
    <p:extLst>
      <p:ext uri="{BB962C8B-B14F-4D97-AF65-F5344CB8AC3E}">
        <p14:creationId xmlns:p14="http://schemas.microsoft.com/office/powerpoint/2010/main" val="1254501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7078" y="285750"/>
            <a:ext cx="7886700" cy="1070372"/>
          </a:xfrm>
        </p:spPr>
        <p:txBody>
          <a:bodyPr>
            <a:noAutofit/>
          </a:bodyPr>
          <a:lstStyle/>
          <a:p>
            <a:r>
              <a:rPr lang="en-US" sz="4400" dirty="0" smtClean="0"/>
              <a:t/>
            </a:r>
            <a:br>
              <a:rPr lang="en-US" sz="4400" dirty="0" smtClean="0"/>
            </a:br>
            <a:r>
              <a:rPr lang="en-US" sz="4400" dirty="0" smtClean="0"/>
              <a:t>OVT Visit Logistics</a:t>
            </a:r>
            <a:br>
              <a:rPr lang="en-US" sz="4400" dirty="0" smtClean="0"/>
            </a:br>
            <a:r>
              <a:rPr lang="en-US" sz="2500" dirty="0" smtClean="0"/>
              <a:t>(Continued)</a:t>
            </a:r>
            <a:r>
              <a:rPr lang="en-US" sz="4400" dirty="0" smtClean="0"/>
              <a:t/>
            </a:r>
            <a:br>
              <a:rPr lang="en-US" sz="4400" dirty="0" smtClean="0"/>
            </a:br>
            <a:endParaRPr lang="en-US" sz="4400" dirty="0"/>
          </a:p>
        </p:txBody>
      </p:sp>
      <p:sp>
        <p:nvSpPr>
          <p:cNvPr id="2" name="Content Placeholder 1"/>
          <p:cNvSpPr>
            <a:spLocks noGrp="1"/>
          </p:cNvSpPr>
          <p:nvPr>
            <p:ph idx="1"/>
          </p:nvPr>
        </p:nvSpPr>
        <p:spPr>
          <a:xfrm>
            <a:off x="477078" y="1356122"/>
            <a:ext cx="8229600" cy="3196828"/>
          </a:xfrm>
        </p:spPr>
        <p:txBody>
          <a:bodyPr>
            <a:noAutofit/>
          </a:bodyPr>
          <a:lstStyle/>
          <a:p>
            <a:pPr marL="342900" indent="-342900">
              <a:lnSpc>
                <a:spcPct val="100000"/>
              </a:lnSpc>
              <a:buFont typeface="Arial" panose="020B0604020202020204" pitchFamily="34" charset="0"/>
              <a:buChar char="•"/>
            </a:pPr>
            <a:r>
              <a:rPr lang="en-US" sz="2800" dirty="0" smtClean="0"/>
              <a:t>Identify questions that will guide discussion</a:t>
            </a:r>
          </a:p>
          <a:p>
            <a:pPr lvl="1">
              <a:lnSpc>
                <a:spcPct val="100000"/>
              </a:lnSpc>
              <a:buFont typeface="Wingdings" panose="05000000000000000000" pitchFamily="2" charset="2"/>
              <a:buChar char="ü"/>
            </a:pPr>
            <a:r>
              <a:rPr lang="en-US" sz="2800" dirty="0" smtClean="0"/>
              <a:t>System and focus groups</a:t>
            </a:r>
          </a:p>
          <a:p>
            <a:pPr marL="342900" indent="-342900">
              <a:lnSpc>
                <a:spcPct val="100000"/>
              </a:lnSpc>
              <a:buFont typeface="Arial" panose="020B0604020202020204" pitchFamily="34" charset="0"/>
              <a:buChar char="•"/>
            </a:pPr>
            <a:r>
              <a:rPr lang="en-US" sz="2800" dirty="0" smtClean="0"/>
              <a:t>Complete Visit</a:t>
            </a:r>
          </a:p>
          <a:p>
            <a:pPr marL="342900" indent="-342900">
              <a:lnSpc>
                <a:spcPct val="100000"/>
              </a:lnSpc>
              <a:buFont typeface="Arial" panose="020B0604020202020204" pitchFamily="34" charset="0"/>
              <a:buChar char="•"/>
            </a:pPr>
            <a:r>
              <a:rPr lang="en-US" sz="2800" dirty="0" smtClean="0"/>
              <a:t>Submit OVT Annual Summary Report</a:t>
            </a:r>
          </a:p>
          <a:p>
            <a:pPr marL="342900" indent="-342900">
              <a:lnSpc>
                <a:spcPct val="100000"/>
              </a:lnSpc>
              <a:buFont typeface="Arial" panose="020B0604020202020204" pitchFamily="34" charset="0"/>
              <a:buChar char="•"/>
            </a:pPr>
            <a:r>
              <a:rPr lang="en-US" sz="2800" dirty="0" smtClean="0"/>
              <a:t>Follow-up with system as needed.</a:t>
            </a:r>
          </a:p>
          <a:p>
            <a:endParaRPr lang="en-US" sz="2800" dirty="0"/>
          </a:p>
        </p:txBody>
      </p:sp>
    </p:spTree>
    <p:extLst>
      <p:ext uri="{BB962C8B-B14F-4D97-AF65-F5344CB8AC3E}">
        <p14:creationId xmlns:p14="http://schemas.microsoft.com/office/powerpoint/2010/main" val="1283259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KESA and Redesign</a:t>
            </a:r>
            <a:endParaRPr lang="en-US" sz="4400" dirty="0"/>
          </a:p>
        </p:txBody>
      </p:sp>
      <p:sp>
        <p:nvSpPr>
          <p:cNvPr id="2" name="Content Placeholder 1"/>
          <p:cNvSpPr>
            <a:spLocks noGrp="1"/>
          </p:cNvSpPr>
          <p:nvPr>
            <p:ph idx="1"/>
          </p:nvPr>
        </p:nvSpPr>
        <p:spPr>
          <a:xfrm>
            <a:off x="628650" y="1369219"/>
            <a:ext cx="7600950" cy="3031331"/>
          </a:xfrm>
        </p:spPr>
        <p:txBody>
          <a:bodyPr>
            <a:noAutofit/>
          </a:bodyPr>
          <a:lstStyle/>
          <a:p>
            <a:pPr>
              <a:buFont typeface="Arial" panose="020B0604020202020204" pitchFamily="34" charset="0"/>
              <a:buChar char="•"/>
            </a:pPr>
            <a:r>
              <a:rPr lang="en-US" sz="2800" dirty="0" smtClean="0"/>
              <a:t>Activity:  Read explanation of KESA and Redesign</a:t>
            </a:r>
          </a:p>
          <a:p>
            <a:pPr marL="1554480" lvl="3" indent="-457200">
              <a:buFont typeface="Arial" panose="020B0604020202020204" pitchFamily="34" charset="0"/>
              <a:buChar char="•"/>
            </a:pPr>
            <a:r>
              <a:rPr lang="en-US" sz="2800" dirty="0" smtClean="0"/>
              <a:t>What is clear?</a:t>
            </a:r>
          </a:p>
          <a:p>
            <a:pPr marL="1554480" lvl="3" indent="-457200">
              <a:buFont typeface="Arial" panose="020B0604020202020204" pitchFamily="34" charset="0"/>
              <a:buChar char="•"/>
            </a:pPr>
            <a:r>
              <a:rPr lang="en-US" sz="2800" dirty="0" smtClean="0"/>
              <a:t>What is unclear?</a:t>
            </a:r>
          </a:p>
          <a:p>
            <a:pPr marL="1554480" lvl="3" indent="-457200">
              <a:buFont typeface="Arial" panose="020B0604020202020204" pitchFamily="34" charset="0"/>
              <a:buChar char="•"/>
            </a:pPr>
            <a:r>
              <a:rPr lang="en-US" sz="2800" dirty="0" smtClean="0"/>
              <a:t>Discuss ways to ensure “one system/process”.</a:t>
            </a:r>
            <a:endParaRPr lang="en-US" sz="2800" dirty="0"/>
          </a:p>
        </p:txBody>
      </p:sp>
    </p:spTree>
    <p:extLst>
      <p:ext uri="{BB962C8B-B14F-4D97-AF65-F5344CB8AC3E}">
        <p14:creationId xmlns:p14="http://schemas.microsoft.com/office/powerpoint/2010/main" val="289178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273844"/>
            <a:ext cx="7886700" cy="2297906"/>
          </a:xfrm>
        </p:spPr>
        <p:txBody>
          <a:bodyPr>
            <a:normAutofit/>
          </a:bodyPr>
          <a:lstStyle/>
          <a:p>
            <a:r>
              <a:rPr lang="en-US" sz="4400" dirty="0" smtClean="0"/>
              <a:t>OVT Visits:  What do these involve?</a:t>
            </a:r>
            <a:endParaRPr lang="en-US" sz="4400" dirty="0"/>
          </a:p>
        </p:txBody>
      </p:sp>
    </p:spTree>
    <p:extLst>
      <p:ext uri="{BB962C8B-B14F-4D97-AF65-F5344CB8AC3E}">
        <p14:creationId xmlns:p14="http://schemas.microsoft.com/office/powerpoint/2010/main" val="1731328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Prior to Visit</a:t>
            </a:r>
            <a:endParaRPr lang="en-US" sz="4400" dirty="0"/>
          </a:p>
        </p:txBody>
      </p:sp>
      <p:sp>
        <p:nvSpPr>
          <p:cNvPr id="2" name="Content Placeholder 1"/>
          <p:cNvSpPr>
            <a:spLocks noGrp="1"/>
          </p:cNvSpPr>
          <p:nvPr>
            <p:ph idx="1"/>
          </p:nvPr>
        </p:nvSpPr>
        <p:spPr>
          <a:xfrm>
            <a:off x="628650" y="1369218"/>
            <a:ext cx="7372350" cy="3183732"/>
          </a:xfrm>
        </p:spPr>
        <p:txBody>
          <a:bodyPr>
            <a:normAutofit fontScale="92500" lnSpcReduction="20000"/>
          </a:bodyPr>
          <a:lstStyle/>
          <a:p>
            <a:pPr>
              <a:lnSpc>
                <a:spcPct val="100000"/>
              </a:lnSpc>
              <a:buFont typeface="Arial" panose="020B0604020202020204" pitchFamily="34" charset="0"/>
              <a:buChar char="•"/>
            </a:pPr>
            <a:r>
              <a:rPr lang="en-US" sz="3000" dirty="0"/>
              <a:t>Read System Yearly </a:t>
            </a:r>
            <a:r>
              <a:rPr lang="en-US" sz="3000" dirty="0" smtClean="0"/>
              <a:t>Update</a:t>
            </a:r>
          </a:p>
          <a:p>
            <a:pPr lvl="1">
              <a:lnSpc>
                <a:spcPct val="100000"/>
              </a:lnSpc>
              <a:buFont typeface="Arial" panose="020B0604020202020204" pitchFamily="34" charset="0"/>
              <a:buChar char="•"/>
            </a:pPr>
            <a:r>
              <a:rPr lang="en-US" sz="3000" dirty="0" smtClean="0"/>
              <a:t>Initial and Final Reports</a:t>
            </a:r>
            <a:endParaRPr lang="en-US" sz="3000" dirty="0"/>
          </a:p>
          <a:p>
            <a:pPr>
              <a:lnSpc>
                <a:spcPct val="100000"/>
              </a:lnSpc>
              <a:buFont typeface="Arial" panose="020B0604020202020204" pitchFamily="34" charset="0"/>
              <a:buChar char="•"/>
            </a:pPr>
            <a:endParaRPr lang="en-US" sz="3000" dirty="0" smtClean="0"/>
          </a:p>
          <a:p>
            <a:pPr>
              <a:lnSpc>
                <a:spcPct val="100000"/>
              </a:lnSpc>
              <a:buFont typeface="Arial" panose="020B0604020202020204" pitchFamily="34" charset="0"/>
              <a:buChar char="•"/>
            </a:pPr>
            <a:r>
              <a:rPr lang="en-US" sz="3000" dirty="0" smtClean="0"/>
              <a:t>Contact system</a:t>
            </a:r>
          </a:p>
          <a:p>
            <a:pPr lvl="1">
              <a:lnSpc>
                <a:spcPct val="100000"/>
              </a:lnSpc>
              <a:buFont typeface="Arial" panose="020B0604020202020204" pitchFamily="34" charset="0"/>
              <a:buChar char="•"/>
            </a:pPr>
            <a:r>
              <a:rPr lang="en-US" sz="3000" dirty="0" smtClean="0"/>
              <a:t>visit date</a:t>
            </a:r>
          </a:p>
          <a:p>
            <a:pPr lvl="1">
              <a:lnSpc>
                <a:spcPct val="100000"/>
              </a:lnSpc>
              <a:buFont typeface="Arial" panose="020B0604020202020204" pitchFamily="34" charset="0"/>
              <a:buChar char="•"/>
            </a:pPr>
            <a:r>
              <a:rPr lang="en-US" sz="3000" dirty="0" smtClean="0"/>
              <a:t>reminders</a:t>
            </a:r>
            <a:endParaRPr lang="en-US" sz="3000" dirty="0"/>
          </a:p>
          <a:p>
            <a:pPr lvl="1">
              <a:lnSpc>
                <a:spcPct val="100000"/>
              </a:lnSpc>
              <a:buFont typeface="Arial" panose="020B0604020202020204" pitchFamily="34" charset="0"/>
              <a:buChar char="•"/>
            </a:pPr>
            <a:r>
              <a:rPr lang="en-US" sz="3000" dirty="0" smtClean="0"/>
              <a:t>System Yearly Update Clarification</a:t>
            </a:r>
          </a:p>
          <a:p>
            <a:pPr lvl="1" indent="0">
              <a:buNone/>
            </a:pPr>
            <a:endParaRPr lang="en-US" dirty="0" smtClean="0"/>
          </a:p>
        </p:txBody>
      </p:sp>
    </p:spTree>
    <p:extLst>
      <p:ext uri="{BB962C8B-B14F-4D97-AF65-F5344CB8AC3E}">
        <p14:creationId xmlns:p14="http://schemas.microsoft.com/office/powerpoint/2010/main" val="1709588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smtClean="0"/>
              <a:t>Prior to Visit </a:t>
            </a:r>
            <a:r>
              <a:rPr lang="en-US" sz="2800" dirty="0" smtClean="0"/>
              <a:t>(Continued)</a:t>
            </a:r>
            <a:endParaRPr lang="en-US" sz="2800" dirty="0"/>
          </a:p>
        </p:txBody>
      </p:sp>
      <p:sp>
        <p:nvSpPr>
          <p:cNvPr id="2" name="Content Placeholder 1"/>
          <p:cNvSpPr>
            <a:spLocks noGrp="1"/>
          </p:cNvSpPr>
          <p:nvPr>
            <p:ph idx="1"/>
          </p:nvPr>
        </p:nvSpPr>
        <p:spPr>
          <a:xfrm>
            <a:off x="628650" y="1123950"/>
            <a:ext cx="7448550" cy="2895600"/>
          </a:xfrm>
        </p:spPr>
        <p:txBody>
          <a:bodyPr>
            <a:noAutofit/>
          </a:bodyPr>
          <a:lstStyle/>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r>
              <a:rPr lang="en-US" sz="2800" dirty="0" smtClean="0"/>
              <a:t>Agenda </a:t>
            </a:r>
            <a:r>
              <a:rPr lang="en-US" sz="2800" dirty="0"/>
              <a:t>setting</a:t>
            </a:r>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r>
              <a:rPr lang="en-US" sz="2800" dirty="0" smtClean="0"/>
              <a:t>Phone call with OVT members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smtClean="0"/>
              <a:t>Redesign Project </a:t>
            </a:r>
          </a:p>
          <a:p>
            <a:pPr lvl="1" indent="0">
              <a:buNone/>
            </a:pPr>
            <a:endParaRPr lang="en-US" sz="2800" dirty="0" smtClean="0"/>
          </a:p>
        </p:txBody>
      </p:sp>
    </p:spTree>
    <p:extLst>
      <p:ext uri="{BB962C8B-B14F-4D97-AF65-F5344CB8AC3E}">
        <p14:creationId xmlns:p14="http://schemas.microsoft.com/office/powerpoint/2010/main" val="9591308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666750"/>
            <a:ext cx="7886700" cy="2297906"/>
          </a:xfrm>
        </p:spPr>
        <p:txBody>
          <a:bodyPr>
            <a:normAutofit/>
          </a:bodyPr>
          <a:lstStyle/>
          <a:p>
            <a:r>
              <a:rPr lang="en-US" sz="4400" dirty="0" smtClean="0"/>
              <a:t>Reviewing a </a:t>
            </a:r>
            <a:r>
              <a:rPr lang="en-US" sz="4400" dirty="0"/>
              <a:t>System Yearly Update </a:t>
            </a:r>
            <a:r>
              <a:rPr lang="en-US" sz="4400" dirty="0" smtClean="0"/>
              <a:t>Report Prior to Visit</a:t>
            </a:r>
            <a:endParaRPr lang="en-US" sz="4400" dirty="0"/>
          </a:p>
        </p:txBody>
      </p:sp>
    </p:spTree>
    <p:extLst>
      <p:ext uri="{BB962C8B-B14F-4D97-AF65-F5344CB8AC3E}">
        <p14:creationId xmlns:p14="http://schemas.microsoft.com/office/powerpoint/2010/main" val="848200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dirty="0" smtClean="0"/>
              <a:t>System Yearly Update</a:t>
            </a:r>
            <a:br>
              <a:rPr lang="en-US" sz="4400" dirty="0" smtClean="0"/>
            </a:br>
            <a:r>
              <a:rPr lang="en-US" sz="4400" dirty="0" smtClean="0"/>
              <a:t>Activity Questions</a:t>
            </a:r>
            <a:endParaRPr lang="en-US" sz="4400" dirty="0"/>
          </a:p>
        </p:txBody>
      </p:sp>
      <p:sp>
        <p:nvSpPr>
          <p:cNvPr id="2" name="Content Placeholder 1"/>
          <p:cNvSpPr>
            <a:spLocks noGrp="1"/>
          </p:cNvSpPr>
          <p:nvPr>
            <p:ph idx="1"/>
          </p:nvPr>
        </p:nvSpPr>
        <p:spPr>
          <a:xfrm>
            <a:off x="419100" y="1504950"/>
            <a:ext cx="8305800" cy="3124200"/>
          </a:xfrm>
        </p:spPr>
        <p:txBody>
          <a:bodyPr>
            <a:normAutofit fontScale="92500" lnSpcReduction="10000"/>
          </a:bodyPr>
          <a:lstStyle/>
          <a:p>
            <a:pPr marL="0" indent="0">
              <a:buNone/>
            </a:pPr>
            <a:r>
              <a:rPr lang="en-US" sz="3000" dirty="0" smtClean="0"/>
              <a:t>Discuss </a:t>
            </a:r>
            <a:r>
              <a:rPr lang="en-US" sz="3000" dirty="0"/>
              <a:t>the report </a:t>
            </a:r>
            <a:r>
              <a:rPr lang="en-US" sz="3000" dirty="0" smtClean="0"/>
              <a:t>with these questions in mind:</a:t>
            </a:r>
            <a:endParaRPr lang="en-US" sz="3000" dirty="0"/>
          </a:p>
          <a:p>
            <a:pPr marL="628650" indent="-514350">
              <a:buFont typeface="+mj-lt"/>
              <a:buAutoNum type="arabicPeriod"/>
            </a:pPr>
            <a:r>
              <a:rPr lang="en-US" sz="3000" dirty="0"/>
              <a:t>What questions would </a:t>
            </a:r>
            <a:r>
              <a:rPr lang="en-US" sz="3000" dirty="0" smtClean="0"/>
              <a:t>you want to ask?</a:t>
            </a:r>
            <a:endParaRPr lang="en-US" sz="3000" dirty="0"/>
          </a:p>
          <a:p>
            <a:pPr marL="628650" indent="-514350">
              <a:buFont typeface="+mj-lt"/>
              <a:buAutoNum type="arabicPeriod"/>
            </a:pPr>
            <a:r>
              <a:rPr lang="en-US" sz="3000" dirty="0"/>
              <a:t>What needs </a:t>
            </a:r>
            <a:r>
              <a:rPr lang="en-US" sz="3000" dirty="0" smtClean="0"/>
              <a:t>clarification? </a:t>
            </a:r>
            <a:endParaRPr lang="en-US" sz="3000" dirty="0"/>
          </a:p>
          <a:p>
            <a:pPr marL="628650" indent="-514350">
              <a:buFont typeface="+mj-lt"/>
              <a:buAutoNum type="arabicPeriod"/>
            </a:pPr>
            <a:r>
              <a:rPr lang="en-US" sz="3000" dirty="0"/>
              <a:t>What evidence would </a:t>
            </a:r>
            <a:r>
              <a:rPr lang="en-US" sz="3000" dirty="0" smtClean="0"/>
              <a:t>you </a:t>
            </a:r>
            <a:r>
              <a:rPr lang="en-US" sz="3000" dirty="0"/>
              <a:t>like to </a:t>
            </a:r>
            <a:r>
              <a:rPr lang="en-US" sz="3000" dirty="0" smtClean="0"/>
              <a:t>see?</a:t>
            </a:r>
          </a:p>
          <a:p>
            <a:pPr marL="628650" indent="-514350">
              <a:buFont typeface="+mj-lt"/>
              <a:buAutoNum type="arabicPeriod"/>
            </a:pPr>
            <a:r>
              <a:rPr lang="en-US" sz="3000" dirty="0" smtClean="0"/>
              <a:t>What focus </a:t>
            </a:r>
            <a:r>
              <a:rPr lang="en-US" sz="3000" dirty="0"/>
              <a:t>groups would </a:t>
            </a:r>
            <a:r>
              <a:rPr lang="en-US" sz="3000" dirty="0" smtClean="0"/>
              <a:t>you </a:t>
            </a:r>
            <a:r>
              <a:rPr lang="en-US" sz="3000" dirty="0"/>
              <a:t>like </a:t>
            </a:r>
            <a:r>
              <a:rPr lang="en-US" sz="3000" dirty="0" smtClean="0"/>
              <a:t>to visit? </a:t>
            </a:r>
            <a:endParaRPr lang="en-US" sz="3000" dirty="0"/>
          </a:p>
          <a:p>
            <a:pPr marL="628650" indent="-514350">
              <a:buFont typeface="+mj-lt"/>
              <a:buAutoNum type="arabicPeriod"/>
            </a:pPr>
            <a:r>
              <a:rPr lang="en-US" sz="3000" dirty="0"/>
              <a:t>What schools would </a:t>
            </a:r>
            <a:r>
              <a:rPr lang="en-US" sz="3000" dirty="0" smtClean="0"/>
              <a:t>you </a:t>
            </a:r>
            <a:r>
              <a:rPr lang="en-US" sz="3000" dirty="0"/>
              <a:t>like to visit and with what </a:t>
            </a:r>
            <a:r>
              <a:rPr lang="en-US" sz="3000" dirty="0" smtClean="0"/>
              <a:t>purpose?</a:t>
            </a:r>
            <a:endParaRPr lang="en-US" sz="3000" dirty="0"/>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1125519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Activator: We Connect</a:t>
            </a:r>
            <a:endParaRPr lang="en-US" sz="4400" dirty="0"/>
          </a:p>
        </p:txBody>
      </p:sp>
      <p:sp>
        <p:nvSpPr>
          <p:cNvPr id="3" name="Content Placeholder 2"/>
          <p:cNvSpPr>
            <a:spLocks noGrp="1"/>
          </p:cNvSpPr>
          <p:nvPr>
            <p:ph idx="1"/>
          </p:nvPr>
        </p:nvSpPr>
        <p:spPr>
          <a:xfrm>
            <a:off x="771525" y="1047750"/>
            <a:ext cx="7600950" cy="3657600"/>
          </a:xfrm>
        </p:spPr>
        <p:txBody>
          <a:bodyPr>
            <a:normAutofit fontScale="92500"/>
          </a:bodyPr>
          <a:lstStyle/>
          <a:p>
            <a:pPr>
              <a:buFont typeface="Arial" panose="020B0604020202020204" pitchFamily="34" charset="0"/>
              <a:buChar char="•"/>
            </a:pPr>
            <a:r>
              <a:rPr lang="en-US" sz="2800" dirty="0"/>
              <a:t>Find your </a:t>
            </a:r>
            <a:r>
              <a:rPr lang="en-US" sz="2800" dirty="0" smtClean="0"/>
              <a:t>partner/group</a:t>
            </a:r>
            <a:endParaRPr lang="en-US" sz="2800" dirty="0"/>
          </a:p>
          <a:p>
            <a:pPr>
              <a:buFont typeface="Arial" panose="020B0604020202020204" pitchFamily="34" charset="0"/>
              <a:buChar char="•"/>
            </a:pPr>
            <a:r>
              <a:rPr lang="en-US" sz="2800" dirty="0"/>
              <a:t>Introduce </a:t>
            </a:r>
            <a:r>
              <a:rPr lang="en-US" sz="2800" dirty="0" smtClean="0"/>
              <a:t>yourselves:</a:t>
            </a:r>
            <a:endParaRPr lang="en-US" sz="2800" dirty="0"/>
          </a:p>
          <a:p>
            <a:pPr lvl="1">
              <a:buFont typeface="Arial" panose="020B0604020202020204" pitchFamily="34" charset="0"/>
              <a:buChar char="•"/>
            </a:pPr>
            <a:r>
              <a:rPr lang="en-US" sz="2400" dirty="0"/>
              <a:t>Name, location, position, system you are chairing</a:t>
            </a:r>
          </a:p>
          <a:p>
            <a:pPr lvl="1">
              <a:buFont typeface="Arial" panose="020B0604020202020204" pitchFamily="34" charset="0"/>
              <a:buChar char="•"/>
            </a:pPr>
            <a:r>
              <a:rPr lang="en-US" sz="2400" dirty="0"/>
              <a:t>What is one thing you want to get out of this training?</a:t>
            </a:r>
          </a:p>
          <a:p>
            <a:pPr lvl="1">
              <a:buFont typeface="Arial" panose="020B0604020202020204" pitchFamily="34" charset="0"/>
              <a:buChar char="•"/>
            </a:pPr>
            <a:r>
              <a:rPr lang="en-US" sz="2400" dirty="0"/>
              <a:t>What are one or two questions you want to know?</a:t>
            </a:r>
          </a:p>
          <a:p>
            <a:pPr>
              <a:buFont typeface="Arial" panose="020B0604020202020204" pitchFamily="34" charset="0"/>
              <a:buChar char="•"/>
            </a:pPr>
            <a:r>
              <a:rPr lang="en-US" sz="2800" dirty="0"/>
              <a:t>Post questions on chart </a:t>
            </a:r>
            <a:r>
              <a:rPr lang="en-US" sz="2800" dirty="0" smtClean="0"/>
              <a:t>paper</a:t>
            </a:r>
            <a:endParaRPr lang="en-US" sz="2800" dirty="0"/>
          </a:p>
          <a:p>
            <a:pPr>
              <a:buFont typeface="Arial" panose="020B0604020202020204" pitchFamily="34" charset="0"/>
              <a:buChar char="•"/>
            </a:pPr>
            <a:r>
              <a:rPr lang="en-US" sz="2800" dirty="0"/>
              <a:t>If you finish before schedule, have some fun with the cards, and discuss the questions and get to know each other better</a:t>
            </a:r>
          </a:p>
        </p:txBody>
      </p:sp>
    </p:spTree>
    <p:extLst>
      <p:ext uri="{BB962C8B-B14F-4D97-AF65-F5344CB8AC3E}">
        <p14:creationId xmlns:p14="http://schemas.microsoft.com/office/powerpoint/2010/main" val="3634770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During the Visit</a:t>
            </a:r>
            <a:endParaRPr lang="en-US" sz="4400" dirty="0"/>
          </a:p>
        </p:txBody>
      </p:sp>
      <p:sp>
        <p:nvSpPr>
          <p:cNvPr id="3" name="Content Placeholder 2"/>
          <p:cNvSpPr>
            <a:spLocks noGrp="1"/>
          </p:cNvSpPr>
          <p:nvPr>
            <p:ph idx="1"/>
          </p:nvPr>
        </p:nvSpPr>
        <p:spPr>
          <a:xfrm>
            <a:off x="628650" y="895350"/>
            <a:ext cx="7543800" cy="3657600"/>
          </a:xfrm>
        </p:spPr>
        <p:txBody>
          <a:bodyPr>
            <a:noAutofit/>
          </a:bodyPr>
          <a:lstStyle/>
          <a:p>
            <a:pPr>
              <a:lnSpc>
                <a:spcPct val="150000"/>
              </a:lnSpc>
              <a:buFont typeface="Arial" panose="020B0604020202020204" pitchFamily="34" charset="0"/>
              <a:buChar char="•"/>
            </a:pPr>
            <a:r>
              <a:rPr lang="en-US" sz="2800" dirty="0" smtClean="0"/>
              <a:t>Vision/Mission</a:t>
            </a:r>
          </a:p>
          <a:p>
            <a:pPr>
              <a:lnSpc>
                <a:spcPct val="150000"/>
              </a:lnSpc>
              <a:buFont typeface="Arial" panose="020B0604020202020204" pitchFamily="34" charset="0"/>
              <a:buChar char="•"/>
            </a:pPr>
            <a:r>
              <a:rPr lang="en-US" sz="2800" dirty="0" smtClean="0"/>
              <a:t>Stakeholder and Focus Groups</a:t>
            </a:r>
          </a:p>
          <a:p>
            <a:pPr>
              <a:lnSpc>
                <a:spcPct val="150000"/>
              </a:lnSpc>
              <a:buFont typeface="Arial" panose="020B0604020202020204" pitchFamily="34" charset="0"/>
              <a:buChar char="•"/>
            </a:pPr>
            <a:r>
              <a:rPr lang="en-US" sz="2800" dirty="0"/>
              <a:t>School Visits</a:t>
            </a:r>
          </a:p>
          <a:p>
            <a:pPr>
              <a:lnSpc>
                <a:spcPct val="150000"/>
              </a:lnSpc>
              <a:buFont typeface="Arial" panose="020B0604020202020204" pitchFamily="34" charset="0"/>
              <a:buChar char="•"/>
            </a:pPr>
            <a:r>
              <a:rPr lang="en-US" sz="2800" dirty="0" smtClean="0"/>
              <a:t>Needs Assessment or Evaluation Data</a:t>
            </a:r>
          </a:p>
          <a:p>
            <a:pPr>
              <a:lnSpc>
                <a:spcPct val="150000"/>
              </a:lnSpc>
              <a:buFont typeface="Arial" panose="020B0604020202020204" pitchFamily="34" charset="0"/>
              <a:buChar char="•"/>
            </a:pPr>
            <a:r>
              <a:rPr lang="en-US" sz="2800" dirty="0" smtClean="0"/>
              <a:t>System and Building Goal(s) Review</a:t>
            </a:r>
          </a:p>
        </p:txBody>
      </p:sp>
    </p:spTree>
    <p:extLst>
      <p:ext uri="{BB962C8B-B14F-4D97-AF65-F5344CB8AC3E}">
        <p14:creationId xmlns:p14="http://schemas.microsoft.com/office/powerpoint/2010/main" val="134465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273844"/>
            <a:ext cx="8058150" cy="994172"/>
          </a:xfrm>
        </p:spPr>
        <p:txBody>
          <a:bodyPr>
            <a:normAutofit/>
          </a:bodyPr>
          <a:lstStyle/>
          <a:p>
            <a:r>
              <a:rPr lang="en-US" sz="4400" dirty="0" smtClean="0"/>
              <a:t>Vision/Mission</a:t>
            </a:r>
            <a:endParaRPr lang="en-US" sz="4400" dirty="0"/>
          </a:p>
        </p:txBody>
      </p:sp>
      <p:sp>
        <p:nvSpPr>
          <p:cNvPr id="2" name="Content Placeholder 1"/>
          <p:cNvSpPr>
            <a:spLocks noGrp="1"/>
          </p:cNvSpPr>
          <p:nvPr>
            <p:ph idx="1"/>
          </p:nvPr>
        </p:nvSpPr>
        <p:spPr>
          <a:xfrm>
            <a:off x="628650" y="1197562"/>
            <a:ext cx="7829550" cy="3107531"/>
          </a:xfrm>
        </p:spPr>
        <p:txBody>
          <a:bodyPr>
            <a:noAutofit/>
          </a:bodyPr>
          <a:lstStyle/>
          <a:p>
            <a:pPr>
              <a:lnSpc>
                <a:spcPct val="150000"/>
              </a:lnSpc>
              <a:buFont typeface="Arial" panose="020B0604020202020204" pitchFamily="34" charset="0"/>
              <a:buChar char="•"/>
            </a:pPr>
            <a:r>
              <a:rPr lang="en-US" sz="2800" dirty="0" smtClean="0"/>
              <a:t>Why Improve</a:t>
            </a:r>
          </a:p>
          <a:p>
            <a:pPr>
              <a:lnSpc>
                <a:spcPct val="150000"/>
              </a:lnSpc>
              <a:buFont typeface="Arial" panose="020B0604020202020204" pitchFamily="34" charset="0"/>
              <a:buChar char="•"/>
            </a:pPr>
            <a:r>
              <a:rPr lang="en-US" sz="2800" dirty="0" smtClean="0"/>
              <a:t>Clarity</a:t>
            </a:r>
          </a:p>
          <a:p>
            <a:pPr>
              <a:lnSpc>
                <a:spcPct val="150000"/>
              </a:lnSpc>
              <a:buFont typeface="Arial" panose="020B0604020202020204" pitchFamily="34" charset="0"/>
              <a:buChar char="•"/>
            </a:pPr>
            <a:r>
              <a:rPr lang="en-US" sz="2800" dirty="0" smtClean="0"/>
              <a:t>Stakeholder involvement and commitment</a:t>
            </a:r>
          </a:p>
          <a:p>
            <a:pPr>
              <a:lnSpc>
                <a:spcPct val="150000"/>
              </a:lnSpc>
              <a:buFont typeface="Arial" panose="020B0604020202020204" pitchFamily="34" charset="0"/>
              <a:buChar char="•"/>
            </a:pPr>
            <a:r>
              <a:rPr lang="en-US" sz="2800" dirty="0" smtClean="0"/>
              <a:t>Culture of system/district and community</a:t>
            </a:r>
            <a:endParaRPr lang="en-US" sz="2800" dirty="0"/>
          </a:p>
        </p:txBody>
      </p:sp>
    </p:spTree>
    <p:extLst>
      <p:ext uri="{BB962C8B-B14F-4D97-AF65-F5344CB8AC3E}">
        <p14:creationId xmlns:p14="http://schemas.microsoft.com/office/powerpoint/2010/main" val="2916059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273844"/>
            <a:ext cx="8058150" cy="994172"/>
          </a:xfrm>
        </p:spPr>
        <p:txBody>
          <a:bodyPr>
            <a:normAutofit fontScale="90000"/>
          </a:bodyPr>
          <a:lstStyle/>
          <a:p>
            <a:r>
              <a:rPr lang="en-US" sz="4900" dirty="0" smtClean="0"/>
              <a:t>Stakeholder/Focus</a:t>
            </a:r>
            <a:r>
              <a:rPr lang="en-US" sz="4400" dirty="0" smtClean="0"/>
              <a:t> Groups</a:t>
            </a:r>
            <a:endParaRPr lang="en-US" sz="4400" dirty="0"/>
          </a:p>
        </p:txBody>
      </p:sp>
      <p:sp>
        <p:nvSpPr>
          <p:cNvPr id="2" name="Content Placeholder 1"/>
          <p:cNvSpPr>
            <a:spLocks noGrp="1"/>
          </p:cNvSpPr>
          <p:nvPr>
            <p:ph idx="1"/>
          </p:nvPr>
        </p:nvSpPr>
        <p:spPr>
          <a:xfrm>
            <a:off x="628650" y="1369219"/>
            <a:ext cx="7829550" cy="2640806"/>
          </a:xfrm>
        </p:spPr>
        <p:txBody>
          <a:bodyPr>
            <a:noAutofit/>
          </a:bodyPr>
          <a:lstStyle/>
          <a:p>
            <a:pPr>
              <a:lnSpc>
                <a:spcPct val="150000"/>
              </a:lnSpc>
              <a:buFont typeface="Arial" panose="020B0604020202020204" pitchFamily="34" charset="0"/>
              <a:buChar char="•"/>
            </a:pPr>
            <a:r>
              <a:rPr lang="en-US" sz="2800" dirty="0" smtClean="0"/>
              <a:t>Purpose</a:t>
            </a:r>
          </a:p>
          <a:p>
            <a:pPr>
              <a:lnSpc>
                <a:spcPct val="150000"/>
              </a:lnSpc>
              <a:buFont typeface="Arial" panose="020B0604020202020204" pitchFamily="34" charset="0"/>
              <a:buChar char="•"/>
            </a:pPr>
            <a:r>
              <a:rPr lang="en-US" sz="2800" dirty="0"/>
              <a:t>Perception and </a:t>
            </a:r>
            <a:r>
              <a:rPr lang="en-US" sz="2800" dirty="0" smtClean="0"/>
              <a:t>understanding</a:t>
            </a:r>
          </a:p>
          <a:p>
            <a:pPr>
              <a:lnSpc>
                <a:spcPct val="150000"/>
              </a:lnSpc>
              <a:buFont typeface="Arial" panose="020B0604020202020204" pitchFamily="34" charset="0"/>
              <a:buChar char="•"/>
            </a:pPr>
            <a:r>
              <a:rPr lang="en-US" sz="2800" dirty="0" smtClean="0"/>
              <a:t>Timeframe and structure of meeting(s)</a:t>
            </a:r>
            <a:endParaRPr lang="en-US" sz="2800" dirty="0"/>
          </a:p>
        </p:txBody>
      </p:sp>
    </p:spTree>
    <p:extLst>
      <p:ext uri="{BB962C8B-B14F-4D97-AF65-F5344CB8AC3E}">
        <p14:creationId xmlns:p14="http://schemas.microsoft.com/office/powerpoint/2010/main" val="16900935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School Visits</a:t>
            </a:r>
            <a:endParaRPr lang="en-US" sz="4400" dirty="0"/>
          </a:p>
        </p:txBody>
      </p:sp>
      <p:sp>
        <p:nvSpPr>
          <p:cNvPr id="3" name="Content Placeholder 2"/>
          <p:cNvSpPr>
            <a:spLocks noGrp="1"/>
          </p:cNvSpPr>
          <p:nvPr>
            <p:ph idx="1"/>
          </p:nvPr>
        </p:nvSpPr>
        <p:spPr>
          <a:xfrm>
            <a:off x="628650" y="1369219"/>
            <a:ext cx="7886700" cy="2640806"/>
          </a:xfrm>
        </p:spPr>
        <p:txBody>
          <a:bodyPr>
            <a:normAutofit/>
          </a:bodyPr>
          <a:lstStyle/>
          <a:p>
            <a:pPr>
              <a:lnSpc>
                <a:spcPct val="150000"/>
              </a:lnSpc>
            </a:pPr>
            <a:r>
              <a:rPr lang="en-US" sz="2800" dirty="0" smtClean="0"/>
              <a:t>Purposeful</a:t>
            </a:r>
          </a:p>
          <a:p>
            <a:pPr>
              <a:lnSpc>
                <a:spcPct val="150000"/>
              </a:lnSpc>
            </a:pPr>
            <a:r>
              <a:rPr lang="en-US" sz="2800" dirty="0" smtClean="0"/>
              <a:t>Outliers</a:t>
            </a:r>
          </a:p>
          <a:p>
            <a:pPr>
              <a:lnSpc>
                <a:spcPct val="150000"/>
              </a:lnSpc>
            </a:pPr>
            <a:r>
              <a:rPr lang="en-US" sz="2800" dirty="0" smtClean="0"/>
              <a:t>Culture, Diversity, Equity</a:t>
            </a:r>
            <a:endParaRPr lang="en-US" sz="2800" dirty="0"/>
          </a:p>
        </p:txBody>
      </p:sp>
    </p:spTree>
    <p:extLst>
      <p:ext uri="{BB962C8B-B14F-4D97-AF65-F5344CB8AC3E}">
        <p14:creationId xmlns:p14="http://schemas.microsoft.com/office/powerpoint/2010/main" val="17310129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Needs Assessment</a:t>
            </a:r>
            <a:endParaRPr lang="en-US" sz="4400" dirty="0"/>
          </a:p>
        </p:txBody>
      </p:sp>
      <p:sp>
        <p:nvSpPr>
          <p:cNvPr id="3" name="Content Placeholder 2"/>
          <p:cNvSpPr>
            <a:spLocks noGrp="1"/>
          </p:cNvSpPr>
          <p:nvPr>
            <p:ph idx="1"/>
          </p:nvPr>
        </p:nvSpPr>
        <p:spPr>
          <a:xfrm>
            <a:off x="628650" y="1333500"/>
            <a:ext cx="7886700" cy="2990850"/>
          </a:xfrm>
        </p:spPr>
        <p:txBody>
          <a:bodyPr>
            <a:noAutofit/>
          </a:bodyPr>
          <a:lstStyle/>
          <a:p>
            <a:pPr marL="0" indent="0">
              <a:lnSpc>
                <a:spcPct val="100000"/>
              </a:lnSpc>
              <a:buNone/>
            </a:pPr>
            <a:r>
              <a:rPr lang="en-US" sz="2800" dirty="0" smtClean="0"/>
              <a:t>A</a:t>
            </a:r>
            <a:r>
              <a:rPr lang="en-US" sz="2800" b="1" dirty="0" smtClean="0"/>
              <a:t> </a:t>
            </a:r>
            <a:r>
              <a:rPr lang="en-US" sz="2800" dirty="0" smtClean="0"/>
              <a:t>systematic </a:t>
            </a:r>
            <a:r>
              <a:rPr lang="en-US" sz="2800" dirty="0"/>
              <a:t>process for determining and addressing needs, or "gaps" between current conditions and desired conditions or "wants". The discrepancy between the current condition and wanted condition must be measured to appropriately identify the need.</a:t>
            </a:r>
          </a:p>
        </p:txBody>
      </p:sp>
    </p:spTree>
    <p:extLst>
      <p:ext uri="{BB962C8B-B14F-4D97-AF65-F5344CB8AC3E}">
        <p14:creationId xmlns:p14="http://schemas.microsoft.com/office/powerpoint/2010/main" val="2103197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662105742"/>
              </p:ext>
            </p:extLst>
          </p:nvPr>
        </p:nvGraphicFramePr>
        <p:xfrm>
          <a:off x="625337" y="971550"/>
          <a:ext cx="7753350" cy="347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sz="4400" dirty="0"/>
              <a:t>Needs Assessment</a:t>
            </a:r>
          </a:p>
        </p:txBody>
      </p:sp>
      <p:sp>
        <p:nvSpPr>
          <p:cNvPr id="5" name="TextBox 4"/>
          <p:cNvSpPr txBox="1"/>
          <p:nvPr/>
        </p:nvSpPr>
        <p:spPr>
          <a:xfrm>
            <a:off x="5587861" y="1268016"/>
            <a:ext cx="2790826" cy="646331"/>
          </a:xfrm>
          <a:prstGeom prst="rect">
            <a:avLst/>
          </a:prstGeom>
          <a:noFill/>
        </p:spPr>
        <p:txBody>
          <a:bodyPr wrap="square" rtlCol="0">
            <a:spAutoFit/>
          </a:bodyPr>
          <a:lstStyle/>
          <a:p>
            <a:pPr marL="285750" lvl="0" indent="-285750">
              <a:buFont typeface="Arial" panose="020B0604020202020204" pitchFamily="34" charset="0"/>
              <a:buChar char="•"/>
            </a:pPr>
            <a:r>
              <a:rPr lang="en-US" dirty="0">
                <a:latin typeface="Arial Narrow" panose="020B0606020202030204" pitchFamily="34" charset="0"/>
              </a:rPr>
              <a:t>Planning Process</a:t>
            </a:r>
          </a:p>
          <a:p>
            <a:pPr marL="285750" lvl="0" indent="-285750">
              <a:buFont typeface="Arial" panose="020B0604020202020204" pitchFamily="34" charset="0"/>
              <a:buChar char="•"/>
            </a:pPr>
            <a:r>
              <a:rPr lang="en-US" dirty="0">
                <a:latin typeface="Arial Narrow" panose="020B0606020202030204" pitchFamily="34" charset="0"/>
              </a:rPr>
              <a:t>Used for Improvement </a:t>
            </a:r>
          </a:p>
        </p:txBody>
      </p:sp>
      <p:sp>
        <p:nvSpPr>
          <p:cNvPr id="7" name="TextBox 6"/>
          <p:cNvSpPr txBox="1"/>
          <p:nvPr/>
        </p:nvSpPr>
        <p:spPr>
          <a:xfrm>
            <a:off x="5715000" y="2540684"/>
            <a:ext cx="2209800" cy="646331"/>
          </a:xfrm>
          <a:prstGeom prst="rect">
            <a:avLst/>
          </a:prstGeom>
          <a:noFill/>
        </p:spPr>
        <p:txBody>
          <a:bodyPr wrap="square" rtlCol="0">
            <a:spAutoFit/>
          </a:bodyPr>
          <a:lstStyle/>
          <a:p>
            <a:pPr marL="285750" lvl="0" indent="-285750">
              <a:buFont typeface="Arial" panose="020B0604020202020204" pitchFamily="34" charset="0"/>
              <a:buChar char="•"/>
            </a:pPr>
            <a:r>
              <a:rPr lang="en-US" dirty="0">
                <a:latin typeface="Arial Narrow" panose="020B0606020202030204" pitchFamily="34" charset="0"/>
              </a:rPr>
              <a:t>Assessments</a:t>
            </a:r>
          </a:p>
          <a:p>
            <a:pPr marL="285750" lvl="0" indent="-285750">
              <a:buFont typeface="Arial" panose="020B0604020202020204" pitchFamily="34" charset="0"/>
              <a:buChar char="•"/>
            </a:pPr>
            <a:r>
              <a:rPr lang="en-US" dirty="0">
                <a:latin typeface="Arial Narrow" panose="020B0606020202030204" pitchFamily="34" charset="0"/>
              </a:rPr>
              <a:t>Graduation Rates</a:t>
            </a:r>
          </a:p>
        </p:txBody>
      </p:sp>
      <p:sp>
        <p:nvSpPr>
          <p:cNvPr id="8" name="TextBox 7"/>
          <p:cNvSpPr txBox="1"/>
          <p:nvPr/>
        </p:nvSpPr>
        <p:spPr>
          <a:xfrm>
            <a:off x="5791200" y="3680420"/>
            <a:ext cx="2057400" cy="923330"/>
          </a:xfrm>
          <a:prstGeom prst="rect">
            <a:avLst/>
          </a:prstGeom>
          <a:noFill/>
        </p:spPr>
        <p:txBody>
          <a:bodyPr wrap="square" rtlCol="0">
            <a:spAutoFit/>
          </a:bodyPr>
          <a:lstStyle/>
          <a:p>
            <a:pPr marL="285750" lvl="0" indent="-285750">
              <a:buFont typeface="Arial" panose="020B0604020202020204" pitchFamily="34" charset="0"/>
              <a:buChar char="•"/>
            </a:pPr>
            <a:r>
              <a:rPr lang="en-US" dirty="0">
                <a:latin typeface="Arial Narrow" panose="020B0606020202030204" pitchFamily="34" charset="0"/>
              </a:rPr>
              <a:t>Rubrics</a:t>
            </a:r>
          </a:p>
          <a:p>
            <a:pPr marL="285750" lvl="0" indent="-285750">
              <a:buFont typeface="Arial" panose="020B0604020202020204" pitchFamily="34" charset="0"/>
              <a:buChar char="•"/>
            </a:pPr>
            <a:r>
              <a:rPr lang="en-US" dirty="0">
                <a:latin typeface="Arial Narrow" panose="020B0606020202030204" pitchFamily="34" charset="0"/>
              </a:rPr>
              <a:t>Surveys</a:t>
            </a:r>
          </a:p>
          <a:p>
            <a:endParaRPr lang="en-US" dirty="0"/>
          </a:p>
        </p:txBody>
      </p:sp>
    </p:spTree>
    <p:extLst>
      <p:ext uri="{BB962C8B-B14F-4D97-AF65-F5344CB8AC3E}">
        <p14:creationId xmlns:p14="http://schemas.microsoft.com/office/powerpoint/2010/main" val="9103540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1143000" y="418691"/>
          <a:ext cx="6858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Up-Down Arrow 8"/>
          <p:cNvSpPr/>
          <p:nvPr/>
        </p:nvSpPr>
        <p:spPr>
          <a:xfrm rot="8032310" flipH="1" flipV="1">
            <a:off x="3217330" y="2481585"/>
            <a:ext cx="483470" cy="990600"/>
          </a:xfrm>
          <a:prstGeom prst="upDownArrow">
            <a:avLst/>
          </a:prstGeom>
          <a:solidFill>
            <a:srgbClr val="15284B"/>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2060"/>
              </a:solidFill>
              <a:effectLst/>
              <a:uLnTx/>
              <a:uFillTx/>
              <a:latin typeface="Arial Narrow"/>
              <a:ea typeface="+mn-ea"/>
              <a:cs typeface="+mn-cs"/>
            </a:endParaRPr>
          </a:p>
        </p:txBody>
      </p:sp>
      <p:pic>
        <p:nvPicPr>
          <p:cNvPr id="4" name="Picture 3"/>
          <p:cNvPicPr>
            <a:picLocks noChangeAspect="1"/>
          </p:cNvPicPr>
          <p:nvPr/>
        </p:nvPicPr>
        <p:blipFill>
          <a:blip r:embed="rId8"/>
          <a:stretch>
            <a:fillRect/>
          </a:stretch>
        </p:blipFill>
        <p:spPr>
          <a:xfrm rot="2668048">
            <a:off x="4144843" y="1823317"/>
            <a:ext cx="965604" cy="951610"/>
          </a:xfrm>
          <a:prstGeom prst="rect">
            <a:avLst/>
          </a:prstGeom>
        </p:spPr>
      </p:pic>
      <p:pic>
        <p:nvPicPr>
          <p:cNvPr id="10" name="Picture 9"/>
          <p:cNvPicPr>
            <a:picLocks noChangeAspect="1"/>
          </p:cNvPicPr>
          <p:nvPr/>
        </p:nvPicPr>
        <p:blipFill>
          <a:blip r:embed="rId8"/>
          <a:stretch>
            <a:fillRect/>
          </a:stretch>
        </p:blipFill>
        <p:spPr>
          <a:xfrm rot="5554829">
            <a:off x="5328311" y="2562321"/>
            <a:ext cx="841321" cy="829128"/>
          </a:xfrm>
          <a:prstGeom prst="rect">
            <a:avLst/>
          </a:prstGeom>
        </p:spPr>
      </p:pic>
    </p:spTree>
    <p:extLst>
      <p:ext uri="{BB962C8B-B14F-4D97-AF65-F5344CB8AC3E}">
        <p14:creationId xmlns:p14="http://schemas.microsoft.com/office/powerpoint/2010/main" val="6285605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What makes a Good Goal?</a:t>
            </a:r>
            <a:endParaRPr lang="en-US" sz="4400" dirty="0"/>
          </a:p>
        </p:txBody>
      </p:sp>
      <p:sp>
        <p:nvSpPr>
          <p:cNvPr id="3" name="Content Placeholder 2"/>
          <p:cNvSpPr>
            <a:spLocks noGrp="1"/>
          </p:cNvSpPr>
          <p:nvPr>
            <p:ph idx="1"/>
          </p:nvPr>
        </p:nvSpPr>
        <p:spPr>
          <a:xfrm>
            <a:off x="628650" y="1369219"/>
            <a:ext cx="7524750" cy="2640806"/>
          </a:xfrm>
        </p:spPr>
        <p:txBody>
          <a:bodyPr>
            <a:normAutofit/>
          </a:bodyPr>
          <a:lstStyle/>
          <a:p>
            <a:r>
              <a:rPr lang="en-US" sz="2800" b="1" dirty="0" smtClean="0"/>
              <a:t>S</a:t>
            </a:r>
            <a:r>
              <a:rPr lang="en-US" sz="2800" dirty="0" smtClean="0"/>
              <a:t>pecific</a:t>
            </a:r>
          </a:p>
          <a:p>
            <a:r>
              <a:rPr lang="en-US" sz="2800" b="1" dirty="0" smtClean="0"/>
              <a:t>M</a:t>
            </a:r>
            <a:r>
              <a:rPr lang="en-US" sz="2800" dirty="0" smtClean="0"/>
              <a:t>easureable</a:t>
            </a:r>
          </a:p>
          <a:p>
            <a:r>
              <a:rPr lang="en-US" sz="2800" b="1" dirty="0" smtClean="0"/>
              <a:t>A</a:t>
            </a:r>
            <a:r>
              <a:rPr lang="en-US" sz="2800" dirty="0" smtClean="0"/>
              <a:t>ccountable</a:t>
            </a:r>
          </a:p>
          <a:p>
            <a:r>
              <a:rPr lang="en-US" sz="2800" b="1" dirty="0" smtClean="0"/>
              <a:t>R</a:t>
            </a:r>
            <a:r>
              <a:rPr lang="en-US" sz="2800" dirty="0" smtClean="0"/>
              <a:t>elevant</a:t>
            </a:r>
          </a:p>
          <a:p>
            <a:r>
              <a:rPr lang="en-US" sz="2800" b="1" dirty="0" smtClean="0"/>
              <a:t>T</a:t>
            </a:r>
            <a:r>
              <a:rPr lang="en-US" sz="2800" dirty="0" smtClean="0"/>
              <a:t>ime-Based</a:t>
            </a:r>
            <a:endParaRPr lang="en-US" dirty="0"/>
          </a:p>
        </p:txBody>
      </p:sp>
    </p:spTree>
    <p:extLst>
      <p:ext uri="{BB962C8B-B14F-4D97-AF65-F5344CB8AC3E}">
        <p14:creationId xmlns:p14="http://schemas.microsoft.com/office/powerpoint/2010/main" val="558118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smtClean="0"/>
              <a:t>Action/Improvement Plan</a:t>
            </a:r>
            <a:endParaRPr lang="en-US" sz="4400" dirty="0"/>
          </a:p>
        </p:txBody>
      </p:sp>
      <p:sp>
        <p:nvSpPr>
          <p:cNvPr id="2" name="Content Placeholder 1"/>
          <p:cNvSpPr>
            <a:spLocks noGrp="1"/>
          </p:cNvSpPr>
          <p:nvPr>
            <p:ph idx="1"/>
          </p:nvPr>
        </p:nvSpPr>
        <p:spPr>
          <a:xfrm>
            <a:off x="628650" y="1123950"/>
            <a:ext cx="7886700" cy="3429000"/>
          </a:xfrm>
        </p:spPr>
        <p:txBody>
          <a:bodyPr>
            <a:normAutofit/>
          </a:bodyPr>
          <a:lstStyle/>
          <a:p>
            <a:pPr>
              <a:buFont typeface="Arial" panose="020B0604020202020204" pitchFamily="34" charset="0"/>
              <a:buChar char="•"/>
            </a:pPr>
            <a:r>
              <a:rPr lang="en-US" sz="2800" dirty="0" smtClean="0"/>
              <a:t>System – Two “</a:t>
            </a:r>
            <a:r>
              <a:rPr lang="en-US" sz="2800" dirty="0" err="1" smtClean="0"/>
              <a:t>Rs</a:t>
            </a:r>
            <a:r>
              <a:rPr lang="en-US" sz="2800" dirty="0" smtClean="0"/>
              <a:t>”</a:t>
            </a:r>
          </a:p>
          <a:p>
            <a:pPr>
              <a:buFont typeface="Arial" panose="020B0604020202020204" pitchFamily="34" charset="0"/>
              <a:buChar char="•"/>
            </a:pPr>
            <a:r>
              <a:rPr lang="en-US" sz="2800" dirty="0" smtClean="0"/>
              <a:t>Broad goals that can support building goals</a:t>
            </a:r>
          </a:p>
          <a:p>
            <a:pPr>
              <a:buFont typeface="Arial" panose="020B0604020202020204" pitchFamily="34" charset="0"/>
              <a:buChar char="•"/>
            </a:pPr>
            <a:r>
              <a:rPr lang="en-US" sz="2800" dirty="0" smtClean="0"/>
              <a:t>System goals based on building needs</a:t>
            </a:r>
          </a:p>
          <a:p>
            <a:pPr>
              <a:buFont typeface="Arial" panose="020B0604020202020204" pitchFamily="34" charset="0"/>
              <a:buChar char="•"/>
            </a:pPr>
            <a:r>
              <a:rPr lang="en-US" sz="2800" dirty="0" smtClean="0"/>
              <a:t>Strategies focused on system improvements and building supports</a:t>
            </a:r>
          </a:p>
          <a:p>
            <a:pPr>
              <a:buFont typeface="Arial" panose="020B0604020202020204" pitchFamily="34" charset="0"/>
              <a:buChar char="•"/>
            </a:pPr>
            <a:r>
              <a:rPr lang="en-US" sz="2800" dirty="0" smtClean="0"/>
              <a:t>Building goals based on needs assessment and aligned with system/district goals</a:t>
            </a:r>
            <a:endParaRPr lang="en-US" sz="2800" dirty="0"/>
          </a:p>
        </p:txBody>
      </p:sp>
    </p:spTree>
    <p:extLst>
      <p:ext uri="{BB962C8B-B14F-4D97-AF65-F5344CB8AC3E}">
        <p14:creationId xmlns:p14="http://schemas.microsoft.com/office/powerpoint/2010/main" val="3576423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Understanding the Data</a:t>
            </a:r>
            <a:endParaRPr lang="en-US" sz="4400" dirty="0"/>
          </a:p>
        </p:txBody>
      </p:sp>
      <p:sp>
        <p:nvSpPr>
          <p:cNvPr id="3" name="Content Placeholder 2"/>
          <p:cNvSpPr>
            <a:spLocks noGrp="1"/>
          </p:cNvSpPr>
          <p:nvPr>
            <p:ph idx="1"/>
          </p:nvPr>
        </p:nvSpPr>
        <p:spPr>
          <a:xfrm>
            <a:off x="628650" y="1369218"/>
            <a:ext cx="7677150" cy="2955131"/>
          </a:xfrm>
        </p:spPr>
        <p:txBody>
          <a:bodyPr>
            <a:normAutofit/>
          </a:bodyPr>
          <a:lstStyle/>
          <a:p>
            <a:pPr lvl="1">
              <a:lnSpc>
                <a:spcPct val="150000"/>
              </a:lnSpc>
              <a:buFont typeface="Arial" panose="020B0604020202020204" pitchFamily="34" charset="0"/>
              <a:buChar char="•"/>
            </a:pPr>
            <a:r>
              <a:rPr lang="en-US" sz="2800" dirty="0"/>
              <a:t>What </a:t>
            </a:r>
            <a:r>
              <a:rPr lang="en-US" sz="2800" dirty="0" smtClean="0"/>
              <a:t>data is system using</a:t>
            </a:r>
          </a:p>
          <a:p>
            <a:pPr lvl="1">
              <a:lnSpc>
                <a:spcPct val="150000"/>
              </a:lnSpc>
              <a:buFont typeface="Arial" panose="020B0604020202020204" pitchFamily="34" charset="0"/>
              <a:buChar char="•"/>
            </a:pPr>
            <a:r>
              <a:rPr lang="en-US" sz="2800" dirty="0" smtClean="0"/>
              <a:t>Relating </a:t>
            </a:r>
            <a:r>
              <a:rPr lang="en-US" sz="2800" dirty="0"/>
              <a:t>the data to </a:t>
            </a:r>
            <a:r>
              <a:rPr lang="en-US" sz="2800" dirty="0" smtClean="0"/>
              <a:t>system, school </a:t>
            </a:r>
            <a:r>
              <a:rPr lang="en-US" sz="2800" dirty="0"/>
              <a:t>goals and progress</a:t>
            </a:r>
          </a:p>
          <a:p>
            <a:pPr lvl="1">
              <a:lnSpc>
                <a:spcPct val="150000"/>
              </a:lnSpc>
              <a:buFont typeface="Arial" panose="020B0604020202020204" pitchFamily="34" charset="0"/>
              <a:buChar char="•"/>
            </a:pPr>
            <a:r>
              <a:rPr lang="en-US" sz="2800" dirty="0"/>
              <a:t>Data </a:t>
            </a:r>
            <a:r>
              <a:rPr lang="en-US" sz="2800" dirty="0" smtClean="0"/>
              <a:t>analysis </a:t>
            </a:r>
            <a:r>
              <a:rPr lang="en-US" sz="2800" dirty="0"/>
              <a:t>and </a:t>
            </a:r>
            <a:r>
              <a:rPr lang="en-US" sz="2800" dirty="0" smtClean="0"/>
              <a:t>review</a:t>
            </a:r>
          </a:p>
          <a:p>
            <a:pPr lvl="1">
              <a:lnSpc>
                <a:spcPct val="150000"/>
              </a:lnSpc>
              <a:buFont typeface="Arial" panose="020B0604020202020204" pitchFamily="34" charset="0"/>
              <a:buChar char="•"/>
            </a:pPr>
            <a:endParaRPr lang="en-US" sz="2800" dirty="0"/>
          </a:p>
          <a:p>
            <a:endParaRPr lang="en-US" sz="3200" dirty="0"/>
          </a:p>
        </p:txBody>
      </p:sp>
    </p:spTree>
    <p:extLst>
      <p:ext uri="{BB962C8B-B14F-4D97-AF65-F5344CB8AC3E}">
        <p14:creationId xmlns:p14="http://schemas.microsoft.com/office/powerpoint/2010/main" val="2303264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882" y="285750"/>
            <a:ext cx="8475518" cy="994172"/>
          </a:xfrm>
        </p:spPr>
        <p:txBody>
          <a:bodyPr>
            <a:noAutofit/>
          </a:bodyPr>
          <a:lstStyle/>
          <a:p>
            <a:r>
              <a:rPr lang="en-US" sz="4400" dirty="0" smtClean="0">
                <a:solidFill>
                  <a:srgbClr val="002060"/>
                </a:solidFill>
              </a:rPr>
              <a:t>Kansas Vision for Education</a:t>
            </a:r>
            <a:endParaRPr lang="en-US" sz="4400" dirty="0">
              <a:solidFill>
                <a:srgbClr val="002060"/>
              </a:solidFill>
            </a:endParaRPr>
          </a:p>
        </p:txBody>
      </p:sp>
      <p:sp>
        <p:nvSpPr>
          <p:cNvPr id="3" name="Text Placeholder 2"/>
          <p:cNvSpPr>
            <a:spLocks noGrp="1"/>
          </p:cNvSpPr>
          <p:nvPr>
            <p:ph idx="1"/>
          </p:nvPr>
        </p:nvSpPr>
        <p:spPr>
          <a:xfrm>
            <a:off x="649432" y="1962150"/>
            <a:ext cx="7886700" cy="1524000"/>
          </a:xfrm>
        </p:spPr>
        <p:txBody>
          <a:bodyPr/>
          <a:lstStyle/>
          <a:p>
            <a:pPr marL="0" indent="0" algn="ctr">
              <a:buNone/>
            </a:pPr>
            <a:r>
              <a:rPr lang="en-US" sz="4000" dirty="0" smtClean="0"/>
              <a:t>Kansas leads the world in the success of each student.</a:t>
            </a:r>
            <a:endParaRPr lang="en-US" sz="4000" dirty="0"/>
          </a:p>
        </p:txBody>
      </p:sp>
    </p:spTree>
    <p:extLst>
      <p:ext uri="{BB962C8B-B14F-4D97-AF65-F5344CB8AC3E}">
        <p14:creationId xmlns:p14="http://schemas.microsoft.com/office/powerpoint/2010/main" val="6988238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231278"/>
            <a:ext cx="2895600" cy="2895600"/>
          </a:xfrm>
          <a:prstGeom prst="rect">
            <a:avLst/>
          </a:prstGeom>
        </p:spPr>
      </p:pic>
      <p:sp>
        <p:nvSpPr>
          <p:cNvPr id="3" name="TextBox 2"/>
          <p:cNvSpPr txBox="1"/>
          <p:nvPr/>
        </p:nvSpPr>
        <p:spPr>
          <a:xfrm>
            <a:off x="990600" y="461837"/>
            <a:ext cx="5715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rPr>
              <a:t>Analysis</a:t>
            </a:r>
            <a:endParaRPr kumimoji="0" lang="en-US" sz="4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1231278"/>
            <a:ext cx="3124200" cy="2662084"/>
          </a:xfrm>
          <a:prstGeom prst="rect">
            <a:avLst/>
          </a:prstGeom>
        </p:spPr>
      </p:pic>
    </p:spTree>
    <p:extLst>
      <p:ext uri="{BB962C8B-B14F-4D97-AF65-F5344CB8AC3E}">
        <p14:creationId xmlns:p14="http://schemas.microsoft.com/office/powerpoint/2010/main" val="25518317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KESA Goal Review </a:t>
            </a:r>
            <a:endParaRPr lang="en-US" sz="4400" dirty="0"/>
          </a:p>
        </p:txBody>
      </p:sp>
      <p:sp>
        <p:nvSpPr>
          <p:cNvPr id="3" name="Content Placeholder 2"/>
          <p:cNvSpPr>
            <a:spLocks noGrp="1"/>
          </p:cNvSpPr>
          <p:nvPr>
            <p:ph idx="1"/>
          </p:nvPr>
        </p:nvSpPr>
        <p:spPr>
          <a:xfrm>
            <a:off x="533400" y="1123950"/>
            <a:ext cx="8229600" cy="3200400"/>
          </a:xfrm>
        </p:spPr>
        <p:txBody>
          <a:bodyPr>
            <a:noAutofit/>
          </a:bodyPr>
          <a:lstStyle/>
          <a:p>
            <a:pPr>
              <a:lnSpc>
                <a:spcPct val="150000"/>
              </a:lnSpc>
              <a:buFont typeface="Arial" panose="020B0604020202020204" pitchFamily="34" charset="0"/>
              <a:buChar char="•"/>
            </a:pPr>
            <a:r>
              <a:rPr lang="en-US" sz="2400" dirty="0" smtClean="0"/>
              <a:t>What evidence was used to select goal?</a:t>
            </a:r>
          </a:p>
          <a:p>
            <a:pPr>
              <a:lnSpc>
                <a:spcPct val="150000"/>
              </a:lnSpc>
              <a:buFont typeface="Arial" panose="020B0604020202020204" pitchFamily="34" charset="0"/>
              <a:buChar char="•"/>
            </a:pPr>
            <a:r>
              <a:rPr lang="en-US" sz="2400" dirty="0" smtClean="0"/>
              <a:t>What is the goal trying to accomplish?</a:t>
            </a:r>
          </a:p>
          <a:p>
            <a:pPr>
              <a:lnSpc>
                <a:spcPct val="150000"/>
              </a:lnSpc>
              <a:buFont typeface="Arial" panose="020B0604020202020204" pitchFamily="34" charset="0"/>
              <a:buChar char="•"/>
            </a:pPr>
            <a:r>
              <a:rPr lang="en-US" sz="2400" dirty="0" smtClean="0"/>
              <a:t>What professional development is needed?</a:t>
            </a:r>
          </a:p>
          <a:p>
            <a:pPr>
              <a:lnSpc>
                <a:spcPct val="100000"/>
              </a:lnSpc>
              <a:buFont typeface="Arial" panose="020B0604020202020204" pitchFamily="34" charset="0"/>
              <a:buChar char="•"/>
            </a:pPr>
            <a:r>
              <a:rPr lang="en-US" sz="2400" dirty="0" smtClean="0"/>
              <a:t>How will it be known if the goal is accomplished/met?</a:t>
            </a:r>
          </a:p>
          <a:p>
            <a:pPr>
              <a:lnSpc>
                <a:spcPct val="150000"/>
              </a:lnSpc>
              <a:buFont typeface="Arial" panose="020B0604020202020204" pitchFamily="34" charset="0"/>
              <a:buChar char="•"/>
            </a:pPr>
            <a:r>
              <a:rPr lang="en-US" sz="2400" dirty="0" smtClean="0"/>
              <a:t>How will the goal be monitored &amp; re-evaluated?</a:t>
            </a:r>
            <a:endParaRPr lang="en-US" sz="2400" dirty="0"/>
          </a:p>
        </p:txBody>
      </p:sp>
    </p:spTree>
    <p:extLst>
      <p:ext uri="{BB962C8B-B14F-4D97-AF65-F5344CB8AC3E}">
        <p14:creationId xmlns:p14="http://schemas.microsoft.com/office/powerpoint/2010/main" val="30626743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Data Review, Goals and Improvement Plans</a:t>
            </a:r>
            <a:endParaRPr lang="en-US" sz="4400" dirty="0"/>
          </a:p>
        </p:txBody>
      </p:sp>
      <p:sp>
        <p:nvSpPr>
          <p:cNvPr id="3" name="Content Placeholder 2"/>
          <p:cNvSpPr>
            <a:spLocks noGrp="1"/>
          </p:cNvSpPr>
          <p:nvPr>
            <p:ph idx="1"/>
          </p:nvPr>
        </p:nvSpPr>
        <p:spPr>
          <a:xfrm>
            <a:off x="628650" y="1581151"/>
            <a:ext cx="7886700" cy="2819400"/>
          </a:xfrm>
        </p:spPr>
        <p:txBody>
          <a:bodyPr>
            <a:normAutofit lnSpcReduction="10000"/>
          </a:bodyPr>
          <a:lstStyle/>
          <a:p>
            <a:pPr marL="228600" indent="-228600">
              <a:buFont typeface="+mj-lt"/>
              <a:buAutoNum type="arabicPeriod"/>
            </a:pPr>
            <a:r>
              <a:rPr lang="en-US" sz="2400" dirty="0"/>
              <a:t>What does the data tell you</a:t>
            </a:r>
            <a:r>
              <a:rPr lang="en-US" sz="2400" dirty="0" smtClean="0"/>
              <a:t>?</a:t>
            </a:r>
          </a:p>
          <a:p>
            <a:pPr marL="228600" indent="-228600">
              <a:buFont typeface="+mj-lt"/>
              <a:buAutoNum type="arabicPeriod"/>
            </a:pPr>
            <a:r>
              <a:rPr lang="en-US" sz="2400" dirty="0" smtClean="0"/>
              <a:t>What other local data would you like to see?</a:t>
            </a:r>
            <a:endParaRPr lang="en-US" sz="2400" dirty="0"/>
          </a:p>
          <a:p>
            <a:pPr marL="228600" indent="-228600">
              <a:buFont typeface="+mj-lt"/>
              <a:buAutoNum type="arabicPeriod"/>
            </a:pPr>
            <a:r>
              <a:rPr lang="en-US" sz="2400" dirty="0" smtClean="0"/>
              <a:t>Do </a:t>
            </a:r>
            <a:r>
              <a:rPr lang="en-US" sz="2400" dirty="0"/>
              <a:t>the goals match the data</a:t>
            </a:r>
            <a:r>
              <a:rPr lang="en-US" sz="2400" dirty="0" smtClean="0"/>
              <a:t>?</a:t>
            </a:r>
          </a:p>
          <a:p>
            <a:pPr marL="228600" indent="-228600">
              <a:buFont typeface="+mj-lt"/>
              <a:buAutoNum type="arabicPeriod"/>
            </a:pPr>
            <a:r>
              <a:rPr lang="en-US" sz="2400" dirty="0" smtClean="0"/>
              <a:t>Will goal help the district change?</a:t>
            </a:r>
          </a:p>
          <a:p>
            <a:pPr marL="228600" indent="-228600">
              <a:buFont typeface="+mj-lt"/>
              <a:buAutoNum type="arabicPeriod"/>
            </a:pPr>
            <a:r>
              <a:rPr lang="en-US" sz="2400" dirty="0" smtClean="0"/>
              <a:t> Will the data provide good measures of growth in their goals?</a:t>
            </a:r>
          </a:p>
          <a:p>
            <a:pPr marL="228600" indent="-228600">
              <a:buFont typeface="+mj-lt"/>
              <a:buAutoNum type="arabicPeriod"/>
            </a:pPr>
            <a:r>
              <a:rPr lang="en-US" sz="2400" dirty="0"/>
              <a:t>What questions would you have of a </a:t>
            </a:r>
            <a:r>
              <a:rPr lang="en-US" sz="2400" dirty="0" smtClean="0"/>
              <a:t>district, schools?  </a:t>
            </a:r>
            <a:endParaRPr lang="en-US" sz="2400" dirty="0"/>
          </a:p>
          <a:p>
            <a:pPr marL="228600" indent="-228600">
              <a:buFont typeface="+mj-lt"/>
              <a:buAutoNum type="arabicPeriod"/>
            </a:pPr>
            <a:endParaRPr lang="en-US" sz="2400" dirty="0" smtClean="0"/>
          </a:p>
          <a:p>
            <a:pPr marL="228600" indent="-228600">
              <a:buFont typeface="+mj-lt"/>
              <a:buAutoNum type="arabicPeriod"/>
            </a:pPr>
            <a:endParaRPr lang="en-US" sz="2400" dirty="0"/>
          </a:p>
        </p:txBody>
      </p:sp>
    </p:spTree>
    <p:extLst>
      <p:ext uri="{BB962C8B-B14F-4D97-AF65-F5344CB8AC3E}">
        <p14:creationId xmlns:p14="http://schemas.microsoft.com/office/powerpoint/2010/main" val="36432662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After the Visit</a:t>
            </a:r>
            <a:endParaRPr lang="en-US" sz="4400" dirty="0"/>
          </a:p>
        </p:txBody>
      </p:sp>
      <p:sp>
        <p:nvSpPr>
          <p:cNvPr id="3" name="Content Placeholder 2"/>
          <p:cNvSpPr>
            <a:spLocks noGrp="1"/>
          </p:cNvSpPr>
          <p:nvPr>
            <p:ph idx="1"/>
          </p:nvPr>
        </p:nvSpPr>
        <p:spPr>
          <a:xfrm>
            <a:off x="628650" y="1369219"/>
            <a:ext cx="7886700" cy="2640806"/>
          </a:xfrm>
        </p:spPr>
        <p:txBody>
          <a:bodyPr>
            <a:normAutofit/>
          </a:bodyPr>
          <a:lstStyle/>
          <a:p>
            <a:pPr>
              <a:lnSpc>
                <a:spcPct val="150000"/>
              </a:lnSpc>
              <a:buFont typeface="Arial" panose="020B0604020202020204" pitchFamily="34" charset="0"/>
              <a:buChar char="•"/>
            </a:pPr>
            <a:r>
              <a:rPr lang="en-US" sz="2800" dirty="0" smtClean="0"/>
              <a:t>Time to write report onsite</a:t>
            </a:r>
          </a:p>
          <a:p>
            <a:pPr>
              <a:lnSpc>
                <a:spcPct val="150000"/>
              </a:lnSpc>
              <a:buFont typeface="Arial" panose="020B0604020202020204" pitchFamily="34" charset="0"/>
              <a:buChar char="•"/>
            </a:pPr>
            <a:r>
              <a:rPr lang="en-US" sz="2800" dirty="0" smtClean="0"/>
              <a:t>Report writing logistics</a:t>
            </a:r>
          </a:p>
          <a:p>
            <a:pPr>
              <a:lnSpc>
                <a:spcPct val="150000"/>
              </a:lnSpc>
              <a:buFont typeface="Arial" panose="020B0604020202020204" pitchFamily="34" charset="0"/>
              <a:buChar char="•"/>
            </a:pPr>
            <a:r>
              <a:rPr lang="en-US" sz="2800" dirty="0" smtClean="0"/>
              <a:t>Timeframe</a:t>
            </a:r>
          </a:p>
        </p:txBody>
      </p:sp>
    </p:spTree>
    <p:extLst>
      <p:ext uri="{BB962C8B-B14F-4D97-AF65-F5344CB8AC3E}">
        <p14:creationId xmlns:p14="http://schemas.microsoft.com/office/powerpoint/2010/main" val="5331526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Writing the Report</a:t>
            </a:r>
            <a:endParaRPr lang="en-US" sz="4400" dirty="0"/>
          </a:p>
        </p:txBody>
      </p:sp>
      <p:sp>
        <p:nvSpPr>
          <p:cNvPr id="3" name="Content Placeholder 2"/>
          <p:cNvSpPr>
            <a:spLocks noGrp="1"/>
          </p:cNvSpPr>
          <p:nvPr>
            <p:ph idx="1"/>
          </p:nvPr>
        </p:nvSpPr>
        <p:spPr>
          <a:xfrm>
            <a:off x="628650" y="1268016"/>
            <a:ext cx="7753350" cy="3505200"/>
          </a:xfrm>
        </p:spPr>
        <p:txBody>
          <a:bodyPr>
            <a:noAutofit/>
          </a:bodyPr>
          <a:lstStyle/>
          <a:p>
            <a:pPr>
              <a:lnSpc>
                <a:spcPct val="150000"/>
              </a:lnSpc>
              <a:buFont typeface="Arial" panose="020B0604020202020204" pitchFamily="34" charset="0"/>
              <a:buChar char="•"/>
            </a:pPr>
            <a:r>
              <a:rPr lang="en-US" sz="2800" dirty="0" smtClean="0"/>
              <a:t>Purpose of Report</a:t>
            </a:r>
          </a:p>
          <a:p>
            <a:pPr>
              <a:lnSpc>
                <a:spcPct val="150000"/>
              </a:lnSpc>
              <a:buFont typeface="Arial" panose="020B0604020202020204" pitchFamily="34" charset="0"/>
              <a:buChar char="•"/>
            </a:pPr>
            <a:r>
              <a:rPr lang="en-US" sz="2800" dirty="0" smtClean="0"/>
              <a:t>Results Based Evidence</a:t>
            </a:r>
          </a:p>
          <a:p>
            <a:pPr lvl="1">
              <a:buFont typeface="Arial" panose="020B0604020202020204" pitchFamily="34" charset="0"/>
              <a:buChar char="•"/>
            </a:pPr>
            <a:r>
              <a:rPr lang="en-US" sz="2800" dirty="0" smtClean="0"/>
              <a:t>Change as Evidenced by Data</a:t>
            </a:r>
          </a:p>
          <a:p>
            <a:pPr>
              <a:lnSpc>
                <a:spcPct val="150000"/>
              </a:lnSpc>
              <a:buFont typeface="Arial" panose="020B0604020202020204" pitchFamily="34" charset="0"/>
              <a:buChar char="•"/>
            </a:pPr>
            <a:r>
              <a:rPr lang="en-US" sz="2800" dirty="0" smtClean="0"/>
              <a:t>Growth Terms</a:t>
            </a:r>
          </a:p>
          <a:p>
            <a:pPr>
              <a:lnSpc>
                <a:spcPct val="150000"/>
              </a:lnSpc>
              <a:buFont typeface="Arial" panose="020B0604020202020204" pitchFamily="34" charset="0"/>
              <a:buChar char="•"/>
            </a:pPr>
            <a:r>
              <a:rPr lang="en-US" sz="2800" dirty="0" smtClean="0"/>
              <a:t>ARC Expectations</a:t>
            </a:r>
            <a:endParaRPr lang="en-US" sz="2800" dirty="0"/>
          </a:p>
        </p:txBody>
      </p:sp>
    </p:spTree>
    <p:extLst>
      <p:ext uri="{BB962C8B-B14F-4D97-AF65-F5344CB8AC3E}">
        <p14:creationId xmlns:p14="http://schemas.microsoft.com/office/powerpoint/2010/main" val="3949173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What Makes a Good Report</a:t>
            </a:r>
            <a:endParaRPr lang="en-US" sz="4400" dirty="0"/>
          </a:p>
        </p:txBody>
      </p:sp>
      <p:sp>
        <p:nvSpPr>
          <p:cNvPr id="3" name="Content Placeholder 2"/>
          <p:cNvSpPr>
            <a:spLocks noGrp="1"/>
          </p:cNvSpPr>
          <p:nvPr>
            <p:ph idx="1"/>
          </p:nvPr>
        </p:nvSpPr>
        <p:spPr>
          <a:xfrm>
            <a:off x="628650" y="1268016"/>
            <a:ext cx="8134350" cy="3361134"/>
          </a:xfrm>
        </p:spPr>
        <p:txBody>
          <a:bodyPr>
            <a:noAutofit/>
          </a:bodyPr>
          <a:lstStyle/>
          <a:p>
            <a:pPr>
              <a:buFont typeface="Arial" panose="020B0604020202020204" pitchFamily="34" charset="0"/>
              <a:buChar char="•"/>
            </a:pPr>
            <a:r>
              <a:rPr lang="en-US" sz="2800" dirty="0" smtClean="0"/>
              <a:t>Clarity in writing</a:t>
            </a:r>
          </a:p>
          <a:p>
            <a:pPr>
              <a:buFont typeface="Arial" panose="020B0604020202020204" pitchFamily="34" charset="0"/>
              <a:buChar char="•"/>
            </a:pPr>
            <a:r>
              <a:rPr lang="en-US" sz="2800" dirty="0" smtClean="0"/>
              <a:t>Examples/evidence/data</a:t>
            </a:r>
          </a:p>
          <a:p>
            <a:pPr>
              <a:buFont typeface="Arial" panose="020B0604020202020204" pitchFamily="34" charset="0"/>
              <a:buChar char="•"/>
            </a:pPr>
            <a:r>
              <a:rPr lang="en-US" sz="2800" dirty="0" smtClean="0"/>
              <a:t>Answers the question</a:t>
            </a:r>
          </a:p>
          <a:p>
            <a:pPr>
              <a:buFont typeface="Arial" panose="020B0604020202020204" pitchFamily="34" charset="0"/>
              <a:buChar char="•"/>
            </a:pPr>
            <a:r>
              <a:rPr lang="en-US" sz="2800" dirty="0" smtClean="0"/>
              <a:t>Provides observations of the system’s progress</a:t>
            </a:r>
          </a:p>
          <a:p>
            <a:pPr>
              <a:buFont typeface="Arial" panose="020B0604020202020204" pitchFamily="34" charset="0"/>
              <a:buChar char="•"/>
            </a:pPr>
            <a:r>
              <a:rPr lang="en-US" altLang="en-US" sz="2800" dirty="0">
                <a:solidFill>
                  <a:srgbClr val="15254B"/>
                </a:solidFill>
                <a:ea typeface="Century Gothic" panose="020B0502020202020204" pitchFamily="34" charset="0"/>
                <a:cs typeface="Century Gothic" panose="020B0502020202020204" pitchFamily="34" charset="0"/>
              </a:rPr>
              <a:t>Highlights </a:t>
            </a:r>
            <a:r>
              <a:rPr lang="en-US" altLang="en-US" sz="2800" dirty="0" smtClean="0">
                <a:solidFill>
                  <a:srgbClr val="15254B"/>
                </a:solidFill>
                <a:ea typeface="Century Gothic" panose="020B0502020202020204" pitchFamily="34" charset="0"/>
                <a:cs typeface="Century Gothic" panose="020B0502020202020204" pitchFamily="34" charset="0"/>
              </a:rPr>
              <a:t>decisions</a:t>
            </a:r>
            <a:r>
              <a:rPr lang="en-US" altLang="en-US" sz="2800" dirty="0">
                <a:solidFill>
                  <a:srgbClr val="15254B"/>
                </a:solidFill>
                <a:ea typeface="Century Gothic" panose="020B0502020202020204" pitchFamily="34" charset="0"/>
                <a:cs typeface="Century Gothic" panose="020B0502020202020204" pitchFamily="34" charset="0"/>
              </a:rPr>
              <a:t>, discussions and </a:t>
            </a:r>
            <a:r>
              <a:rPr lang="en-US" altLang="en-US" sz="2800" dirty="0" smtClean="0">
                <a:solidFill>
                  <a:srgbClr val="15254B"/>
                </a:solidFill>
                <a:ea typeface="Century Gothic" panose="020B0502020202020204" pitchFamily="34" charset="0"/>
                <a:cs typeface="Century Gothic" panose="020B0502020202020204" pitchFamily="34" charset="0"/>
              </a:rPr>
              <a:t>interviews</a:t>
            </a:r>
          </a:p>
          <a:p>
            <a:pPr>
              <a:buFont typeface="Arial" panose="020B0604020202020204" pitchFamily="34" charset="0"/>
              <a:buChar char="•"/>
            </a:pPr>
            <a:r>
              <a:rPr lang="en-US" sz="2800" dirty="0" smtClean="0"/>
              <a:t>Provides support…Where to next</a:t>
            </a:r>
          </a:p>
          <a:p>
            <a:pPr>
              <a:buFont typeface="Arial" panose="020B0604020202020204" pitchFamily="34" charset="0"/>
              <a:buChar char="•"/>
            </a:pPr>
            <a:r>
              <a:rPr lang="en-US" sz="2800" dirty="0" smtClean="0"/>
              <a:t>Summarizes visit</a:t>
            </a:r>
            <a:endParaRPr lang="en-US" sz="2800" dirty="0"/>
          </a:p>
        </p:txBody>
      </p:sp>
    </p:spTree>
    <p:extLst>
      <p:ext uri="{BB962C8B-B14F-4D97-AF65-F5344CB8AC3E}">
        <p14:creationId xmlns:p14="http://schemas.microsoft.com/office/powerpoint/2010/main" val="3849839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38150"/>
            <a:ext cx="7886700" cy="1219200"/>
          </a:xfrm>
        </p:spPr>
        <p:txBody>
          <a:bodyPr>
            <a:normAutofit/>
          </a:bodyPr>
          <a:lstStyle/>
          <a:p>
            <a:r>
              <a:rPr lang="en-US" sz="4400" dirty="0" smtClean="0"/>
              <a:t>Report Writing Activity</a:t>
            </a:r>
            <a:endParaRPr lang="en-US" sz="4400" dirty="0"/>
          </a:p>
        </p:txBody>
      </p:sp>
      <p:sp>
        <p:nvSpPr>
          <p:cNvPr id="3" name="Rectangle 2"/>
          <p:cNvSpPr/>
          <p:nvPr/>
        </p:nvSpPr>
        <p:spPr>
          <a:xfrm>
            <a:off x="655983" y="1962150"/>
            <a:ext cx="7239000" cy="1815882"/>
          </a:xfrm>
          <a:prstGeom prst="rect">
            <a:avLst/>
          </a:prstGeom>
        </p:spPr>
        <p:txBody>
          <a:bodyPr wrap="square">
            <a:spAutoFit/>
          </a:bodyPr>
          <a:lstStyle/>
          <a:p>
            <a:pPr marL="514350" indent="-514350">
              <a:buFont typeface="+mj-lt"/>
              <a:buAutoNum type="arabicPeriod"/>
            </a:pPr>
            <a:r>
              <a:rPr lang="en-US" sz="2800" dirty="0" smtClean="0">
                <a:latin typeface="Arial" panose="020B0604020202020204" pitchFamily="34" charset="0"/>
                <a:cs typeface="Arial" panose="020B0604020202020204" pitchFamily="34" charset="0"/>
              </a:rPr>
              <a:t>Does this report provide sufficient information for the ARC</a:t>
            </a:r>
            <a:r>
              <a:rPr lang="en-US" sz="2800" smtClean="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marL="514350" indent="-514350">
              <a:buFont typeface="+mj-lt"/>
              <a:buAutoNum type="arabicPeriod"/>
            </a:pPr>
            <a:r>
              <a:rPr lang="en-US" sz="2800" dirty="0" smtClean="0">
                <a:latin typeface="Arial" panose="020B0604020202020204" pitchFamily="34" charset="0"/>
                <a:cs typeface="Arial" panose="020B0604020202020204" pitchFamily="34" charset="0"/>
              </a:rPr>
              <a:t>Is </a:t>
            </a:r>
            <a:r>
              <a:rPr lang="en-US" sz="2800" dirty="0">
                <a:latin typeface="Arial" panose="020B0604020202020204" pitchFamily="34" charset="0"/>
                <a:cs typeface="Arial" panose="020B0604020202020204" pitchFamily="34" charset="0"/>
              </a:rPr>
              <a:t>anything missing? </a:t>
            </a:r>
            <a:endParaRPr lang="en-US" sz="2800" dirty="0" smtClean="0">
              <a:latin typeface="Arial" panose="020B0604020202020204" pitchFamily="34" charset="0"/>
              <a:cs typeface="Arial" panose="020B0604020202020204" pitchFamily="34" charset="0"/>
            </a:endParaRPr>
          </a:p>
          <a:p>
            <a:pPr marL="514350" indent="-514350">
              <a:buFont typeface="+mj-lt"/>
              <a:buAutoNum type="arabicPeriod"/>
            </a:pPr>
            <a:r>
              <a:rPr lang="en-US" sz="2800" dirty="0" smtClean="0">
                <a:latin typeface="Arial" panose="020B0604020202020204" pitchFamily="34" charset="0"/>
                <a:cs typeface="Arial" panose="020B0604020202020204" pitchFamily="34" charset="0"/>
              </a:rPr>
              <a:t>How </a:t>
            </a:r>
            <a:r>
              <a:rPr lang="en-US" sz="2800" dirty="0">
                <a:latin typeface="Arial" panose="020B0604020202020204" pitchFamily="34" charset="0"/>
                <a:cs typeface="Arial" panose="020B0604020202020204" pitchFamily="34" charset="0"/>
              </a:rPr>
              <a:t>would you change it? </a:t>
            </a:r>
          </a:p>
        </p:txBody>
      </p:sp>
    </p:spTree>
    <p:extLst>
      <p:ext uri="{BB962C8B-B14F-4D97-AF65-F5344CB8AC3E}">
        <p14:creationId xmlns:p14="http://schemas.microsoft.com/office/powerpoint/2010/main" val="25121451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438150"/>
            <a:ext cx="7886700" cy="1143001"/>
          </a:xfrm>
        </p:spPr>
        <p:txBody>
          <a:bodyPr>
            <a:normAutofit fontScale="90000"/>
          </a:bodyPr>
          <a:lstStyle/>
          <a:p>
            <a:r>
              <a:rPr lang="en-US" sz="4400" dirty="0" smtClean="0"/>
              <a:t>Chair Role </a:t>
            </a:r>
            <a:r>
              <a:rPr lang="en-US" sz="4400" dirty="0"/>
              <a:t>&amp;</a:t>
            </a:r>
            <a:r>
              <a:rPr lang="en-US" sz="4400" dirty="0" smtClean="0"/>
              <a:t> Accreditation Review Council (ARC)</a:t>
            </a:r>
            <a:endParaRPr lang="en-US" sz="4400" dirty="0"/>
          </a:p>
        </p:txBody>
      </p:sp>
      <p:sp>
        <p:nvSpPr>
          <p:cNvPr id="2" name="Content Placeholder 1"/>
          <p:cNvSpPr>
            <a:spLocks noGrp="1"/>
          </p:cNvSpPr>
          <p:nvPr>
            <p:ph idx="1"/>
          </p:nvPr>
        </p:nvSpPr>
        <p:spPr>
          <a:xfrm>
            <a:off x="628650" y="1809749"/>
            <a:ext cx="7753350" cy="2200275"/>
          </a:xfrm>
        </p:spPr>
        <p:txBody>
          <a:bodyPr>
            <a:normAutofit/>
          </a:bodyPr>
          <a:lstStyle/>
          <a:p>
            <a:pPr marL="342900" indent="-342900">
              <a:lnSpc>
                <a:spcPct val="150000"/>
              </a:lnSpc>
              <a:buFont typeface="Arial" panose="020B0604020202020204" pitchFamily="34" charset="0"/>
              <a:buChar char="•"/>
            </a:pPr>
            <a:r>
              <a:rPr lang="en-US" sz="2800" dirty="0" smtClean="0"/>
              <a:t>OVT Report</a:t>
            </a:r>
          </a:p>
          <a:p>
            <a:pPr marL="800100" lvl="1" indent="-342900">
              <a:lnSpc>
                <a:spcPct val="150000"/>
              </a:lnSpc>
            </a:pPr>
            <a:r>
              <a:rPr lang="en-US" sz="2800" dirty="0" smtClean="0"/>
              <a:t>Suggestions for improvement</a:t>
            </a:r>
          </a:p>
          <a:p>
            <a:pPr marL="800100" lvl="1" indent="-342900">
              <a:lnSpc>
                <a:spcPct val="150000"/>
              </a:lnSpc>
            </a:pPr>
            <a:r>
              <a:rPr lang="en-US" sz="2800" dirty="0" smtClean="0"/>
              <a:t>Clear and concise</a:t>
            </a:r>
            <a:endParaRPr lang="en-US" sz="2800" dirty="0"/>
          </a:p>
        </p:txBody>
      </p:sp>
    </p:spTree>
    <p:extLst>
      <p:ext uri="{BB962C8B-B14F-4D97-AF65-F5344CB8AC3E}">
        <p14:creationId xmlns:p14="http://schemas.microsoft.com/office/powerpoint/2010/main" val="4706409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273844"/>
            <a:ext cx="7886700" cy="994172"/>
          </a:xfrm>
        </p:spPr>
        <p:txBody>
          <a:bodyPr>
            <a:normAutofit/>
          </a:bodyPr>
          <a:lstStyle/>
          <a:p>
            <a:r>
              <a:rPr lang="en-US" sz="4400" dirty="0">
                <a:solidFill>
                  <a:srgbClr val="15284B"/>
                </a:solidFill>
              </a:rPr>
              <a:t>Today’s </a:t>
            </a:r>
            <a:r>
              <a:rPr lang="en-US" sz="4400" dirty="0" smtClean="0">
                <a:solidFill>
                  <a:srgbClr val="15284B"/>
                </a:solidFill>
              </a:rPr>
              <a:t>Outcomes</a:t>
            </a:r>
            <a:endParaRPr lang="en-US" sz="4400" dirty="0"/>
          </a:p>
        </p:txBody>
      </p:sp>
      <p:sp>
        <p:nvSpPr>
          <p:cNvPr id="3" name="TextBox 2"/>
          <p:cNvSpPr txBox="1"/>
          <p:nvPr/>
        </p:nvSpPr>
        <p:spPr>
          <a:xfrm>
            <a:off x="876300" y="1268016"/>
            <a:ext cx="7391400" cy="3385542"/>
          </a:xfrm>
          <a:prstGeom prst="rect">
            <a:avLst/>
          </a:prstGeom>
          <a:noFill/>
        </p:spPr>
        <p:txBody>
          <a:bodyPr wrap="square" rtlCol="0">
            <a:spAutoFit/>
          </a:bodyPr>
          <a:lstStyle/>
          <a:p>
            <a:r>
              <a:rPr lang="en-US" sz="2800" dirty="0">
                <a:solidFill>
                  <a:srgbClr val="15284B"/>
                </a:solidFill>
                <a:latin typeface="Arial" panose="020B0604020202020204" pitchFamily="34" charset="0"/>
                <a:cs typeface="Arial" panose="020B0604020202020204" pitchFamily="34" charset="0"/>
              </a:rPr>
              <a:t>Understand and gain knowledge of:</a:t>
            </a:r>
          </a:p>
          <a:p>
            <a:pPr marL="457200" indent="-457200">
              <a:buFont typeface="Arial" panose="020B0604020202020204" pitchFamily="34" charset="0"/>
              <a:buChar char="•"/>
            </a:pPr>
            <a:r>
              <a:rPr lang="en-US" sz="2800" dirty="0">
                <a:solidFill>
                  <a:srgbClr val="15284B"/>
                </a:solidFill>
                <a:latin typeface="Arial" panose="020B0604020202020204" pitchFamily="34" charset="0"/>
                <a:cs typeface="Arial" panose="020B0604020202020204" pitchFamily="34" charset="0"/>
              </a:rPr>
              <a:t>OVT Chairs Expectations</a:t>
            </a:r>
          </a:p>
          <a:p>
            <a:pPr marL="457200" indent="-457200">
              <a:buFont typeface="Arial" panose="020B0604020202020204" pitchFamily="34" charset="0"/>
              <a:buChar char="•"/>
            </a:pPr>
            <a:r>
              <a:rPr lang="en-US" sz="2800" dirty="0">
                <a:solidFill>
                  <a:srgbClr val="15284B"/>
                </a:solidFill>
                <a:latin typeface="Arial" panose="020B0604020202020204" pitchFamily="34" charset="0"/>
                <a:cs typeface="Arial" panose="020B0604020202020204" pitchFamily="34" charset="0"/>
              </a:rPr>
              <a:t>KESA Logistics</a:t>
            </a:r>
          </a:p>
          <a:p>
            <a:pPr marL="457200" indent="-457200">
              <a:buFont typeface="Arial" panose="020B0604020202020204" pitchFamily="34" charset="0"/>
              <a:buChar char="•"/>
            </a:pPr>
            <a:r>
              <a:rPr lang="en-US" sz="2800" dirty="0">
                <a:solidFill>
                  <a:srgbClr val="15284B"/>
                </a:solidFill>
                <a:latin typeface="Arial" panose="020B0604020202020204" pitchFamily="34" charset="0"/>
                <a:cs typeface="Arial" panose="020B0604020202020204" pitchFamily="34" charset="0"/>
              </a:rPr>
              <a:t>KESA Visit Expectations</a:t>
            </a:r>
          </a:p>
          <a:p>
            <a:pPr marL="457200" indent="-457200">
              <a:buFont typeface="Arial" panose="020B0604020202020204" pitchFamily="34" charset="0"/>
              <a:buChar char="•"/>
            </a:pPr>
            <a:r>
              <a:rPr lang="en-US" sz="2800" dirty="0" smtClean="0">
                <a:solidFill>
                  <a:srgbClr val="15284B"/>
                </a:solidFill>
                <a:latin typeface="Arial" panose="020B0604020202020204" pitchFamily="34" charset="0"/>
                <a:cs typeface="Arial" panose="020B0604020202020204" pitchFamily="34" charset="0"/>
              </a:rPr>
              <a:t>System Goal </a:t>
            </a:r>
            <a:r>
              <a:rPr lang="en-US" sz="2800" dirty="0">
                <a:solidFill>
                  <a:srgbClr val="15284B"/>
                </a:solidFill>
                <a:latin typeface="Arial" panose="020B0604020202020204" pitchFamily="34" charset="0"/>
                <a:cs typeface="Arial" panose="020B0604020202020204" pitchFamily="34" charset="0"/>
              </a:rPr>
              <a:t>Reviews</a:t>
            </a:r>
          </a:p>
          <a:p>
            <a:pPr marL="457200" indent="-457200">
              <a:buFont typeface="Arial" panose="020B0604020202020204" pitchFamily="34" charset="0"/>
              <a:buChar char="•"/>
            </a:pPr>
            <a:r>
              <a:rPr lang="en-US" sz="2800" dirty="0">
                <a:solidFill>
                  <a:srgbClr val="15284B"/>
                </a:solidFill>
                <a:latin typeface="Arial" panose="020B0604020202020204" pitchFamily="34" charset="0"/>
                <a:cs typeface="Arial" panose="020B0604020202020204" pitchFamily="34" charset="0"/>
              </a:rPr>
              <a:t>Data Review Expectations</a:t>
            </a:r>
          </a:p>
          <a:p>
            <a:pPr marL="457200" indent="-457200">
              <a:buFont typeface="Arial" panose="020B0604020202020204" pitchFamily="34" charset="0"/>
              <a:buChar char="•"/>
            </a:pPr>
            <a:r>
              <a:rPr lang="en-US" sz="2800" dirty="0">
                <a:solidFill>
                  <a:srgbClr val="15284B"/>
                </a:solidFill>
                <a:latin typeface="Arial" panose="020B0604020202020204" pitchFamily="34" charset="0"/>
                <a:cs typeface="Arial" panose="020B0604020202020204" pitchFamily="34" charset="0"/>
              </a:rPr>
              <a:t>Effective Report Writing</a:t>
            </a:r>
          </a:p>
          <a:p>
            <a:endParaRPr lang="en-US" dirty="0"/>
          </a:p>
        </p:txBody>
      </p:sp>
    </p:spTree>
    <p:extLst>
      <p:ext uri="{BB962C8B-B14F-4D97-AF65-F5344CB8AC3E}">
        <p14:creationId xmlns:p14="http://schemas.microsoft.com/office/powerpoint/2010/main" val="30842461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a:t>  </a:t>
            </a:r>
            <a:r>
              <a:rPr lang="en-US" sz="4400" dirty="0" smtClean="0"/>
              <a:t>Training Evaluation</a:t>
            </a:r>
            <a:endParaRPr lang="en-US" sz="4400" dirty="0"/>
          </a:p>
        </p:txBody>
      </p:sp>
      <p:sp>
        <p:nvSpPr>
          <p:cNvPr id="2" name="Content Placeholder 1"/>
          <p:cNvSpPr>
            <a:spLocks noGrp="1"/>
          </p:cNvSpPr>
          <p:nvPr>
            <p:ph idx="1"/>
          </p:nvPr>
        </p:nvSpPr>
        <p:spPr>
          <a:xfrm>
            <a:off x="628650" y="1581150"/>
            <a:ext cx="7886700" cy="2438400"/>
          </a:xfrm>
        </p:spPr>
        <p:txBody>
          <a:bodyPr>
            <a:normAutofit/>
          </a:bodyPr>
          <a:lstStyle/>
          <a:p>
            <a:pPr marL="0" indent="0">
              <a:buNone/>
            </a:pPr>
            <a:r>
              <a:rPr lang="en-US" sz="2800" u="sng" dirty="0">
                <a:hlinkClick r:id="rId3"/>
              </a:rPr>
              <a:t>https://bit.ly/2R8hUEb</a:t>
            </a:r>
            <a:r>
              <a:rPr lang="en-US" sz="2800" dirty="0"/>
              <a:t> </a:t>
            </a:r>
            <a:endParaRPr lang="en-US" sz="2800" dirty="0" smtClean="0"/>
          </a:p>
          <a:p>
            <a:pPr marL="0" indent="0">
              <a:buNone/>
            </a:pPr>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2203341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28650" y="285750"/>
            <a:ext cx="7886700" cy="1546464"/>
          </a:xfrm>
        </p:spPr>
        <p:txBody>
          <a:bodyPr>
            <a:normAutofit fontScale="90000"/>
          </a:bodyPr>
          <a:lstStyle/>
          <a:p>
            <a:r>
              <a:rPr lang="en-US" sz="4400" dirty="0" smtClean="0"/>
              <a:t>State Board Outcomes for Measuring </a:t>
            </a:r>
            <a:r>
              <a:rPr lang="en-US" sz="4900" dirty="0" smtClean="0"/>
              <a:t>Progress</a:t>
            </a:r>
            <a:r>
              <a:rPr lang="en-US" sz="4400" dirty="0" smtClean="0"/>
              <a:t/>
            </a:r>
            <a:br>
              <a:rPr lang="en-US" sz="4400" dirty="0" smtClean="0"/>
            </a:br>
            <a:endParaRPr lang="en-US" sz="44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1324" y="2079496"/>
            <a:ext cx="731520" cy="73152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5176" y="2059662"/>
            <a:ext cx="731520" cy="73152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0723" y="2079496"/>
            <a:ext cx="731520" cy="690854"/>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7731" y="2081114"/>
            <a:ext cx="73152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853455943"/>
              </p:ext>
            </p:extLst>
          </p:nvPr>
        </p:nvGraphicFramePr>
        <p:xfrm>
          <a:off x="818387" y="2997798"/>
          <a:ext cx="7507225" cy="1066800"/>
        </p:xfrm>
        <a:graphic>
          <a:graphicData uri="http://schemas.openxmlformats.org/drawingml/2006/table">
            <a:tbl>
              <a:tblPr firstRow="1" bandRow="1">
                <a:tableStyleId>{5C22544A-7EE6-4342-B048-85BDC9FD1C3A}</a:tableStyleId>
              </a:tblPr>
              <a:tblGrid>
                <a:gridCol w="1501445">
                  <a:extLst>
                    <a:ext uri="{9D8B030D-6E8A-4147-A177-3AD203B41FA5}">
                      <a16:colId xmlns:a16="http://schemas.microsoft.com/office/drawing/2014/main" val="3458862737"/>
                    </a:ext>
                  </a:extLst>
                </a:gridCol>
                <a:gridCol w="1501445">
                  <a:extLst>
                    <a:ext uri="{9D8B030D-6E8A-4147-A177-3AD203B41FA5}">
                      <a16:colId xmlns:a16="http://schemas.microsoft.com/office/drawing/2014/main" val="4049454602"/>
                    </a:ext>
                  </a:extLst>
                </a:gridCol>
                <a:gridCol w="1501445">
                  <a:extLst>
                    <a:ext uri="{9D8B030D-6E8A-4147-A177-3AD203B41FA5}">
                      <a16:colId xmlns:a16="http://schemas.microsoft.com/office/drawing/2014/main" val="2018385475"/>
                    </a:ext>
                  </a:extLst>
                </a:gridCol>
                <a:gridCol w="1501445">
                  <a:extLst>
                    <a:ext uri="{9D8B030D-6E8A-4147-A177-3AD203B41FA5}">
                      <a16:colId xmlns:a16="http://schemas.microsoft.com/office/drawing/2014/main" val="3003575222"/>
                    </a:ext>
                  </a:extLst>
                </a:gridCol>
                <a:gridCol w="1501445">
                  <a:extLst>
                    <a:ext uri="{9D8B030D-6E8A-4147-A177-3AD203B41FA5}">
                      <a16:colId xmlns:a16="http://schemas.microsoft.com/office/drawing/2014/main" val="4084797707"/>
                    </a:ext>
                  </a:extLst>
                </a:gridCol>
              </a:tblGrid>
              <a:tr h="1066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Kindergarten </a:t>
                      </a:r>
                      <a:br>
                        <a:rPr lang="en-US" sz="1400" b="0" dirty="0" smtClean="0">
                          <a:solidFill>
                            <a:schemeClr val="tx1"/>
                          </a:solidFill>
                        </a:rPr>
                      </a:br>
                      <a:r>
                        <a:rPr lang="en-US" sz="1400" b="0" dirty="0" smtClean="0">
                          <a:solidFill>
                            <a:schemeClr val="tx1"/>
                          </a:solidFill>
                        </a:rPr>
                        <a:t>Readiness</a:t>
                      </a:r>
                      <a:endParaRPr lang="en-US" sz="1400" b="0" dirty="0">
                        <a:solidFill>
                          <a:schemeClr val="tx1"/>
                        </a:solidFill>
                      </a:endParaRPr>
                    </a:p>
                  </a:txBody>
                  <a:tcPr marL="0" marR="0" marT="9144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Individual Plan of Study</a:t>
                      </a:r>
                      <a:endParaRPr lang="en-US" sz="1400" b="0" dirty="0">
                        <a:solidFill>
                          <a:schemeClr val="tx1"/>
                        </a:solidFill>
                      </a:endParaRPr>
                    </a:p>
                  </a:txBody>
                  <a:tcPr marL="0" marR="0" marT="9144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High school </a:t>
                      </a:r>
                      <a:br>
                        <a:rPr lang="en-US" sz="1400" b="0" dirty="0" smtClean="0">
                          <a:solidFill>
                            <a:schemeClr val="tx1"/>
                          </a:solidFill>
                        </a:rPr>
                      </a:br>
                      <a:r>
                        <a:rPr lang="en-US" sz="1400" b="0" dirty="0" smtClean="0">
                          <a:solidFill>
                            <a:schemeClr val="tx1"/>
                          </a:solidFill>
                        </a:rPr>
                        <a:t>graduation</a:t>
                      </a:r>
                      <a:endParaRPr lang="en-US" sz="1400" b="0" dirty="0">
                        <a:solidFill>
                          <a:schemeClr val="tx1"/>
                        </a:solidFill>
                      </a:endParaRPr>
                    </a:p>
                  </a:txBody>
                  <a:tcPr marL="0" marR="0" marT="9144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Postsecondary Success</a:t>
                      </a:r>
                      <a:endParaRPr lang="en-US" sz="1400" b="0" dirty="0">
                        <a:solidFill>
                          <a:schemeClr val="tx1"/>
                        </a:solidFill>
                      </a:endParaRPr>
                    </a:p>
                  </a:txBody>
                  <a:tcPr marL="0" marR="0" marT="9144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Social-emotional growth measured locally</a:t>
                      </a:r>
                      <a:endParaRPr lang="en-US" sz="1400" b="0" dirty="0">
                        <a:solidFill>
                          <a:schemeClr val="tx1"/>
                        </a:solidFill>
                      </a:endParaRPr>
                    </a:p>
                  </a:txBody>
                  <a:tcPr marL="0" marR="0" marT="9144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087255"/>
                  </a:ext>
                </a:extLst>
              </a:tr>
            </a:tbl>
          </a:graphicData>
        </a:graphic>
      </p:graphicFrame>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387" y="2079496"/>
            <a:ext cx="731520" cy="731520"/>
          </a:xfrm>
          <a:prstGeom prst="rect">
            <a:avLst/>
          </a:prstGeom>
        </p:spPr>
      </p:pic>
    </p:spTree>
    <p:extLst>
      <p:ext uri="{BB962C8B-B14F-4D97-AF65-F5344CB8AC3E}">
        <p14:creationId xmlns:p14="http://schemas.microsoft.com/office/powerpoint/2010/main" val="35586145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905750" cy="621506"/>
          </a:xfrm>
        </p:spPr>
        <p:txBody>
          <a:bodyPr>
            <a:noAutofit/>
          </a:bodyPr>
          <a:lstStyle/>
          <a:p>
            <a:pPr algn="ctr"/>
            <a:r>
              <a:rPr lang="en-US" sz="3600" spc="-10" dirty="0" smtClean="0">
                <a:solidFill>
                  <a:srgbClr val="15284B"/>
                </a:solidFill>
              </a:rPr>
              <a:t>Contacts</a:t>
            </a:r>
            <a:endParaRPr lang="en-US" sz="3600" dirty="0">
              <a:solidFill>
                <a:srgbClr val="15284B"/>
              </a:solidFill>
            </a:endParaRPr>
          </a:p>
        </p:txBody>
      </p:sp>
      <p:sp>
        <p:nvSpPr>
          <p:cNvPr id="5" name="Rectangle 2"/>
          <p:cNvSpPr>
            <a:spLocks noChangeArrowheads="1"/>
          </p:cNvSpPr>
          <p:nvPr/>
        </p:nvSpPr>
        <p:spPr bwMode="auto">
          <a:xfrm>
            <a:off x="3048000" y="117674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 Box 2"/>
          <p:cNvSpPr txBox="1">
            <a:spLocks noChangeArrowheads="1"/>
          </p:cNvSpPr>
          <p:nvPr/>
        </p:nvSpPr>
        <p:spPr bwMode="auto">
          <a:xfrm>
            <a:off x="257175" y="862637"/>
            <a:ext cx="8648700" cy="34778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r>
              <a:rPr lang="en-US" altLang="en-US" sz="2200" b="1" dirty="0"/>
              <a:t>Accreditation email – </a:t>
            </a:r>
            <a:r>
              <a:rPr lang="en-US" altLang="en-US" sz="2200" b="1" dirty="0">
                <a:hlinkClick r:id="rId3"/>
              </a:rPr>
              <a:t>accreditation@ksde.org</a:t>
            </a:r>
            <a:endParaRPr lang="en-US" altLang="en-US" sz="2200" b="1" dirty="0"/>
          </a:p>
          <a:p>
            <a:pPr eaLnBrk="0" fontAlgn="base" hangingPunct="0">
              <a:spcBef>
                <a:spcPct val="0"/>
              </a:spcBef>
              <a:spcAft>
                <a:spcPct val="0"/>
              </a:spcAft>
            </a:pPr>
            <a:endParaRPr lang="en-US" altLang="en-US" sz="2000" b="1" dirty="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kumimoji="0" lang="en-US" altLang="en-US" sz="20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Mischel Miller 		Jeannette Nobo		Bill Bagshaw</a:t>
            </a:r>
            <a:endParaRPr kumimoji="0" lang="en-US" altLang="en-US" sz="2000" b="0" i="0" u="none" strike="noStrike" cap="none" normalizeH="0" baseline="0" dirty="0" smtClean="0">
              <a:ln>
                <a:noFill/>
              </a:ln>
              <a:solidFill>
                <a:schemeClr val="tx1"/>
              </a:solidFill>
              <a:effectLst/>
            </a:endParaRPr>
          </a:p>
          <a:p>
            <a:pPr eaLnBrk="0" fontAlgn="base" hangingPunct="0">
              <a:spcBef>
                <a:spcPct val="0"/>
              </a:spcBef>
              <a:spcAft>
                <a:spcPct val="0"/>
              </a:spcAft>
            </a:pPr>
            <a:r>
              <a:rPr kumimoji="0" lang="en-US" altLang="en-US" sz="20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Director, TLA		Assistant Director		Coordinator</a:t>
            </a:r>
            <a:endParaRPr kumimoji="0" lang="en-US" altLang="en-US" sz="2000" b="0" i="0" u="none" strike="noStrike" cap="none" normalizeH="0" baseline="0" dirty="0" smtClean="0">
              <a:ln>
                <a:noFill/>
              </a:ln>
              <a:solidFill>
                <a:schemeClr val="tx1"/>
              </a:solidFill>
              <a:effectLst/>
            </a:endParaRPr>
          </a:p>
          <a:p>
            <a:pPr eaLnBrk="0" fontAlgn="base" hangingPunct="0">
              <a:spcBef>
                <a:spcPct val="0"/>
              </a:spcBef>
              <a:spcAft>
                <a:spcPct val="0"/>
              </a:spcAft>
            </a:pPr>
            <a:r>
              <a:rPr kumimoji="0" lang="en-US" altLang="en-US" sz="20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785-296-8010		785-296-4948		785-296-2198</a:t>
            </a:r>
            <a:endParaRPr kumimoji="0" lang="en-US" altLang="en-US" sz="2000" b="0" i="0" u="none" strike="noStrike" cap="none" normalizeH="0" baseline="0" dirty="0" smtClean="0">
              <a:ln>
                <a:noFill/>
              </a:ln>
              <a:solidFill>
                <a:schemeClr val="tx1"/>
              </a:solidFill>
              <a:effectLst/>
            </a:endParaRPr>
          </a:p>
          <a:p>
            <a:pPr eaLnBrk="0" fontAlgn="base" hangingPunct="0">
              <a:spcBef>
                <a:spcPct val="0"/>
              </a:spcBef>
              <a:spcAft>
                <a:spcPct val="0"/>
              </a:spcAft>
            </a:pPr>
            <a:r>
              <a:rPr kumimoji="0" lang="en-US" altLang="en-US" sz="20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hlinkClick r:id="rId4"/>
              </a:rPr>
              <a:t>mmiller@ksde.org</a:t>
            </a:r>
            <a:r>
              <a:rPr kumimoji="0" lang="en-US" altLang="en-US" sz="20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20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hlinkClick r:id="rId5"/>
              </a:rPr>
              <a:t>jnobo@ksde.org</a:t>
            </a:r>
            <a:r>
              <a:rPr kumimoji="0" lang="en-US" altLang="en-US" sz="20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20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hlinkClick r:id="rId6"/>
              </a:rPr>
              <a:t>bbagshaw@ksde.org</a:t>
            </a:r>
            <a:endParaRPr kumimoji="0" lang="en-US" altLang="en-US" sz="20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David Barnes			Lynn Bechtel	</a:t>
            </a: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Accreditation Consultant		Professional Development Consultant 	785-368-7356 			785-296-8110</a:t>
            </a:r>
            <a:endParaRPr kumimoji="0" lang="en-US" altLang="en-US" sz="2000" b="0" i="0" u="none" strike="noStrike" cap="none" normalizeH="0" baseline="0" dirty="0" smtClean="0">
              <a:ln>
                <a:noFill/>
              </a:ln>
              <a:solidFill>
                <a:schemeClr val="tx1"/>
              </a:solidFill>
              <a:effectLst/>
            </a:endParaRPr>
          </a:p>
          <a:p>
            <a:pPr lvl="2" eaLnBrk="0" fontAlgn="base" hangingPunct="0">
              <a:spcBef>
                <a:spcPct val="0"/>
              </a:spcBef>
              <a:spcAft>
                <a:spcPct val="0"/>
              </a:spcAft>
            </a:pPr>
            <a:r>
              <a:rPr kumimoji="0" lang="en-US" altLang="en-US" sz="20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hlinkClick r:id="rId7"/>
              </a:rPr>
              <a:t>dbarnes@ksde.org</a:t>
            </a:r>
            <a:r>
              <a:rPr kumimoji="0" lang="en-US" altLang="en-US" sz="20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20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hlinkClick r:id="rId8"/>
              </a:rPr>
              <a:t>lbechtel@ksde.org</a:t>
            </a:r>
            <a:endParaRPr kumimoji="0" lang="en-US" altLang="en-US" sz="20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69326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0787" y="2706880"/>
            <a:ext cx="6584950" cy="1200329"/>
          </a:xfrm>
          <a:prstGeom prst="rect">
            <a:avLst/>
          </a:prstGeom>
          <a:noFill/>
        </p:spPr>
        <p:txBody>
          <a:bodyPr wrap="square" rtlCol="0">
            <a:spAutoFit/>
          </a:bodyPr>
          <a:lstStyle/>
          <a:p>
            <a:pPr algn="ctr" defTabSz="685800"/>
            <a:r>
              <a:rPr lang="en-US" sz="1200" dirty="0">
                <a:solidFill>
                  <a:prstClr val="black"/>
                </a:solidFill>
                <a:latin typeface="Arial" panose="020B0604020202020204" pitchFamily="34" charset="0"/>
                <a:cs typeface="Arial" panose="020B0604020202020204" pitchFamily="34" charset="0"/>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296-3204 </a:t>
            </a:r>
          </a:p>
        </p:txBody>
      </p:sp>
    </p:spTree>
    <p:extLst>
      <p:ext uri="{BB962C8B-B14F-4D97-AF65-F5344CB8AC3E}">
        <p14:creationId xmlns:p14="http://schemas.microsoft.com/office/powerpoint/2010/main" val="1545113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idx="4294967295"/>
          </p:nvPr>
        </p:nvSpPr>
        <p:spPr>
          <a:xfrm>
            <a:off x="0" y="666750"/>
            <a:ext cx="3894138" cy="3983038"/>
          </a:xfrm>
        </p:spPr>
        <p:txBody>
          <a:bodyPr tIns="104140" rtlCol="0"/>
          <a:lstStyle/>
          <a:p>
            <a:pPr marL="12700" algn="ctr" eaLnBrk="1" fontAlgn="auto" hangingPunct="1">
              <a:spcBef>
                <a:spcPts val="820"/>
              </a:spcBef>
              <a:spcAft>
                <a:spcPts val="0"/>
              </a:spcAft>
              <a:defRPr/>
            </a:pPr>
            <a:r>
              <a:rPr sz="3600" spc="-5" dirty="0" smtClean="0">
                <a:solidFill>
                  <a:schemeClr val="tx2"/>
                </a:solidFill>
              </a:rPr>
              <a:t>KES</a:t>
            </a:r>
            <a:r>
              <a:rPr lang="en-US" sz="3600" spc="-5" dirty="0" smtClean="0">
                <a:solidFill>
                  <a:schemeClr val="tx2"/>
                </a:solidFill>
              </a:rPr>
              <a:t>A Continuous Improvement Cycle for System Redesign</a:t>
            </a:r>
            <a:r>
              <a:rPr sz="1800" spc="-5" dirty="0">
                <a:solidFill>
                  <a:schemeClr val="tx2"/>
                </a:solidFill>
              </a:rPr>
              <a:t/>
            </a:r>
            <a:br>
              <a:rPr sz="1800" spc="-5" dirty="0">
                <a:solidFill>
                  <a:schemeClr val="tx2"/>
                </a:solidFill>
              </a:rPr>
            </a:br>
            <a:endParaRPr sz="2400" dirty="0">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361950"/>
            <a:ext cx="4038600" cy="3904904"/>
          </a:xfrm>
          <a:prstGeom prst="rect">
            <a:avLst/>
          </a:prstGeom>
        </p:spPr>
      </p:pic>
    </p:spTree>
    <p:extLst>
      <p:ext uri="{BB962C8B-B14F-4D97-AF65-F5344CB8AC3E}">
        <p14:creationId xmlns:p14="http://schemas.microsoft.com/office/powerpoint/2010/main" val="2893670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273844"/>
            <a:ext cx="7886700" cy="994172"/>
          </a:xfrm>
        </p:spPr>
        <p:txBody>
          <a:bodyPr>
            <a:normAutofit/>
          </a:bodyPr>
          <a:lstStyle/>
          <a:p>
            <a:r>
              <a:rPr lang="en-US" sz="4400" dirty="0">
                <a:solidFill>
                  <a:srgbClr val="15284B"/>
                </a:solidFill>
              </a:rPr>
              <a:t>Today’s </a:t>
            </a:r>
            <a:r>
              <a:rPr lang="en-US" sz="4400" dirty="0" smtClean="0">
                <a:solidFill>
                  <a:srgbClr val="15284B"/>
                </a:solidFill>
              </a:rPr>
              <a:t>Outcomes</a:t>
            </a:r>
            <a:endParaRPr lang="en-US" sz="4400" dirty="0"/>
          </a:p>
        </p:txBody>
      </p:sp>
      <p:sp>
        <p:nvSpPr>
          <p:cNvPr id="3" name="TextBox 2"/>
          <p:cNvSpPr txBox="1"/>
          <p:nvPr/>
        </p:nvSpPr>
        <p:spPr>
          <a:xfrm>
            <a:off x="876300" y="1268016"/>
            <a:ext cx="7391400" cy="3385542"/>
          </a:xfrm>
          <a:prstGeom prst="rect">
            <a:avLst/>
          </a:prstGeom>
          <a:noFill/>
        </p:spPr>
        <p:txBody>
          <a:bodyPr wrap="square" rtlCol="0">
            <a:spAutoFit/>
          </a:bodyPr>
          <a:lstStyle/>
          <a:p>
            <a:r>
              <a:rPr lang="en-US" sz="2800" dirty="0">
                <a:solidFill>
                  <a:srgbClr val="15284B"/>
                </a:solidFill>
              </a:rPr>
              <a:t>Understand and gain knowledge of:</a:t>
            </a:r>
          </a:p>
          <a:p>
            <a:pPr marL="457200" indent="-457200">
              <a:buFont typeface="Arial" panose="020B0604020202020204" pitchFamily="34" charset="0"/>
              <a:buChar char="•"/>
            </a:pPr>
            <a:r>
              <a:rPr lang="en-US" sz="2800" dirty="0">
                <a:solidFill>
                  <a:srgbClr val="15284B"/>
                </a:solidFill>
              </a:rPr>
              <a:t>OVT Chairs Expectations</a:t>
            </a:r>
          </a:p>
          <a:p>
            <a:pPr marL="457200" indent="-457200">
              <a:buFont typeface="Arial" panose="020B0604020202020204" pitchFamily="34" charset="0"/>
              <a:buChar char="•"/>
            </a:pPr>
            <a:r>
              <a:rPr lang="en-US" sz="2800" dirty="0">
                <a:solidFill>
                  <a:srgbClr val="15284B"/>
                </a:solidFill>
              </a:rPr>
              <a:t>KESA Logistics</a:t>
            </a:r>
          </a:p>
          <a:p>
            <a:pPr marL="457200" indent="-457200">
              <a:buFont typeface="Arial" panose="020B0604020202020204" pitchFamily="34" charset="0"/>
              <a:buChar char="•"/>
            </a:pPr>
            <a:r>
              <a:rPr lang="en-US" sz="2800" dirty="0">
                <a:solidFill>
                  <a:srgbClr val="15284B"/>
                </a:solidFill>
              </a:rPr>
              <a:t>KESA Visit Expectations</a:t>
            </a:r>
          </a:p>
          <a:p>
            <a:pPr marL="457200" indent="-457200">
              <a:buFont typeface="Arial" panose="020B0604020202020204" pitchFamily="34" charset="0"/>
              <a:buChar char="•"/>
            </a:pPr>
            <a:r>
              <a:rPr lang="en-US" sz="2800" dirty="0" smtClean="0">
                <a:solidFill>
                  <a:srgbClr val="15284B"/>
                </a:solidFill>
              </a:rPr>
              <a:t>System Goal </a:t>
            </a:r>
            <a:r>
              <a:rPr lang="en-US" sz="2800" dirty="0">
                <a:solidFill>
                  <a:srgbClr val="15284B"/>
                </a:solidFill>
              </a:rPr>
              <a:t>Reviews</a:t>
            </a:r>
          </a:p>
          <a:p>
            <a:pPr marL="457200" indent="-457200">
              <a:buFont typeface="Arial" panose="020B0604020202020204" pitchFamily="34" charset="0"/>
              <a:buChar char="•"/>
            </a:pPr>
            <a:r>
              <a:rPr lang="en-US" sz="2800" dirty="0">
                <a:solidFill>
                  <a:srgbClr val="15284B"/>
                </a:solidFill>
              </a:rPr>
              <a:t>Data Review Expectations</a:t>
            </a:r>
          </a:p>
          <a:p>
            <a:pPr marL="457200" indent="-457200">
              <a:buFont typeface="Arial" panose="020B0604020202020204" pitchFamily="34" charset="0"/>
              <a:buChar char="•"/>
            </a:pPr>
            <a:r>
              <a:rPr lang="en-US" sz="2800" dirty="0">
                <a:solidFill>
                  <a:srgbClr val="15284B"/>
                </a:solidFill>
              </a:rPr>
              <a:t>Effective Report Writing</a:t>
            </a:r>
          </a:p>
          <a:p>
            <a:endParaRPr lang="en-US" dirty="0"/>
          </a:p>
        </p:txBody>
      </p:sp>
    </p:spTree>
    <p:extLst>
      <p:ext uri="{BB962C8B-B14F-4D97-AF65-F5344CB8AC3E}">
        <p14:creationId xmlns:p14="http://schemas.microsoft.com/office/powerpoint/2010/main" val="674068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47750"/>
            <a:ext cx="7886700" cy="2362200"/>
          </a:xfrm>
        </p:spPr>
        <p:txBody>
          <a:bodyPr>
            <a:normAutofit/>
          </a:bodyPr>
          <a:lstStyle/>
          <a:p>
            <a:r>
              <a:rPr lang="en-US" sz="4400" dirty="0" smtClean="0"/>
              <a:t>What is the role of OVT Chairs in the KESA Process?</a:t>
            </a:r>
            <a:endParaRPr lang="en-US" sz="4400" dirty="0"/>
          </a:p>
        </p:txBody>
      </p:sp>
    </p:spTree>
    <p:extLst>
      <p:ext uri="{BB962C8B-B14F-4D97-AF65-F5344CB8AC3E}">
        <p14:creationId xmlns:p14="http://schemas.microsoft.com/office/powerpoint/2010/main" val="3719163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Outside Visitation Team</a:t>
            </a:r>
            <a:endParaRPr lang="en-US" sz="4400" dirty="0"/>
          </a:p>
        </p:txBody>
      </p:sp>
      <p:sp>
        <p:nvSpPr>
          <p:cNvPr id="2" name="Content Placeholder 1"/>
          <p:cNvSpPr>
            <a:spLocks noGrp="1"/>
          </p:cNvSpPr>
          <p:nvPr>
            <p:ph idx="1"/>
          </p:nvPr>
        </p:nvSpPr>
        <p:spPr>
          <a:xfrm>
            <a:off x="648528" y="1352550"/>
            <a:ext cx="7524750" cy="2819400"/>
          </a:xfrm>
        </p:spPr>
        <p:txBody>
          <a:bodyPr>
            <a:normAutofit/>
          </a:bodyPr>
          <a:lstStyle/>
          <a:p>
            <a:pPr marL="0" indent="0">
              <a:lnSpc>
                <a:spcPct val="150000"/>
              </a:lnSpc>
              <a:spcAft>
                <a:spcPts val="0"/>
              </a:spcAft>
              <a:buNone/>
            </a:pPr>
            <a:r>
              <a:rPr lang="en-US" sz="2800" dirty="0"/>
              <a:t>The group of </a:t>
            </a:r>
            <a:r>
              <a:rPr lang="en-US" sz="2800" dirty="0" smtClean="0"/>
              <a:t>education professionals </a:t>
            </a:r>
            <a:r>
              <a:rPr lang="en-US" sz="2800" dirty="0"/>
              <a:t>charged </a:t>
            </a:r>
            <a:r>
              <a:rPr lang="en-US" sz="2800" dirty="0" smtClean="0"/>
              <a:t>with </a:t>
            </a:r>
            <a:r>
              <a:rPr lang="en-US" sz="2800" b="1" dirty="0" smtClean="0"/>
              <a:t>coaching</a:t>
            </a:r>
            <a:r>
              <a:rPr lang="en-US" sz="2800" b="1" dirty="0"/>
              <a:t>, mentoring, </a:t>
            </a:r>
            <a:r>
              <a:rPr lang="en-US" sz="2800" b="1" dirty="0" smtClean="0"/>
              <a:t>and supporting </a:t>
            </a:r>
            <a:r>
              <a:rPr lang="en-US" sz="2800" b="1" dirty="0"/>
              <a:t>a district/system </a:t>
            </a:r>
            <a:r>
              <a:rPr lang="en-US" sz="2800" dirty="0" smtClean="0"/>
              <a:t>for the </a:t>
            </a:r>
            <a:r>
              <a:rPr lang="en-US" sz="2800" dirty="0"/>
              <a:t>duration of the </a:t>
            </a:r>
            <a:r>
              <a:rPr lang="en-US" sz="2800" dirty="0" smtClean="0"/>
              <a:t>system’s </a:t>
            </a:r>
            <a:r>
              <a:rPr lang="en-US" sz="2800" dirty="0"/>
              <a:t>accreditation cycle.</a:t>
            </a:r>
          </a:p>
        </p:txBody>
      </p:sp>
    </p:spTree>
    <p:extLst>
      <p:ext uri="{BB962C8B-B14F-4D97-AF65-F5344CB8AC3E}">
        <p14:creationId xmlns:p14="http://schemas.microsoft.com/office/powerpoint/2010/main" val="1750372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Chair Role with System</a:t>
            </a:r>
            <a:endParaRPr lang="en-US" sz="4400" dirty="0"/>
          </a:p>
        </p:txBody>
      </p:sp>
      <p:sp>
        <p:nvSpPr>
          <p:cNvPr id="2" name="Content Placeholder 1"/>
          <p:cNvSpPr>
            <a:spLocks noGrp="1"/>
          </p:cNvSpPr>
          <p:nvPr>
            <p:ph idx="1"/>
          </p:nvPr>
        </p:nvSpPr>
        <p:spPr>
          <a:xfrm>
            <a:off x="628650" y="1369218"/>
            <a:ext cx="6686550" cy="2878931"/>
          </a:xfrm>
        </p:spPr>
        <p:txBody>
          <a:bodyPr>
            <a:normAutofit lnSpcReduction="10000"/>
          </a:bodyPr>
          <a:lstStyle/>
          <a:p>
            <a:pPr marL="342900" indent="-342900">
              <a:lnSpc>
                <a:spcPct val="150000"/>
              </a:lnSpc>
              <a:buFont typeface="Arial" panose="020B0604020202020204" pitchFamily="34" charset="0"/>
              <a:buChar char="•"/>
            </a:pPr>
            <a:r>
              <a:rPr lang="en-US" sz="2800" dirty="0" smtClean="0"/>
              <a:t>Collaborate on agenda</a:t>
            </a:r>
          </a:p>
          <a:p>
            <a:pPr marL="342900" indent="-342900">
              <a:lnSpc>
                <a:spcPct val="150000"/>
              </a:lnSpc>
              <a:buFont typeface="Arial" panose="020B0604020202020204" pitchFamily="34" charset="0"/>
              <a:buChar char="•"/>
            </a:pPr>
            <a:r>
              <a:rPr lang="en-US" sz="2800" dirty="0" smtClean="0"/>
              <a:t>Coach, mentor, provide support</a:t>
            </a:r>
          </a:p>
          <a:p>
            <a:pPr marL="342900" indent="-342900">
              <a:lnSpc>
                <a:spcPct val="150000"/>
              </a:lnSpc>
              <a:buFont typeface="Arial" panose="020B0604020202020204" pitchFamily="34" charset="0"/>
              <a:buChar char="•"/>
            </a:pPr>
            <a:r>
              <a:rPr lang="en-US" sz="2800" dirty="0" smtClean="0"/>
              <a:t>Give feedback and next steps</a:t>
            </a:r>
          </a:p>
          <a:p>
            <a:pPr marL="342900" indent="-342900">
              <a:lnSpc>
                <a:spcPct val="150000"/>
              </a:lnSpc>
              <a:buFont typeface="Arial" panose="020B0604020202020204" pitchFamily="34" charset="0"/>
              <a:buChar char="•"/>
            </a:pPr>
            <a:r>
              <a:rPr lang="en-US" sz="2800" dirty="0" smtClean="0"/>
              <a:t> Provide OVT Annual Summary Report </a:t>
            </a:r>
            <a:endParaRPr lang="en-US" sz="2800" dirty="0"/>
          </a:p>
        </p:txBody>
      </p:sp>
    </p:spTree>
    <p:extLst>
      <p:ext uri="{BB962C8B-B14F-4D97-AF65-F5344CB8AC3E}">
        <p14:creationId xmlns:p14="http://schemas.microsoft.com/office/powerpoint/2010/main" val="2957035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KSDE-alternate-powerpoint.potx" id="{7A9DA605-7711-41F7-B307-FB3ACD8176B5}" vid="{18A91C71-5DDC-4096-B239-2170CEDDF6E5}"/>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KSDE-alternate-powerpoint.potx" id="{7A9DA605-7711-41F7-B307-FB3ACD8176B5}" vid="{18A91C71-5DDC-4096-B239-2170CEDDF6E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17827</TotalTime>
  <Words>3105</Words>
  <Application>Microsoft Office PowerPoint</Application>
  <PresentationFormat>On-screen Show (16:9)</PresentationFormat>
  <Paragraphs>395</Paragraphs>
  <Slides>41</Slides>
  <Notes>40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 Narrow</vt:lpstr>
      <vt:lpstr>Calibri</vt:lpstr>
      <vt:lpstr>Century Gothic</vt:lpstr>
      <vt:lpstr>Wingdings</vt:lpstr>
      <vt:lpstr>Arial Black</vt:lpstr>
      <vt:lpstr>Arial</vt:lpstr>
      <vt:lpstr>Times New Roman</vt:lpstr>
      <vt:lpstr>1_Office Theme</vt:lpstr>
      <vt:lpstr>2_Office Theme</vt:lpstr>
      <vt:lpstr>Kansas Education System Accreditation</vt:lpstr>
      <vt:lpstr>Activator: We Connect</vt:lpstr>
      <vt:lpstr>Kansas Vision for Education</vt:lpstr>
      <vt:lpstr>State Board Outcomes for Measuring Progress </vt:lpstr>
      <vt:lpstr>KESA Continuous Improvement Cycle for System Redesign </vt:lpstr>
      <vt:lpstr>Today’s Outcomes</vt:lpstr>
      <vt:lpstr>What is the role of OVT Chairs in the KESA Process?</vt:lpstr>
      <vt:lpstr>Outside Visitation Team</vt:lpstr>
      <vt:lpstr>Chair Role with System</vt:lpstr>
      <vt:lpstr>Chair Role with KSDE</vt:lpstr>
      <vt:lpstr>OVT Chair Responsibilities</vt:lpstr>
      <vt:lpstr>OVT Visit Logistics</vt:lpstr>
      <vt:lpstr> OVT Visit Logistics (Continued) </vt:lpstr>
      <vt:lpstr>KESA and Redesign</vt:lpstr>
      <vt:lpstr>OVT Visits:  What do these involve?</vt:lpstr>
      <vt:lpstr>Prior to Visit</vt:lpstr>
      <vt:lpstr>Prior to Visit (Continued)</vt:lpstr>
      <vt:lpstr>Reviewing a System Yearly Update Report Prior to Visit</vt:lpstr>
      <vt:lpstr>System Yearly Update Activity Questions</vt:lpstr>
      <vt:lpstr>During the Visit</vt:lpstr>
      <vt:lpstr>Vision/Mission</vt:lpstr>
      <vt:lpstr>Stakeholder/Focus Groups</vt:lpstr>
      <vt:lpstr>School Visits</vt:lpstr>
      <vt:lpstr>Needs Assessment</vt:lpstr>
      <vt:lpstr>Needs Assessment</vt:lpstr>
      <vt:lpstr>PowerPoint Presentation</vt:lpstr>
      <vt:lpstr>What makes a Good Goal?</vt:lpstr>
      <vt:lpstr>Action/Improvement Plan</vt:lpstr>
      <vt:lpstr>Understanding the Data</vt:lpstr>
      <vt:lpstr>PowerPoint Presentation</vt:lpstr>
      <vt:lpstr>KESA Goal Review </vt:lpstr>
      <vt:lpstr>Data Review, Goals and Improvement Plans</vt:lpstr>
      <vt:lpstr>After the Visit</vt:lpstr>
      <vt:lpstr>Writing the Report</vt:lpstr>
      <vt:lpstr>What Makes a Good Report</vt:lpstr>
      <vt:lpstr>Report Writing Activity</vt:lpstr>
      <vt:lpstr>Chair Role &amp; Accreditation Review Council (ARC)</vt:lpstr>
      <vt:lpstr>Today’s Outcomes</vt:lpstr>
      <vt:lpstr>  Training Evaluation</vt:lpstr>
      <vt:lpstr>Contacts</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Franklin</dc:creator>
  <cp:lastModifiedBy>Jeannette Nobo</cp:lastModifiedBy>
  <cp:revision>784</cp:revision>
  <cp:lastPrinted>2019-01-11T23:00:32Z</cp:lastPrinted>
  <dcterms:created xsi:type="dcterms:W3CDTF">2015-08-04T16:12:34Z</dcterms:created>
  <dcterms:modified xsi:type="dcterms:W3CDTF">2019-01-15T19:08:19Z</dcterms:modified>
</cp:coreProperties>
</file>