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1"/>
  </p:notesMasterIdLst>
  <p:sldIdLst>
    <p:sldId id="256" r:id="rId5"/>
    <p:sldId id="291" r:id="rId6"/>
    <p:sldId id="292" r:id="rId7"/>
    <p:sldId id="259" r:id="rId8"/>
    <p:sldId id="283" r:id="rId9"/>
    <p:sldId id="284" r:id="rId10"/>
    <p:sldId id="282" r:id="rId11"/>
    <p:sldId id="295" r:id="rId12"/>
    <p:sldId id="296" r:id="rId13"/>
    <p:sldId id="275" r:id="rId14"/>
    <p:sldId id="285" r:id="rId15"/>
    <p:sldId id="286" r:id="rId16"/>
    <p:sldId id="276" r:id="rId17"/>
    <p:sldId id="297" r:id="rId18"/>
    <p:sldId id="298" r:id="rId19"/>
    <p:sldId id="294"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Open Sans Light" panose="020B0306030504020204" pitchFamily="34" charset="0"/>
      <p:regular r:id="rId26"/>
      <p:italic r:id="rId27"/>
    </p:embeddedFont>
    <p:embeddedFont>
      <p:font typeface="Open Sans Semibold" panose="020B0706030804020204" pitchFamily="34" charset="0"/>
      <p:bold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3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8/30/2023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5" y="666"/>
            <a:ext cx="12189629" cy="6856665"/>
          </a:xfrm>
          <a:prstGeom prst="rect">
            <a:avLst/>
          </a:prstGeom>
        </p:spPr>
      </p:pic>
      <p:sp>
        <p:nvSpPr>
          <p:cNvPr id="3" name="Subtitle 2"/>
          <p:cNvSpPr>
            <a:spLocks noGrp="1"/>
          </p:cNvSpPr>
          <p:nvPr>
            <p:ph type="subTitle" idx="1"/>
          </p:nvPr>
        </p:nvSpPr>
        <p:spPr>
          <a:xfrm>
            <a:off x="2824618" y="4326467"/>
            <a:ext cx="852918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EDEF72E-400C-FE56-6018-ACA73C68A6DD}"/>
              </a:ext>
            </a:extLst>
          </p:cNvPr>
          <p:cNvSpPr>
            <a:spLocks noGrp="1"/>
          </p:cNvSpPr>
          <p:nvPr>
            <p:ph type="title"/>
          </p:nvPr>
        </p:nvSpPr>
        <p:spPr>
          <a:xfrm>
            <a:off x="838200" y="1797485"/>
            <a:ext cx="10515600" cy="2528982"/>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48" y="1714"/>
            <a:ext cx="12185904" cy="6854571"/>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8/30/2023</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5" y="2571"/>
            <a:ext cx="12188950" cy="6852857"/>
          </a:xfrm>
          <a:prstGeom prst="rect">
            <a:avLst/>
          </a:prstGeom>
        </p:spPr>
      </p:pic>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lnSpc>
                <a:spcPct val="100000"/>
              </a:lnSpc>
              <a:defRPr sz="3200"/>
            </a:lvl1pPr>
          </a:lstStyle>
          <a:p>
            <a:r>
              <a:rPr lang="en-US" dirty="0"/>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96624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32424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7998"/>
          </a:xfrm>
          <a:prstGeom prst="rect">
            <a:avLst/>
          </a:prstGeom>
        </p:spPr>
      </p:pic>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lnSpc>
                <a:spcPct val="100000"/>
              </a:lnSpc>
              <a:spcBef>
                <a:spcPts val="0"/>
              </a:spcBef>
              <a:spcAft>
                <a:spcPts val="0"/>
              </a:spcAft>
              <a:buNone/>
              <a:defRPr sz="2000" b="0"/>
            </a:lvl1pPr>
            <a:lvl2pPr marL="457200" indent="0">
              <a:lnSpc>
                <a:spcPct val="100000"/>
              </a:lnSpc>
              <a:spcBef>
                <a:spcPts val="0"/>
              </a:spcBef>
              <a:spcAft>
                <a:spcPts val="0"/>
              </a:spcAft>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lnSpc>
                <a:spcPct val="100000"/>
              </a:lnSpc>
              <a:spcBef>
                <a:spcPts val="0"/>
              </a:spcBef>
              <a:spcAft>
                <a:spcPts val="0"/>
              </a:spcAft>
              <a:buNone/>
              <a:defRPr sz="2000" b="0"/>
            </a:lvl1pPr>
            <a:lvl2pPr marL="457200" indent="0">
              <a:lnSpc>
                <a:spcPct val="100000"/>
              </a:lnSpc>
              <a:spcBef>
                <a:spcPts val="0"/>
              </a:spcBef>
              <a:spcAft>
                <a:spcPts val="0"/>
              </a:spcAft>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8BC5F5-C622-0D7C-A80F-8A93245F14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6" y="2380"/>
            <a:ext cx="12189629" cy="6853239"/>
          </a:xfrm>
          <a:prstGeom prst="rect">
            <a:avLst/>
          </a:prstGeom>
        </p:spPr>
      </p:pic>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872586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8" y="668"/>
            <a:ext cx="12189625" cy="6856663"/>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882145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4"/>
            <a:ext cx="12191999" cy="6854571"/>
          </a:xfrm>
          <a:prstGeom prst="rect">
            <a:avLst/>
          </a:prstGeom>
        </p:spPr>
      </p:pic>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71749"/>
            <a:ext cx="10692008" cy="921224"/>
          </a:xfrm>
          <a:prstGeom prst="rect">
            <a:avLst/>
          </a:prstGeom>
        </p:spPr>
        <p:txBody>
          <a:bodyPr anchor="b"/>
          <a:lstStyle/>
          <a:p>
            <a:r>
              <a:rPr lang="en-US" dirty="0"/>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7948808"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marL="228600" indent="-228600">
              <a:lnSpc>
                <a:spcPct val="100000"/>
              </a:lnSpc>
              <a:buClr>
                <a:schemeClr val="accent1"/>
              </a:buClr>
              <a:buFont typeface="Symbol" panose="05050102010706020507" pitchFamily="18" charset="2"/>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4"/>
            <a:ext cx="12191999" cy="6854571"/>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928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4"/>
            <a:ext cx="12191999" cy="6854571"/>
          </a:xfrm>
          <a:prstGeom prst="rect">
            <a:avLst/>
          </a:prstGeom>
        </p:spPr>
      </p:pic>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lnSpc>
                <a:spcPct val="100000"/>
              </a:lnSpc>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4"/>
            <a:ext cx="12191999" cy="6854571"/>
          </a:xfrm>
          <a:prstGeom prst="rect">
            <a:avLst/>
          </a:prstGeom>
        </p:spPr>
      </p:pic>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1" y="1714"/>
            <a:ext cx="12191997" cy="6854571"/>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8/30/2023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7" r:id="rId3"/>
    <p:sldLayoutId id="2147483663" r:id="rId4"/>
    <p:sldLayoutId id="2147483672" r:id="rId5"/>
    <p:sldLayoutId id="2147483664" r:id="rId6"/>
    <p:sldLayoutId id="2147483665" r:id="rId7"/>
    <p:sldLayoutId id="2147483666" r:id="rId8"/>
    <p:sldLayoutId id="2147483675" r:id="rId9"/>
    <p:sldLayoutId id="2147483676" r:id="rId10"/>
    <p:sldLayoutId id="2147483667" r:id="rId11"/>
    <p:sldLayoutId id="2147483673" r:id="rId12"/>
    <p:sldLayoutId id="2147483668" r:id="rId13"/>
    <p:sldLayoutId id="2147483669" r:id="rId14"/>
    <p:sldLayoutId id="2147483674" r:id="rId15"/>
  </p:sldLayoutIdLst>
  <p:txStyles>
    <p:titleStyle>
      <a:lvl1pPr algn="l" defTabSz="914400" rtl="0" eaLnBrk="1" latinLnBrk="0" hangingPunct="1">
        <a:lnSpc>
          <a:spcPct val="10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100000"/>
        </a:lnSpc>
        <a:spcBef>
          <a:spcPts val="600"/>
        </a:spcBef>
        <a:spcAft>
          <a:spcPts val="600"/>
        </a:spcAft>
        <a:buClr>
          <a:schemeClr val="accent1"/>
        </a:buClr>
        <a:buFont typeface="Symbol" panose="05050102010706020507" pitchFamily="18" charset="2"/>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00000"/>
        </a:lnSpc>
        <a:spcBef>
          <a:spcPts val="600"/>
        </a:spcBef>
        <a:spcAft>
          <a:spcPts val="600"/>
        </a:spcAft>
        <a:buClr>
          <a:schemeClr val="accent4"/>
        </a:buClr>
        <a:buFont typeface="Symbol" panose="05050102010706020507" pitchFamily="18" charset="2"/>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00000"/>
        </a:lnSpc>
        <a:spcBef>
          <a:spcPts val="600"/>
        </a:spcBef>
        <a:spcAft>
          <a:spcPts val="600"/>
        </a:spcAft>
        <a:buClr>
          <a:schemeClr val="bg1">
            <a:lumMod val="50000"/>
          </a:schemeClr>
        </a:buClr>
        <a:buFont typeface="Symbol" panose="05050102010706020507" pitchFamily="18" charset="2"/>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00000"/>
        </a:lnSpc>
        <a:spcBef>
          <a:spcPts val="600"/>
        </a:spcBef>
        <a:spcAft>
          <a:spcPts val="600"/>
        </a:spcAft>
        <a:buClr>
          <a:schemeClr val="accent4">
            <a:lumMod val="75000"/>
          </a:schemeClr>
        </a:buClr>
        <a:buFont typeface="Symbol" panose="05050102010706020507" pitchFamily="18" charset="2"/>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00000"/>
        </a:lnSpc>
        <a:spcBef>
          <a:spcPts val="600"/>
        </a:spcBef>
        <a:spcAft>
          <a:spcPts val="600"/>
        </a:spcAft>
        <a:buClr>
          <a:schemeClr val="tx2"/>
        </a:buClr>
        <a:buFont typeface="Symbol" panose="05050102010706020507" pitchFamily="18" charset="2"/>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mailto:khaag@ksde.org" TargetMode="External"/><Relationship Id="rId2" Type="http://schemas.openxmlformats.org/officeDocument/2006/relationships/hyperlink" Target="mailto:TIPHelp@ksde.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apps.ksde.org/authentication/login.aspx" TargetMode="Externa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47FAF0-87DD-C5FA-D4C1-224B9BAAFE20}"/>
              </a:ext>
            </a:extLst>
          </p:cNvPr>
          <p:cNvSpPr>
            <a:spLocks noGrp="1"/>
          </p:cNvSpPr>
          <p:nvPr>
            <p:ph type="title"/>
          </p:nvPr>
        </p:nvSpPr>
        <p:spPr/>
        <p:txBody>
          <a:bodyPr/>
          <a:lstStyle/>
          <a:p>
            <a:r>
              <a:rPr lang="en-US" dirty="0"/>
              <a:t>TIP- Targeted Improvement Plan Application Entry </a:t>
            </a:r>
          </a:p>
        </p:txBody>
      </p:sp>
      <p:sp>
        <p:nvSpPr>
          <p:cNvPr id="8" name="Subtitle 7">
            <a:extLst>
              <a:ext uri="{FF2B5EF4-FFF2-40B4-BE49-F238E27FC236}">
                <a16:creationId xmlns:a16="http://schemas.microsoft.com/office/drawing/2014/main" id="{603E9400-B974-4F9F-E40C-64B2F6C7AE80}"/>
              </a:ext>
            </a:extLst>
          </p:cNvPr>
          <p:cNvSpPr>
            <a:spLocks noGrp="1"/>
          </p:cNvSpPr>
          <p:nvPr>
            <p:ph type="subTitle" idx="1"/>
          </p:nvPr>
        </p:nvSpPr>
        <p:spPr/>
        <p:txBody>
          <a:bodyPr/>
          <a:lstStyle/>
          <a:p>
            <a:r>
              <a:rPr lang="en-US" b="1" dirty="0"/>
              <a:t>May 9, 2023</a:t>
            </a:r>
          </a:p>
          <a:p>
            <a:endParaRPr lang="en-US" dirty="0"/>
          </a:p>
        </p:txBody>
      </p:sp>
    </p:spTree>
    <p:extLst>
      <p:ext uri="{BB962C8B-B14F-4D97-AF65-F5344CB8AC3E}">
        <p14:creationId xmlns:p14="http://schemas.microsoft.com/office/powerpoint/2010/main" val="2935077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chemeClr val="tx1"/>
            </a:solidFill>
          </a:ln>
        </p:spPr>
        <p:txBody>
          <a:bodyPr/>
          <a:lstStyle/>
          <a:p>
            <a:r>
              <a:rPr lang="en-US" b="1" dirty="0">
                <a:solidFill>
                  <a:schemeClr val="accent1">
                    <a:lumMod val="75000"/>
                  </a:schemeClr>
                </a:solidFill>
                <a:effectLst>
                  <a:outerShdw blurRad="50800" dist="50800" dir="5400000" algn="ctr" rotWithShape="0">
                    <a:schemeClr val="tx1"/>
                  </a:outerShdw>
                </a:effectLst>
              </a:rPr>
              <a:t>                      Assurances</a:t>
            </a:r>
            <a:endParaRPr lang="en-US" dirty="0"/>
          </a:p>
        </p:txBody>
      </p:sp>
      <p:sp>
        <p:nvSpPr>
          <p:cNvPr id="3" name="Content Placeholder 2"/>
          <p:cNvSpPr>
            <a:spLocks noGrp="1"/>
          </p:cNvSpPr>
          <p:nvPr>
            <p:ph sz="half" idx="1"/>
          </p:nvPr>
        </p:nvSpPr>
        <p:spPr>
          <a:xfrm>
            <a:off x="838200" y="1825625"/>
            <a:ext cx="3524250" cy="4351338"/>
          </a:xfrm>
          <a:solidFill>
            <a:schemeClr val="bg1"/>
          </a:solidFill>
          <a:ln>
            <a:solidFill>
              <a:schemeClr val="tx1"/>
            </a:solidFill>
          </a:ln>
        </p:spPr>
        <p:txBody>
          <a:bodyPr>
            <a:normAutofit fontScale="77500" lnSpcReduction="20000"/>
          </a:bodyPr>
          <a:lstStyle/>
          <a:p>
            <a:r>
              <a:rPr lang="en-US" dirty="0">
                <a:solidFill>
                  <a:schemeClr val="accent1">
                    <a:lumMod val="75000"/>
                  </a:schemeClr>
                </a:solidFill>
              </a:rPr>
              <a:t>Assurances must be agreed to prior to submitting the Application. The user must enter the  following for certification purposes: </a:t>
            </a:r>
          </a:p>
          <a:p>
            <a:pPr lvl="1"/>
            <a:r>
              <a:rPr lang="en-US" dirty="0">
                <a:solidFill>
                  <a:schemeClr val="accent1">
                    <a:lumMod val="75000"/>
                  </a:schemeClr>
                </a:solidFill>
              </a:rPr>
              <a:t>Title </a:t>
            </a:r>
          </a:p>
          <a:p>
            <a:pPr lvl="1"/>
            <a:r>
              <a:rPr lang="en-US" dirty="0">
                <a:solidFill>
                  <a:schemeClr val="accent1">
                    <a:lumMod val="75000"/>
                  </a:schemeClr>
                </a:solidFill>
              </a:rPr>
              <a:t>Name </a:t>
            </a:r>
          </a:p>
          <a:p>
            <a:pPr lvl="1"/>
            <a:r>
              <a:rPr lang="en-US" dirty="0">
                <a:solidFill>
                  <a:schemeClr val="accent1">
                    <a:lumMod val="75000"/>
                  </a:schemeClr>
                </a:solidFill>
              </a:rPr>
              <a:t>Check the box to certify the information is accurate and true </a:t>
            </a:r>
          </a:p>
          <a:p>
            <a:r>
              <a:rPr lang="en-US" dirty="0">
                <a:solidFill>
                  <a:schemeClr val="accent1">
                    <a:lumMod val="75000"/>
                  </a:schemeClr>
                </a:solidFill>
              </a:rPr>
              <a:t>After entering select Save.</a:t>
            </a:r>
          </a:p>
        </p:txBody>
      </p:sp>
      <p:sp>
        <p:nvSpPr>
          <p:cNvPr id="11" name="Content Placeholder 10">
            <a:extLst>
              <a:ext uri="{FF2B5EF4-FFF2-40B4-BE49-F238E27FC236}">
                <a16:creationId xmlns:a16="http://schemas.microsoft.com/office/drawing/2014/main" id="{65DF37EE-A485-49B9-9866-E56144E05D69}"/>
              </a:ext>
            </a:extLst>
          </p:cNvPr>
          <p:cNvSpPr>
            <a:spLocks noGrp="1"/>
          </p:cNvSpPr>
          <p:nvPr>
            <p:ph sz="half" idx="2"/>
          </p:nvPr>
        </p:nvSpPr>
        <p:spPr/>
        <p:txBody>
          <a:bodyPr>
            <a:normAutofit/>
          </a:bodyPr>
          <a:lstStyle/>
          <a:p>
            <a:endParaRPr lang="en-US" dirty="0"/>
          </a:p>
        </p:txBody>
      </p:sp>
      <p:pic>
        <p:nvPicPr>
          <p:cNvPr id="4" name="Picture 3">
            <a:extLst>
              <a:ext uri="{FF2B5EF4-FFF2-40B4-BE49-F238E27FC236}">
                <a16:creationId xmlns:a16="http://schemas.microsoft.com/office/drawing/2014/main" id="{A4C2BCCE-54FB-4A5D-803C-89DEA28D288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445000" y="1825624"/>
            <a:ext cx="6908791" cy="3804709"/>
          </a:xfrm>
          <a:prstGeom prst="rect">
            <a:avLst/>
          </a:prstGeom>
        </p:spPr>
      </p:pic>
      <p:pic>
        <p:nvPicPr>
          <p:cNvPr id="5" name="Picture 4">
            <a:extLst>
              <a:ext uri="{FF2B5EF4-FFF2-40B4-BE49-F238E27FC236}">
                <a16:creationId xmlns:a16="http://schemas.microsoft.com/office/drawing/2014/main" id="{09E104A3-0180-409F-9A10-6B3C76EB36F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45000" y="5630333"/>
            <a:ext cx="6908791" cy="546630"/>
          </a:xfrm>
          <a:prstGeom prst="rect">
            <a:avLst/>
          </a:prstGeom>
        </p:spPr>
      </p:pic>
    </p:spTree>
    <p:extLst>
      <p:ext uri="{BB962C8B-B14F-4D97-AF65-F5344CB8AC3E}">
        <p14:creationId xmlns:p14="http://schemas.microsoft.com/office/powerpoint/2010/main" val="4174712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chemeClr val="tx1"/>
            </a:solidFill>
          </a:ln>
        </p:spPr>
        <p:txBody>
          <a:bodyPr/>
          <a:lstStyle/>
          <a:p>
            <a:r>
              <a:rPr lang="en-US" b="1" dirty="0">
                <a:solidFill>
                  <a:schemeClr val="accent1">
                    <a:lumMod val="75000"/>
                  </a:schemeClr>
                </a:solidFill>
                <a:effectLst>
                  <a:outerShdw blurRad="50800" dist="50800" dir="5400000" algn="ctr" rotWithShape="0">
                    <a:schemeClr val="tx1"/>
                  </a:outerShdw>
                </a:effectLst>
              </a:rPr>
              <a:t>            Application - Submission</a:t>
            </a:r>
            <a:endParaRPr lang="en-US" dirty="0"/>
          </a:p>
        </p:txBody>
      </p:sp>
      <p:sp>
        <p:nvSpPr>
          <p:cNvPr id="3" name="Content Placeholder 2"/>
          <p:cNvSpPr>
            <a:spLocks noGrp="1"/>
          </p:cNvSpPr>
          <p:nvPr>
            <p:ph sz="half" idx="1"/>
          </p:nvPr>
        </p:nvSpPr>
        <p:spPr>
          <a:xfrm>
            <a:off x="838200" y="1825625"/>
            <a:ext cx="3524250" cy="4351338"/>
          </a:xfrm>
          <a:solidFill>
            <a:schemeClr val="bg1"/>
          </a:solidFill>
          <a:ln>
            <a:solidFill>
              <a:schemeClr val="tx1"/>
            </a:solidFill>
          </a:ln>
        </p:spPr>
        <p:txBody>
          <a:bodyPr>
            <a:normAutofit fontScale="25000" lnSpcReduction="20000"/>
          </a:bodyPr>
          <a:lstStyle/>
          <a:p>
            <a:endParaRPr lang="en-US" sz="3800" dirty="0">
              <a:solidFill>
                <a:schemeClr val="accent1">
                  <a:lumMod val="75000"/>
                </a:schemeClr>
              </a:solidFill>
            </a:endParaRPr>
          </a:p>
          <a:p>
            <a:r>
              <a:rPr lang="en-US" sz="4800" dirty="0">
                <a:solidFill>
                  <a:schemeClr val="accent1">
                    <a:lumMod val="75000"/>
                  </a:schemeClr>
                </a:solidFill>
              </a:rPr>
              <a:t>The Name of Certifying Representative will be populated from the user id of the person submitting. </a:t>
            </a:r>
          </a:p>
          <a:p>
            <a:r>
              <a:rPr lang="en-US" sz="4800" dirty="0">
                <a:solidFill>
                  <a:schemeClr val="accent1">
                    <a:lumMod val="75000"/>
                  </a:schemeClr>
                </a:solidFill>
              </a:rPr>
              <a:t>The Title of the person certifying needs to be entered and is required for submission.</a:t>
            </a:r>
          </a:p>
          <a:p>
            <a:r>
              <a:rPr lang="en-US" sz="4800" dirty="0">
                <a:solidFill>
                  <a:schemeClr val="accent1">
                    <a:lumMod val="75000"/>
                  </a:schemeClr>
                </a:solidFill>
              </a:rPr>
              <a:t> LEA Comments are optional.</a:t>
            </a:r>
          </a:p>
          <a:p>
            <a:r>
              <a:rPr lang="en-US" sz="4800" dirty="0">
                <a:solidFill>
                  <a:schemeClr val="accent1">
                    <a:lumMod val="75000"/>
                  </a:schemeClr>
                </a:solidFill>
              </a:rPr>
              <a:t> The user can choose to ‘Upload File” to provide any additional documentation for the application. </a:t>
            </a:r>
          </a:p>
          <a:p>
            <a:r>
              <a:rPr lang="en-US" sz="4800" dirty="0">
                <a:solidFill>
                  <a:schemeClr val="accent1">
                    <a:lumMod val="75000"/>
                  </a:schemeClr>
                </a:solidFill>
              </a:rPr>
              <a:t>When required data fields have been entered and errors resolved the Submit button will be displayed. </a:t>
            </a:r>
          </a:p>
          <a:p>
            <a:r>
              <a:rPr lang="en-US" sz="4800" dirty="0">
                <a:solidFill>
                  <a:schemeClr val="accent1">
                    <a:lumMod val="75000"/>
                  </a:schemeClr>
                </a:solidFill>
              </a:rPr>
              <a:t>Done? Click Submit.</a:t>
            </a:r>
          </a:p>
        </p:txBody>
      </p:sp>
      <p:sp>
        <p:nvSpPr>
          <p:cNvPr id="5" name="Content Placeholder 4">
            <a:extLst>
              <a:ext uri="{FF2B5EF4-FFF2-40B4-BE49-F238E27FC236}">
                <a16:creationId xmlns:a16="http://schemas.microsoft.com/office/drawing/2014/main" id="{AD5C0371-BB93-4169-B208-A0813C73787F}"/>
              </a:ext>
            </a:extLst>
          </p:cNvPr>
          <p:cNvSpPr>
            <a:spLocks noGrp="1"/>
          </p:cNvSpPr>
          <p:nvPr>
            <p:ph sz="half" idx="2"/>
          </p:nvPr>
        </p:nvSpPr>
        <p:spPr/>
        <p:txBody>
          <a:bodyPr>
            <a:normAutofit/>
          </a:bodyPr>
          <a:lstStyle/>
          <a:p>
            <a:endParaRPr lang="en-US"/>
          </a:p>
        </p:txBody>
      </p:sp>
      <p:pic>
        <p:nvPicPr>
          <p:cNvPr id="4" name="Picture 3">
            <a:extLst>
              <a:ext uri="{FF2B5EF4-FFF2-40B4-BE49-F238E27FC236}">
                <a16:creationId xmlns:a16="http://schemas.microsoft.com/office/drawing/2014/main" id="{35D89C08-66BC-440F-956C-D7DE6EBAD7E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453467" y="1825626"/>
            <a:ext cx="6900326" cy="4351337"/>
          </a:xfrm>
          <a:prstGeom prst="rect">
            <a:avLst/>
          </a:prstGeom>
        </p:spPr>
      </p:pic>
    </p:spTree>
    <p:extLst>
      <p:ext uri="{BB962C8B-B14F-4D97-AF65-F5344CB8AC3E}">
        <p14:creationId xmlns:p14="http://schemas.microsoft.com/office/powerpoint/2010/main" val="1481794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chemeClr val="tx1"/>
            </a:solidFill>
          </a:ln>
        </p:spPr>
        <p:txBody>
          <a:bodyPr/>
          <a:lstStyle/>
          <a:p>
            <a:r>
              <a:rPr lang="en-US" b="1" dirty="0">
                <a:solidFill>
                  <a:schemeClr val="accent1">
                    <a:lumMod val="75000"/>
                  </a:schemeClr>
                </a:solidFill>
                <a:effectLst>
                  <a:outerShdw blurRad="50800" dist="50800" dir="5400000" algn="ctr" rotWithShape="0">
                    <a:schemeClr val="tx1"/>
                  </a:outerShdw>
                </a:effectLst>
              </a:rPr>
              <a:t>        How to Upload Optional Files</a:t>
            </a:r>
            <a:endParaRPr lang="en-US" dirty="0"/>
          </a:p>
        </p:txBody>
      </p:sp>
      <p:sp>
        <p:nvSpPr>
          <p:cNvPr id="3" name="Content Placeholder 2"/>
          <p:cNvSpPr>
            <a:spLocks noGrp="1"/>
          </p:cNvSpPr>
          <p:nvPr>
            <p:ph sz="half" idx="1"/>
          </p:nvPr>
        </p:nvSpPr>
        <p:spPr>
          <a:xfrm>
            <a:off x="838200" y="1825625"/>
            <a:ext cx="3524250" cy="4351338"/>
          </a:xfrm>
          <a:solidFill>
            <a:schemeClr val="bg1"/>
          </a:solidFill>
          <a:ln>
            <a:solidFill>
              <a:schemeClr val="tx1"/>
            </a:solidFill>
          </a:ln>
        </p:spPr>
        <p:txBody>
          <a:bodyPr>
            <a:normAutofit fontScale="40000" lnSpcReduction="20000"/>
          </a:bodyPr>
          <a:lstStyle/>
          <a:p>
            <a:endParaRPr lang="en-US" sz="3800" dirty="0">
              <a:solidFill>
                <a:schemeClr val="accent1">
                  <a:lumMod val="75000"/>
                </a:schemeClr>
              </a:solidFill>
            </a:endParaRPr>
          </a:p>
          <a:p>
            <a:r>
              <a:rPr lang="en-US" sz="4800" dirty="0">
                <a:solidFill>
                  <a:schemeClr val="accent1">
                    <a:lumMod val="75000"/>
                  </a:schemeClr>
                </a:solidFill>
              </a:rPr>
              <a:t>The Upload File option will be available on the following pages: </a:t>
            </a:r>
          </a:p>
          <a:p>
            <a:pPr lvl="1"/>
            <a:r>
              <a:rPr lang="en-US" sz="4400" dirty="0">
                <a:solidFill>
                  <a:schemeClr val="accent1">
                    <a:lumMod val="75000"/>
                  </a:schemeClr>
                </a:solidFill>
              </a:rPr>
              <a:t>Application Submission</a:t>
            </a:r>
          </a:p>
          <a:p>
            <a:pPr lvl="1"/>
            <a:r>
              <a:rPr lang="en-US" sz="4400" dirty="0">
                <a:solidFill>
                  <a:schemeClr val="accent1">
                    <a:lumMod val="75000"/>
                  </a:schemeClr>
                </a:solidFill>
              </a:rPr>
              <a:t>Annual Financial Report</a:t>
            </a:r>
          </a:p>
          <a:p>
            <a:pPr lvl="1"/>
            <a:r>
              <a:rPr lang="en-US" sz="4400" dirty="0">
                <a:solidFill>
                  <a:schemeClr val="accent1">
                    <a:lumMod val="75000"/>
                  </a:schemeClr>
                </a:solidFill>
              </a:rPr>
              <a:t>Budget Revision</a:t>
            </a:r>
          </a:p>
          <a:p>
            <a:r>
              <a:rPr lang="en-US" sz="4800" dirty="0">
                <a:solidFill>
                  <a:schemeClr val="accent1">
                    <a:lumMod val="75000"/>
                  </a:schemeClr>
                </a:solidFill>
              </a:rPr>
              <a:t>File Title will be required for the file uploaded.</a:t>
            </a:r>
          </a:p>
          <a:p>
            <a:r>
              <a:rPr lang="en-US" sz="4800" dirty="0">
                <a:solidFill>
                  <a:schemeClr val="accent1">
                    <a:lumMod val="75000"/>
                  </a:schemeClr>
                </a:solidFill>
              </a:rPr>
              <a:t>Each file uploaded to a page will be displayed and available to click on and view as needed. </a:t>
            </a:r>
          </a:p>
        </p:txBody>
      </p:sp>
      <p:sp>
        <p:nvSpPr>
          <p:cNvPr id="5" name="Content Placeholder 4">
            <a:extLst>
              <a:ext uri="{FF2B5EF4-FFF2-40B4-BE49-F238E27FC236}">
                <a16:creationId xmlns:a16="http://schemas.microsoft.com/office/drawing/2014/main" id="{21D0899D-28B8-4B3C-A735-65CB8F2CC79D}"/>
              </a:ext>
            </a:extLst>
          </p:cNvPr>
          <p:cNvSpPr>
            <a:spLocks noGrp="1"/>
          </p:cNvSpPr>
          <p:nvPr>
            <p:ph sz="half" idx="2"/>
          </p:nvPr>
        </p:nvSpPr>
        <p:spPr/>
        <p:txBody>
          <a:bodyPr/>
          <a:lstStyle/>
          <a:p>
            <a:endParaRPr lang="en-US"/>
          </a:p>
        </p:txBody>
      </p:sp>
      <p:pic>
        <p:nvPicPr>
          <p:cNvPr id="8" name="Picture 7">
            <a:extLst>
              <a:ext uri="{FF2B5EF4-FFF2-40B4-BE49-F238E27FC236}">
                <a16:creationId xmlns:a16="http://schemas.microsoft.com/office/drawing/2014/main" id="{D7339BC0-1628-434A-B0CE-15C37D3A102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529666" y="1825625"/>
            <a:ext cx="6891867" cy="4351338"/>
          </a:xfrm>
          <a:prstGeom prst="rect">
            <a:avLst/>
          </a:prstGeom>
        </p:spPr>
      </p:pic>
    </p:spTree>
    <p:extLst>
      <p:ext uri="{BB962C8B-B14F-4D97-AF65-F5344CB8AC3E}">
        <p14:creationId xmlns:p14="http://schemas.microsoft.com/office/powerpoint/2010/main" val="2116101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chemeClr val="tx1"/>
            </a:solidFill>
          </a:ln>
        </p:spPr>
        <p:txBody>
          <a:bodyPr/>
          <a:lstStyle/>
          <a:p>
            <a:r>
              <a:rPr lang="en-US" b="1" dirty="0">
                <a:solidFill>
                  <a:schemeClr val="accent1">
                    <a:lumMod val="75000"/>
                  </a:schemeClr>
                </a:solidFill>
                <a:effectLst>
                  <a:outerShdw blurRad="50800" dist="50800" dir="5400000" algn="ctr" rotWithShape="0">
                    <a:schemeClr val="tx1"/>
                  </a:outerShdw>
                </a:effectLst>
              </a:rPr>
              <a:t>                  AFR - Submission</a:t>
            </a:r>
            <a:endParaRPr lang="en-US" dirty="0"/>
          </a:p>
        </p:txBody>
      </p:sp>
      <p:sp>
        <p:nvSpPr>
          <p:cNvPr id="3" name="Content Placeholder 2"/>
          <p:cNvSpPr>
            <a:spLocks noGrp="1"/>
          </p:cNvSpPr>
          <p:nvPr>
            <p:ph sz="half" idx="1"/>
          </p:nvPr>
        </p:nvSpPr>
        <p:spPr>
          <a:xfrm>
            <a:off x="838200" y="1825625"/>
            <a:ext cx="3524250" cy="4351338"/>
          </a:xfrm>
          <a:solidFill>
            <a:schemeClr val="bg1"/>
          </a:solidFill>
          <a:ln>
            <a:solidFill>
              <a:schemeClr val="tx1"/>
            </a:solidFill>
          </a:ln>
        </p:spPr>
        <p:txBody>
          <a:bodyPr>
            <a:normAutofit fontScale="47500" lnSpcReduction="20000"/>
          </a:bodyPr>
          <a:lstStyle/>
          <a:p>
            <a:r>
              <a:rPr lang="en-US" dirty="0">
                <a:solidFill>
                  <a:schemeClr val="accent1">
                    <a:lumMod val="75000"/>
                  </a:schemeClr>
                </a:solidFill>
              </a:rPr>
              <a:t>AFR must be completed, submitted, and approved before the system will generate annual award. </a:t>
            </a:r>
          </a:p>
          <a:p>
            <a:r>
              <a:rPr lang="en-US" dirty="0">
                <a:solidFill>
                  <a:schemeClr val="accent1">
                    <a:lumMod val="75000"/>
                  </a:schemeClr>
                </a:solidFill>
              </a:rPr>
              <a:t>The amounts for encumbered, unexpended funds and carryover, if requested, will need to be locally calculated and entered by the district business manager and /or business office. </a:t>
            </a:r>
          </a:p>
          <a:p>
            <a:r>
              <a:rPr lang="en-US" dirty="0">
                <a:solidFill>
                  <a:schemeClr val="accent1">
                    <a:lumMod val="75000"/>
                  </a:schemeClr>
                </a:solidFill>
              </a:rPr>
              <a:t>NOTE: Unexpended funds are the fiscal year amount </a:t>
            </a:r>
            <a:r>
              <a:rPr lang="en-US" b="1" u="sng" dirty="0">
                <a:solidFill>
                  <a:schemeClr val="accent1">
                    <a:lumMod val="75000"/>
                  </a:schemeClr>
                </a:solidFill>
              </a:rPr>
              <a:t>not expended, not drawn down, not encumbered and /or not obligated</a:t>
            </a:r>
            <a:r>
              <a:rPr lang="en-US" dirty="0">
                <a:solidFill>
                  <a:schemeClr val="accent1">
                    <a:lumMod val="75000"/>
                  </a:schemeClr>
                </a:solidFill>
              </a:rPr>
              <a:t> prior to the end of the fiscal year. </a:t>
            </a:r>
          </a:p>
          <a:p>
            <a:r>
              <a:rPr lang="en-US" dirty="0">
                <a:solidFill>
                  <a:schemeClr val="accent1">
                    <a:lumMod val="75000"/>
                  </a:schemeClr>
                </a:solidFill>
              </a:rPr>
              <a:t>User may choose to ‘Upload File” to provide any additional documentation if needed. </a:t>
            </a:r>
          </a:p>
          <a:p>
            <a:r>
              <a:rPr lang="en-US" dirty="0">
                <a:solidFill>
                  <a:schemeClr val="accent1">
                    <a:lumMod val="75000"/>
                  </a:schemeClr>
                </a:solidFill>
              </a:rPr>
              <a:t>LEA Comments will be required when Carryover is &gt;0. </a:t>
            </a:r>
          </a:p>
          <a:p>
            <a:r>
              <a:rPr lang="en-US" dirty="0">
                <a:solidFill>
                  <a:schemeClr val="accent1">
                    <a:lumMod val="75000"/>
                  </a:schemeClr>
                </a:solidFill>
              </a:rPr>
              <a:t>When required data fields have been entered and errors have been resolved the Submit button will be displayed. </a:t>
            </a:r>
          </a:p>
          <a:p>
            <a:pPr marL="514350" indent="-514350">
              <a:buAutoNum type="arabicPeriod"/>
            </a:pPr>
            <a:endParaRPr lang="en-US" dirty="0"/>
          </a:p>
        </p:txBody>
      </p:sp>
      <p:sp>
        <p:nvSpPr>
          <p:cNvPr id="5" name="Content Placeholder 4">
            <a:extLst>
              <a:ext uri="{FF2B5EF4-FFF2-40B4-BE49-F238E27FC236}">
                <a16:creationId xmlns:a16="http://schemas.microsoft.com/office/drawing/2014/main" id="{D406602C-EC95-4E10-A7AD-491000522072}"/>
              </a:ext>
            </a:extLst>
          </p:cNvPr>
          <p:cNvSpPr>
            <a:spLocks noGrp="1"/>
          </p:cNvSpPr>
          <p:nvPr>
            <p:ph sz="half" idx="2"/>
          </p:nvPr>
        </p:nvSpPr>
        <p:spPr/>
        <p:txBody>
          <a:bodyPr>
            <a:normAutofit/>
          </a:bodyPr>
          <a:lstStyle/>
          <a:p>
            <a:endParaRPr lang="en-US" dirty="0"/>
          </a:p>
        </p:txBody>
      </p:sp>
      <p:pic>
        <p:nvPicPr>
          <p:cNvPr id="4" name="Picture 3">
            <a:extLst>
              <a:ext uri="{FF2B5EF4-FFF2-40B4-BE49-F238E27FC236}">
                <a16:creationId xmlns:a16="http://schemas.microsoft.com/office/drawing/2014/main" id="{27D74045-5D4F-41E6-AC62-7D6C1A57EA5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478866" y="1825625"/>
            <a:ext cx="6874933" cy="3559175"/>
          </a:xfrm>
          <a:prstGeom prst="rect">
            <a:avLst/>
          </a:prstGeom>
        </p:spPr>
      </p:pic>
      <p:pic>
        <p:nvPicPr>
          <p:cNvPr id="6" name="Picture 5">
            <a:extLst>
              <a:ext uri="{FF2B5EF4-FFF2-40B4-BE49-F238E27FC236}">
                <a16:creationId xmlns:a16="http://schemas.microsoft.com/office/drawing/2014/main" id="{07FA8696-38EA-4A60-B7AD-E4A52DC370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78865" y="5384799"/>
            <a:ext cx="4563535" cy="792163"/>
          </a:xfrm>
          <a:prstGeom prst="rect">
            <a:avLst/>
          </a:prstGeom>
        </p:spPr>
      </p:pic>
    </p:spTree>
    <p:extLst>
      <p:ext uri="{BB962C8B-B14F-4D97-AF65-F5344CB8AC3E}">
        <p14:creationId xmlns:p14="http://schemas.microsoft.com/office/powerpoint/2010/main" val="729637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chemeClr val="tx1"/>
            </a:solidFill>
          </a:ln>
        </p:spPr>
        <p:txBody>
          <a:bodyPr/>
          <a:lstStyle/>
          <a:p>
            <a:r>
              <a:rPr lang="en-US" b="1" dirty="0">
                <a:solidFill>
                  <a:schemeClr val="accent1">
                    <a:lumMod val="75000"/>
                  </a:schemeClr>
                </a:solidFill>
                <a:effectLst>
                  <a:outerShdw blurRad="50800" dist="50800" dir="5400000" algn="ctr" rotWithShape="0">
                    <a:schemeClr val="tx1"/>
                  </a:outerShdw>
                </a:effectLst>
              </a:rPr>
              <a:t>          Budget Revision Submission</a:t>
            </a:r>
            <a:endParaRPr lang="en-US" dirty="0"/>
          </a:p>
        </p:txBody>
      </p:sp>
      <p:sp>
        <p:nvSpPr>
          <p:cNvPr id="3" name="Content Placeholder 2"/>
          <p:cNvSpPr>
            <a:spLocks noGrp="1"/>
          </p:cNvSpPr>
          <p:nvPr>
            <p:ph sz="half" idx="1"/>
          </p:nvPr>
        </p:nvSpPr>
        <p:spPr>
          <a:xfrm>
            <a:off x="838200" y="1825625"/>
            <a:ext cx="3524250" cy="4351338"/>
          </a:xfrm>
          <a:solidFill>
            <a:schemeClr val="bg1"/>
          </a:solidFill>
          <a:ln>
            <a:solidFill>
              <a:schemeClr val="tx1"/>
            </a:solidFill>
          </a:ln>
        </p:spPr>
        <p:txBody>
          <a:bodyPr>
            <a:noAutofit/>
          </a:bodyPr>
          <a:lstStyle/>
          <a:p>
            <a:r>
              <a:rPr lang="en-US" sz="1600" dirty="0">
                <a:solidFill>
                  <a:schemeClr val="accent1">
                    <a:lumMod val="75000"/>
                  </a:schemeClr>
                </a:solidFill>
              </a:rPr>
              <a:t>This form needs to be submitted when the direct cost line item transfers exceed 10% of the grant total or an additional cost/new activity within line item expenditure is needed. </a:t>
            </a:r>
          </a:p>
          <a:p>
            <a:r>
              <a:rPr lang="en-US" sz="1600" dirty="0">
                <a:solidFill>
                  <a:schemeClr val="accent1">
                    <a:lumMod val="75000"/>
                  </a:schemeClr>
                </a:solidFill>
              </a:rPr>
              <a:t>Use a minus (-) sign when reducing a line item amount </a:t>
            </a:r>
          </a:p>
          <a:p>
            <a:r>
              <a:rPr lang="en-US" sz="1600" dirty="0">
                <a:solidFill>
                  <a:schemeClr val="accent1">
                    <a:lumMod val="75000"/>
                  </a:schemeClr>
                </a:solidFill>
              </a:rPr>
              <a:t>The user may choose to ‘Upload File” if additional documentation is needed. </a:t>
            </a:r>
          </a:p>
          <a:p>
            <a:r>
              <a:rPr lang="en-US" sz="1600" dirty="0">
                <a:solidFill>
                  <a:schemeClr val="accent1">
                    <a:lumMod val="75000"/>
                  </a:schemeClr>
                </a:solidFill>
              </a:rPr>
              <a:t>When required data fields have been entered and errors have been resolved the Submit button will be displayed. </a:t>
            </a:r>
            <a:endParaRPr lang="en-US" sz="1500" dirty="0">
              <a:solidFill>
                <a:schemeClr val="accent1">
                  <a:lumMod val="75000"/>
                </a:schemeClr>
              </a:solidFill>
            </a:endParaRPr>
          </a:p>
        </p:txBody>
      </p:sp>
      <p:sp>
        <p:nvSpPr>
          <p:cNvPr id="5" name="Content Placeholder 4">
            <a:extLst>
              <a:ext uri="{FF2B5EF4-FFF2-40B4-BE49-F238E27FC236}">
                <a16:creationId xmlns:a16="http://schemas.microsoft.com/office/drawing/2014/main" id="{E4268129-0FD6-4CEE-8744-1BC900EF2EFE}"/>
              </a:ext>
            </a:extLst>
          </p:cNvPr>
          <p:cNvSpPr>
            <a:spLocks noGrp="1"/>
          </p:cNvSpPr>
          <p:nvPr>
            <p:ph sz="half" idx="2"/>
          </p:nvPr>
        </p:nvSpPr>
        <p:spPr/>
        <p:txBody>
          <a:bodyPr/>
          <a:lstStyle/>
          <a:p>
            <a:endParaRPr lang="en-US"/>
          </a:p>
        </p:txBody>
      </p:sp>
      <p:pic>
        <p:nvPicPr>
          <p:cNvPr id="7" name="Picture 6">
            <a:extLst>
              <a:ext uri="{FF2B5EF4-FFF2-40B4-BE49-F238E27FC236}">
                <a16:creationId xmlns:a16="http://schemas.microsoft.com/office/drawing/2014/main" id="{1E9FEE8B-C55B-4CD7-AA10-78BDCC34EEE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453468" y="1825625"/>
            <a:ext cx="6900332" cy="4351338"/>
          </a:xfrm>
          <a:prstGeom prst="rect">
            <a:avLst/>
          </a:prstGeom>
        </p:spPr>
      </p:pic>
    </p:spTree>
    <p:extLst>
      <p:ext uri="{BB962C8B-B14F-4D97-AF65-F5344CB8AC3E}">
        <p14:creationId xmlns:p14="http://schemas.microsoft.com/office/powerpoint/2010/main" val="2621203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937"/>
            <a:ext cx="10515600" cy="1325563"/>
          </a:xfrm>
          <a:noFill/>
          <a:ln>
            <a:solidFill>
              <a:schemeClr val="tx1"/>
            </a:solidFill>
          </a:ln>
        </p:spPr>
        <p:txBody>
          <a:bodyPr>
            <a:normAutofit fontScale="90000"/>
          </a:bodyPr>
          <a:lstStyle/>
          <a:p>
            <a:pPr algn="ctr"/>
            <a:r>
              <a:rPr lang="en-US" b="1" dirty="0">
                <a:solidFill>
                  <a:schemeClr val="accent1">
                    <a:lumMod val="75000"/>
                  </a:schemeClr>
                </a:solidFill>
                <a:effectLst>
                  <a:outerShdw blurRad="50800" dist="50800" dir="5400000" algn="ctr" rotWithShape="0">
                    <a:schemeClr val="tx1"/>
                  </a:outerShdw>
                </a:effectLst>
              </a:rPr>
              <a:t>Contact information for</a:t>
            </a:r>
            <a:br>
              <a:rPr lang="en-US" b="1" dirty="0">
                <a:solidFill>
                  <a:schemeClr val="accent1">
                    <a:lumMod val="75000"/>
                  </a:schemeClr>
                </a:solidFill>
                <a:effectLst>
                  <a:outerShdw blurRad="50800" dist="50800" dir="5400000" algn="ctr" rotWithShape="0">
                    <a:schemeClr val="tx1"/>
                  </a:outerShdw>
                </a:effectLst>
              </a:rPr>
            </a:br>
            <a:r>
              <a:rPr lang="en-US" b="1" dirty="0">
                <a:solidFill>
                  <a:schemeClr val="accent1">
                    <a:lumMod val="75000"/>
                  </a:schemeClr>
                </a:solidFill>
                <a:effectLst>
                  <a:outerShdw blurRad="50800" dist="50800" dir="5400000" algn="ctr" rotWithShape="0">
                    <a:schemeClr val="tx1"/>
                  </a:outerShdw>
                </a:effectLst>
              </a:rPr>
              <a:t> TIP - Targeted Improvement Plan:</a:t>
            </a:r>
            <a:endParaRPr lang="en-US" dirty="0"/>
          </a:p>
        </p:txBody>
      </p:sp>
      <p:sp>
        <p:nvSpPr>
          <p:cNvPr id="3" name="Content Placeholder 2"/>
          <p:cNvSpPr>
            <a:spLocks noGrp="1"/>
          </p:cNvSpPr>
          <p:nvPr>
            <p:ph idx="1"/>
          </p:nvPr>
        </p:nvSpPr>
        <p:spPr>
          <a:noFill/>
          <a:ln>
            <a:solidFill>
              <a:schemeClr val="accent1">
                <a:lumMod val="75000"/>
              </a:schemeClr>
            </a:solidFill>
          </a:ln>
        </p:spPr>
        <p:txBody>
          <a:bodyPr>
            <a:normAutofit/>
          </a:bodyPr>
          <a:lstStyle/>
          <a:p>
            <a:pPr marL="0" indent="0" algn="ctr">
              <a:buNone/>
            </a:pPr>
            <a:r>
              <a:rPr lang="en-US" sz="2400" dirty="0"/>
              <a:t>Application help/status:  Sami Reed, Public Service Administrator at </a:t>
            </a:r>
            <a:r>
              <a:rPr lang="en-US" sz="2400" dirty="0">
                <a:solidFill>
                  <a:schemeClr val="accent1">
                    <a:lumMod val="75000"/>
                  </a:schemeClr>
                </a:solidFill>
                <a:hlinkClick r:id="rId2"/>
              </a:rPr>
              <a:t>TIPHelp@ksde.org</a:t>
            </a:r>
            <a:r>
              <a:rPr lang="en-US" sz="2400" dirty="0">
                <a:solidFill>
                  <a:schemeClr val="accent1">
                    <a:lumMod val="75000"/>
                  </a:schemeClr>
                </a:solidFill>
              </a:rPr>
              <a:t> </a:t>
            </a:r>
            <a:r>
              <a:rPr lang="en-US" sz="2400"/>
              <a:t>at 785-296-2134</a:t>
            </a:r>
            <a:endParaRPr lang="en-US" sz="2400" dirty="0"/>
          </a:p>
          <a:p>
            <a:pPr marL="0" indent="0" algn="ctr">
              <a:buNone/>
            </a:pPr>
            <a:endParaRPr lang="en-US" sz="2400" dirty="0"/>
          </a:p>
          <a:p>
            <a:pPr marL="0" indent="0" algn="ctr">
              <a:buNone/>
            </a:pPr>
            <a:r>
              <a:rPr lang="en-US" sz="2400" dirty="0"/>
              <a:t>Level of Determination Rewards and Sanction Questions go to: Stacie Martin at </a:t>
            </a:r>
            <a:r>
              <a:rPr lang="en-US" sz="2400" dirty="0">
                <a:solidFill>
                  <a:schemeClr val="accent1">
                    <a:lumMod val="75000"/>
                  </a:schemeClr>
                </a:solidFill>
              </a:rPr>
              <a:t>smartin@ksde.org</a:t>
            </a:r>
            <a:r>
              <a:rPr lang="en-US" sz="2400" dirty="0"/>
              <a:t> </a:t>
            </a:r>
          </a:p>
          <a:p>
            <a:pPr marL="0" indent="0" algn="ctr">
              <a:buNone/>
            </a:pPr>
            <a:endParaRPr lang="en-US" sz="2400" dirty="0"/>
          </a:p>
          <a:p>
            <a:pPr marL="0" indent="0" algn="ctr">
              <a:buNone/>
            </a:pPr>
            <a:r>
              <a:rPr lang="en-US" sz="2400" dirty="0"/>
              <a:t>Program questions:  Kerry Haag, Assistant Director </a:t>
            </a:r>
            <a:r>
              <a:rPr lang="en-US" sz="2400" dirty="0">
                <a:hlinkClick r:id="rId3"/>
              </a:rPr>
              <a:t>khaag@ksde.org</a:t>
            </a:r>
            <a:r>
              <a:rPr lang="en-US" sz="2400" dirty="0"/>
              <a:t> </a:t>
            </a:r>
          </a:p>
        </p:txBody>
      </p:sp>
      <p:sp>
        <p:nvSpPr>
          <p:cNvPr id="6" name="TextBox 5"/>
          <p:cNvSpPr txBox="1"/>
          <p:nvPr/>
        </p:nvSpPr>
        <p:spPr>
          <a:xfrm>
            <a:off x="1046922" y="5087549"/>
            <a:ext cx="7601222" cy="830997"/>
          </a:xfrm>
          <a:prstGeom prst="rect">
            <a:avLst/>
          </a:prstGeom>
          <a:noFill/>
        </p:spPr>
        <p:txBody>
          <a:bodyPr wrap="square" rtlCol="0">
            <a:spAutoFit/>
          </a:bodyPr>
          <a:lstStyle/>
          <a:p>
            <a:r>
              <a:rPr lang="en-US" sz="12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KSDE, Landon State Office Building, 900 SW Jackson, Suite 102, Topeka, KS 66612, (785) 296-3201.</a:t>
            </a:r>
          </a:p>
        </p:txBody>
      </p:sp>
    </p:spTree>
    <p:extLst>
      <p:ext uri="{BB962C8B-B14F-4D97-AF65-F5344CB8AC3E}">
        <p14:creationId xmlns:p14="http://schemas.microsoft.com/office/powerpoint/2010/main" val="538347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937"/>
            <a:ext cx="10515600" cy="1858462"/>
          </a:xfrm>
          <a:noFill/>
          <a:ln>
            <a:solidFill>
              <a:schemeClr val="tx1"/>
            </a:solidFill>
          </a:ln>
        </p:spPr>
        <p:txBody>
          <a:bodyPr>
            <a:noAutofit/>
          </a:bodyPr>
          <a:lstStyle/>
          <a:p>
            <a:pPr algn="ctr"/>
            <a:r>
              <a:rPr lang="en-US" b="1" dirty="0">
                <a:solidFill>
                  <a:schemeClr val="accent1">
                    <a:lumMod val="75000"/>
                  </a:schemeClr>
                </a:solidFill>
                <a:effectLst>
                  <a:outerShdw blurRad="50800" dist="50800" dir="5400000" algn="ctr" rotWithShape="0">
                    <a:schemeClr val="tx1"/>
                  </a:outerShdw>
                </a:effectLst>
              </a:rPr>
              <a:t>Technical assistance questions with navigating, data entry, and editing in KGMS System:</a:t>
            </a:r>
            <a:endParaRPr lang="en-US" dirty="0"/>
          </a:p>
        </p:txBody>
      </p:sp>
      <p:sp>
        <p:nvSpPr>
          <p:cNvPr id="3" name="Content Placeholder 2"/>
          <p:cNvSpPr>
            <a:spLocks noGrp="1"/>
          </p:cNvSpPr>
          <p:nvPr>
            <p:ph idx="1"/>
          </p:nvPr>
        </p:nvSpPr>
        <p:spPr>
          <a:xfrm>
            <a:off x="838200" y="2184399"/>
            <a:ext cx="10515600" cy="3992563"/>
          </a:xfrm>
          <a:noFill/>
          <a:ln>
            <a:solidFill>
              <a:schemeClr val="accent1">
                <a:lumMod val="75000"/>
              </a:schemeClr>
            </a:solidFill>
          </a:ln>
        </p:spPr>
        <p:txBody>
          <a:bodyPr>
            <a:normAutofit/>
          </a:bodyPr>
          <a:lstStyle/>
          <a:p>
            <a:pPr marL="0" indent="0" algn="ctr">
              <a:buNone/>
            </a:pPr>
            <a:r>
              <a:rPr lang="en-US" sz="3200" b="1" dirty="0">
                <a:solidFill>
                  <a:schemeClr val="accent1">
                    <a:lumMod val="75000"/>
                  </a:schemeClr>
                </a:solidFill>
              </a:rPr>
              <a:t>Leader Services</a:t>
            </a:r>
          </a:p>
          <a:p>
            <a:pPr marL="0" indent="0" algn="ctr">
              <a:buNone/>
            </a:pPr>
            <a:r>
              <a:rPr lang="en-US" b="1" dirty="0">
                <a:solidFill>
                  <a:schemeClr val="accent1">
                    <a:lumMod val="75000"/>
                  </a:schemeClr>
                </a:solidFill>
              </a:rPr>
              <a:t>Phone Toll-Free: (877) 456-8777</a:t>
            </a:r>
          </a:p>
          <a:p>
            <a:pPr marL="0" indent="0" algn="ctr">
              <a:buNone/>
            </a:pPr>
            <a:r>
              <a:rPr lang="en-US" b="1" dirty="0">
                <a:solidFill>
                  <a:schemeClr val="accent1">
                    <a:lumMod val="75000"/>
                  </a:schemeClr>
                </a:solidFill>
              </a:rPr>
              <a:t>OR</a:t>
            </a:r>
          </a:p>
          <a:p>
            <a:pPr marL="0" indent="0" algn="ctr">
              <a:buNone/>
            </a:pPr>
            <a:r>
              <a:rPr lang="en-US" b="1" dirty="0">
                <a:solidFill>
                  <a:schemeClr val="accent1">
                    <a:lumMod val="75000"/>
                  </a:schemeClr>
                </a:solidFill>
              </a:rPr>
              <a:t>helpdesk@leaderservices.com</a:t>
            </a:r>
          </a:p>
          <a:p>
            <a:pPr marL="0" indent="0" algn="ctr">
              <a:buNone/>
            </a:pPr>
            <a:r>
              <a:rPr lang="en-US" b="1" dirty="0">
                <a:solidFill>
                  <a:schemeClr val="accent1">
                    <a:lumMod val="75000"/>
                  </a:schemeClr>
                </a:solidFill>
              </a:rPr>
              <a:t>Hours (excluding Holidays): Monday- Friday 7AM – 5PM (CST)</a:t>
            </a:r>
            <a:endParaRPr lang="en-US" dirty="0"/>
          </a:p>
          <a:p>
            <a:pPr marL="0" indent="0">
              <a:buNone/>
            </a:pPr>
            <a:endParaRPr lang="en-US" sz="1200" dirty="0"/>
          </a:p>
        </p:txBody>
      </p:sp>
      <p:sp>
        <p:nvSpPr>
          <p:cNvPr id="6" name="TextBox 5"/>
          <p:cNvSpPr txBox="1"/>
          <p:nvPr/>
        </p:nvSpPr>
        <p:spPr>
          <a:xfrm>
            <a:off x="1306776" y="5127412"/>
            <a:ext cx="7601222" cy="830997"/>
          </a:xfrm>
          <a:prstGeom prst="rect">
            <a:avLst/>
          </a:prstGeom>
          <a:noFill/>
        </p:spPr>
        <p:txBody>
          <a:bodyPr wrap="square" rtlCol="0">
            <a:spAutoFit/>
          </a:bodyPr>
          <a:lstStyle/>
          <a:p>
            <a:r>
              <a:rPr lang="en-US" sz="12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KSDE, Landon State Office Building, 900 SW Jackson, Suite 102, Topeka, KS 66612, (785) 296-3201.</a:t>
            </a:r>
          </a:p>
        </p:txBody>
      </p:sp>
    </p:spTree>
    <p:extLst>
      <p:ext uri="{BB962C8B-B14F-4D97-AF65-F5344CB8AC3E}">
        <p14:creationId xmlns:p14="http://schemas.microsoft.com/office/powerpoint/2010/main" val="4032573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5246"/>
            <a:ext cx="10515600" cy="1325563"/>
          </a:xfrm>
          <a:noFill/>
          <a:ln w="12700">
            <a:solidFill>
              <a:schemeClr val="tx1"/>
            </a:solidFill>
          </a:ln>
        </p:spPr>
        <p:txBody>
          <a:bodyPr>
            <a:normAutofit fontScale="90000"/>
          </a:bodyPr>
          <a:lstStyle/>
          <a:p>
            <a:r>
              <a:rPr lang="en-US" b="1" dirty="0">
                <a:solidFill>
                  <a:schemeClr val="accent1">
                    <a:lumMod val="75000"/>
                  </a:schemeClr>
                </a:solidFill>
                <a:effectLst>
                  <a:outerShdw blurRad="50800" dist="50800" dir="5400000" algn="ctr" rotWithShape="0">
                    <a:schemeClr val="tx1"/>
                  </a:outerShdw>
                </a:effectLst>
                <a:latin typeface="+mn-lt"/>
              </a:rPr>
              <a:t>           Register in Common </a:t>
            </a:r>
            <a:br>
              <a:rPr lang="en-US" b="1" dirty="0">
                <a:solidFill>
                  <a:schemeClr val="accent1">
                    <a:lumMod val="75000"/>
                  </a:schemeClr>
                </a:solidFill>
                <a:effectLst>
                  <a:outerShdw blurRad="50800" dist="50800" dir="5400000" algn="ctr" rotWithShape="0">
                    <a:schemeClr val="tx1"/>
                  </a:outerShdw>
                </a:effectLst>
                <a:latin typeface="+mn-lt"/>
              </a:rPr>
            </a:br>
            <a:r>
              <a:rPr lang="en-US" b="1" dirty="0">
                <a:solidFill>
                  <a:schemeClr val="accent1">
                    <a:lumMod val="75000"/>
                  </a:schemeClr>
                </a:solidFill>
                <a:effectLst>
                  <a:outerShdw blurRad="50800" dist="50800" dir="5400000" algn="ctr" rotWithShape="0">
                    <a:schemeClr val="tx1"/>
                  </a:outerShdw>
                </a:effectLst>
                <a:latin typeface="+mn-lt"/>
              </a:rPr>
              <a:t>                Authentication</a:t>
            </a:r>
          </a:p>
        </p:txBody>
      </p:sp>
      <p:sp>
        <p:nvSpPr>
          <p:cNvPr id="3" name="Content Placeholder 2"/>
          <p:cNvSpPr>
            <a:spLocks noGrp="1"/>
          </p:cNvSpPr>
          <p:nvPr>
            <p:ph sz="half" idx="1"/>
          </p:nvPr>
        </p:nvSpPr>
        <p:spPr>
          <a:xfrm>
            <a:off x="838201" y="1825625"/>
            <a:ext cx="3365810" cy="4351338"/>
          </a:xfrm>
          <a:solidFill>
            <a:schemeClr val="bg1"/>
          </a:solidFill>
          <a:ln cmpd="sng">
            <a:solidFill>
              <a:schemeClr val="tx1">
                <a:lumMod val="95000"/>
                <a:lumOff val="5000"/>
              </a:schemeClr>
            </a:solidFill>
          </a:ln>
        </p:spPr>
        <p:txBody>
          <a:bodyPr>
            <a:normAutofit fontScale="62500" lnSpcReduction="20000"/>
          </a:bodyPr>
          <a:lstStyle/>
          <a:p>
            <a:pPr lvl="1"/>
            <a:r>
              <a:rPr lang="en-US" dirty="0">
                <a:solidFill>
                  <a:schemeClr val="accent1">
                    <a:lumMod val="75000"/>
                  </a:schemeClr>
                </a:solidFill>
              </a:rPr>
              <a:t>Register for the Targeted Improvement Plan (TIP) Application within Common Authentication</a:t>
            </a:r>
          </a:p>
          <a:p>
            <a:pPr lvl="1"/>
            <a:r>
              <a:rPr lang="en-US" dirty="0">
                <a:solidFill>
                  <a:schemeClr val="accent1">
                    <a:lumMod val="75000"/>
                  </a:schemeClr>
                </a:solidFill>
              </a:rPr>
              <a:t>To register for the TIP Application use the following web address:      </a:t>
            </a:r>
            <a:r>
              <a:rPr lang="en-US" dirty="0">
                <a:solidFill>
                  <a:schemeClr val="accent1">
                    <a:lumMod val="75000"/>
                  </a:schemeClr>
                </a:solidFill>
                <a:hlinkClick r:id="rId2"/>
              </a:rPr>
              <a:t>https://apps.ksde.org/authentication/login.aspx</a:t>
            </a:r>
            <a:r>
              <a:rPr lang="en-US" dirty="0">
                <a:solidFill>
                  <a:schemeClr val="accent1">
                    <a:lumMod val="75000"/>
                  </a:schemeClr>
                </a:solidFill>
              </a:rPr>
              <a:t>.  Complete requested information, then scroll thought the list of available programs and select Kansas Grants Management System (KGMS). </a:t>
            </a:r>
          </a:p>
          <a:p>
            <a:pPr lvl="1"/>
            <a:r>
              <a:rPr lang="en-US" dirty="0">
                <a:solidFill>
                  <a:schemeClr val="accent1">
                    <a:lumMod val="75000"/>
                  </a:schemeClr>
                </a:solidFill>
              </a:rPr>
              <a:t>At least one individual will need to be registered as the District Admin access level in order to set security access for other users.  </a:t>
            </a:r>
          </a:p>
          <a:p>
            <a:pPr marL="457200" lvl="1" indent="0">
              <a:buNone/>
            </a:pPr>
            <a:endParaRPr lang="en-US" dirty="0">
              <a:solidFill>
                <a:schemeClr val="accent1">
                  <a:lumMod val="75000"/>
                </a:schemeClr>
              </a:solidFill>
            </a:endParaRPr>
          </a:p>
          <a:p>
            <a:pPr lvl="1"/>
            <a:endParaRPr lang="en-US" dirty="0">
              <a:solidFill>
                <a:schemeClr val="accent1">
                  <a:lumMod val="75000"/>
                </a:schemeClr>
              </a:solidFill>
            </a:endParaRPr>
          </a:p>
          <a:p>
            <a:pPr lvl="1"/>
            <a:endParaRPr lang="en-US" dirty="0">
              <a:solidFill>
                <a:schemeClr val="accent1">
                  <a:lumMod val="75000"/>
                </a:schemeClr>
              </a:solidFill>
            </a:endParaRPr>
          </a:p>
          <a:p>
            <a:pPr lvl="1"/>
            <a:endParaRPr lang="en-US" b="1" u="sng" dirty="0">
              <a:solidFill>
                <a:schemeClr val="accent1">
                  <a:lumMod val="75000"/>
                </a:schemeClr>
              </a:solidFill>
            </a:endParaRPr>
          </a:p>
          <a:p>
            <a:pPr marL="914400" lvl="2" indent="0">
              <a:buNone/>
            </a:pPr>
            <a:endParaRPr lang="en-US" dirty="0"/>
          </a:p>
        </p:txBody>
      </p:sp>
      <p:pic>
        <p:nvPicPr>
          <p:cNvPr id="7" name="Content Placeholder 6">
            <a:extLst>
              <a:ext uri="{FF2B5EF4-FFF2-40B4-BE49-F238E27FC236}">
                <a16:creationId xmlns:a16="http://schemas.microsoft.com/office/drawing/2014/main" id="{1331DDDF-1E0D-4736-83EF-787AE0769576}"/>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4300267" y="1825625"/>
            <a:ext cx="7053531" cy="3031047"/>
          </a:xfrm>
          <a:prstGeom prst="rect">
            <a:avLst/>
          </a:prstGeom>
        </p:spPr>
      </p:pic>
      <p:pic>
        <p:nvPicPr>
          <p:cNvPr id="9" name="Picture 8">
            <a:extLst>
              <a:ext uri="{FF2B5EF4-FFF2-40B4-BE49-F238E27FC236}">
                <a16:creationId xmlns:a16="http://schemas.microsoft.com/office/drawing/2014/main" id="{20B70835-A9BC-421C-B116-C07EC9766E6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300267" y="4943386"/>
            <a:ext cx="7053531" cy="1233577"/>
          </a:xfrm>
          <a:prstGeom prst="rect">
            <a:avLst/>
          </a:prstGeom>
        </p:spPr>
      </p:pic>
    </p:spTree>
    <p:extLst>
      <p:ext uri="{BB962C8B-B14F-4D97-AF65-F5344CB8AC3E}">
        <p14:creationId xmlns:p14="http://schemas.microsoft.com/office/powerpoint/2010/main" val="910793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12700">
            <a:solidFill>
              <a:schemeClr val="tx1"/>
            </a:solidFill>
          </a:ln>
        </p:spPr>
        <p:txBody>
          <a:bodyPr>
            <a:normAutofit fontScale="90000"/>
          </a:bodyPr>
          <a:lstStyle/>
          <a:p>
            <a:r>
              <a:rPr lang="en-US" b="1" dirty="0">
                <a:solidFill>
                  <a:schemeClr val="accent1">
                    <a:lumMod val="75000"/>
                  </a:schemeClr>
                </a:solidFill>
                <a:effectLst>
                  <a:outerShdw blurRad="50800" dist="50800" dir="5400000" algn="ctr" rotWithShape="0">
                    <a:schemeClr val="tx1"/>
                  </a:outerShdw>
                </a:effectLst>
                <a:latin typeface="+mn-lt"/>
              </a:rPr>
              <a:t>Welcome to the (TIP)-Targeted Improvement Plan Application </a:t>
            </a:r>
          </a:p>
        </p:txBody>
      </p:sp>
      <p:sp>
        <p:nvSpPr>
          <p:cNvPr id="3" name="Content Placeholder 2"/>
          <p:cNvSpPr>
            <a:spLocks noGrp="1"/>
          </p:cNvSpPr>
          <p:nvPr>
            <p:ph sz="half" idx="1"/>
          </p:nvPr>
        </p:nvSpPr>
        <p:spPr>
          <a:xfrm>
            <a:off x="838201" y="1825625"/>
            <a:ext cx="3365810" cy="4351338"/>
          </a:xfrm>
          <a:solidFill>
            <a:schemeClr val="bg1"/>
          </a:solidFill>
          <a:ln cmpd="sng">
            <a:solidFill>
              <a:schemeClr val="tx1">
                <a:lumMod val="95000"/>
                <a:lumOff val="5000"/>
              </a:schemeClr>
            </a:solidFill>
          </a:ln>
        </p:spPr>
        <p:txBody>
          <a:bodyPr>
            <a:normAutofit fontScale="70000" lnSpcReduction="20000"/>
          </a:bodyPr>
          <a:lstStyle/>
          <a:p>
            <a:pPr lvl="1"/>
            <a:r>
              <a:rPr lang="en-US" dirty="0">
                <a:solidFill>
                  <a:schemeClr val="accent1">
                    <a:lumMod val="75000"/>
                  </a:schemeClr>
                </a:solidFill>
              </a:rPr>
              <a:t>When the registration request for the TIP is completed, click on the submit button.</a:t>
            </a:r>
          </a:p>
          <a:p>
            <a:pPr lvl="1"/>
            <a:r>
              <a:rPr lang="en-US" dirty="0">
                <a:solidFill>
                  <a:schemeClr val="accent1">
                    <a:lumMod val="75000"/>
                  </a:schemeClr>
                </a:solidFill>
              </a:rPr>
              <a:t>All registrations and changes are reviewed and approved by the superintendent. Users will receive an email when access is granted. </a:t>
            </a:r>
          </a:p>
          <a:p>
            <a:pPr lvl="1"/>
            <a:r>
              <a:rPr lang="en-US" dirty="0">
                <a:solidFill>
                  <a:schemeClr val="accent1">
                    <a:lumMod val="75000"/>
                  </a:schemeClr>
                </a:solidFill>
              </a:rPr>
              <a:t>Once approved you may enter the TIP Application. </a:t>
            </a:r>
          </a:p>
          <a:p>
            <a:pPr lvl="1"/>
            <a:r>
              <a:rPr lang="en-US" dirty="0">
                <a:solidFill>
                  <a:schemeClr val="accent1">
                    <a:lumMod val="75000"/>
                  </a:schemeClr>
                </a:solidFill>
              </a:rPr>
              <a:t>Select the School Year and Grant Type, then click search and Action.</a:t>
            </a:r>
          </a:p>
          <a:p>
            <a:pPr lvl="1"/>
            <a:endParaRPr lang="en-US" dirty="0">
              <a:solidFill>
                <a:schemeClr val="accent1">
                  <a:lumMod val="75000"/>
                </a:schemeClr>
              </a:solidFill>
            </a:endParaRPr>
          </a:p>
          <a:p>
            <a:pPr lvl="1"/>
            <a:endParaRPr lang="en-US" dirty="0">
              <a:solidFill>
                <a:schemeClr val="accent1">
                  <a:lumMod val="75000"/>
                </a:schemeClr>
              </a:solidFill>
            </a:endParaRPr>
          </a:p>
          <a:p>
            <a:pPr lvl="1"/>
            <a:endParaRPr lang="en-US" b="1" u="sng" dirty="0">
              <a:solidFill>
                <a:schemeClr val="accent1">
                  <a:lumMod val="75000"/>
                </a:schemeClr>
              </a:solidFill>
            </a:endParaRPr>
          </a:p>
          <a:p>
            <a:pPr marL="914400" lvl="2" indent="0">
              <a:buNone/>
            </a:pPr>
            <a:endParaRPr lang="en-US" dirty="0"/>
          </a:p>
        </p:txBody>
      </p:sp>
      <p:pic>
        <p:nvPicPr>
          <p:cNvPr id="7" name="Content Placeholder 6">
            <a:extLst>
              <a:ext uri="{FF2B5EF4-FFF2-40B4-BE49-F238E27FC236}">
                <a16:creationId xmlns:a16="http://schemas.microsoft.com/office/drawing/2014/main" id="{3B793E3C-D779-4E0E-BA38-11EB9216A4F4}"/>
              </a:ext>
              <a:ext uri="{C183D7F6-B498-43B3-948B-1728B52AA6E4}">
                <adec:decorative xmlns:adec="http://schemas.microsoft.com/office/drawing/2017/decorative" val="1"/>
              </a:ext>
            </a:extLst>
          </p:cNvPr>
          <p:cNvPicPr>
            <a:picLocks noGrp="1" noChangeAspect="1"/>
          </p:cNvPicPr>
          <p:nvPr>
            <p:ph sz="half" idx="2"/>
          </p:nvPr>
        </p:nvPicPr>
        <p:blipFill>
          <a:blip r:embed="rId2"/>
          <a:stretch>
            <a:fillRect/>
          </a:stretch>
        </p:blipFill>
        <p:spPr>
          <a:xfrm>
            <a:off x="4283015" y="1851503"/>
            <a:ext cx="7070784" cy="1048400"/>
          </a:xfrm>
          <a:prstGeom prst="rect">
            <a:avLst/>
          </a:prstGeom>
        </p:spPr>
      </p:pic>
      <p:pic>
        <p:nvPicPr>
          <p:cNvPr id="5" name="Picture 4">
            <a:extLst>
              <a:ext uri="{FF2B5EF4-FFF2-40B4-BE49-F238E27FC236}">
                <a16:creationId xmlns:a16="http://schemas.microsoft.com/office/drawing/2014/main" id="{D8C9D8D0-6D85-4055-85EC-ACF3F829F7A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83014" y="2963333"/>
            <a:ext cx="7070785" cy="3213630"/>
          </a:xfrm>
          <a:prstGeom prst="rect">
            <a:avLst/>
          </a:prstGeom>
        </p:spPr>
      </p:pic>
    </p:spTree>
    <p:extLst>
      <p:ext uri="{BB962C8B-B14F-4D97-AF65-F5344CB8AC3E}">
        <p14:creationId xmlns:p14="http://schemas.microsoft.com/office/powerpoint/2010/main" val="1118373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chemeClr val="tx1"/>
            </a:solidFill>
          </a:ln>
        </p:spPr>
        <p:txBody>
          <a:bodyPr>
            <a:normAutofit/>
          </a:bodyPr>
          <a:lstStyle/>
          <a:p>
            <a:r>
              <a:rPr lang="en-US" b="1" dirty="0">
                <a:solidFill>
                  <a:schemeClr val="accent1">
                    <a:lumMod val="75000"/>
                  </a:schemeClr>
                </a:solidFill>
                <a:effectLst>
                  <a:outerShdw blurRad="50800" dist="50800" dir="5400000" algn="ctr" rotWithShape="0">
                    <a:schemeClr val="tx1"/>
                  </a:outerShdw>
                </a:effectLst>
              </a:rPr>
              <a:t>                      TIP Summary Page</a:t>
            </a:r>
            <a:endParaRPr lang="en-US" dirty="0"/>
          </a:p>
        </p:txBody>
      </p:sp>
      <p:sp>
        <p:nvSpPr>
          <p:cNvPr id="3" name="Content Placeholder 2"/>
          <p:cNvSpPr>
            <a:spLocks noGrp="1"/>
          </p:cNvSpPr>
          <p:nvPr>
            <p:ph sz="half" idx="1"/>
          </p:nvPr>
        </p:nvSpPr>
        <p:spPr>
          <a:xfrm>
            <a:off x="838200" y="1825625"/>
            <a:ext cx="3945673" cy="4351338"/>
          </a:xfrm>
          <a:solidFill>
            <a:schemeClr val="bg1"/>
          </a:solidFill>
          <a:ln>
            <a:solidFill>
              <a:schemeClr val="tx1"/>
            </a:solidFill>
          </a:ln>
        </p:spPr>
        <p:txBody>
          <a:bodyPr>
            <a:normAutofit lnSpcReduction="10000"/>
          </a:bodyPr>
          <a:lstStyle/>
          <a:p>
            <a:endParaRPr lang="en-US" dirty="0">
              <a:solidFill>
                <a:schemeClr val="accent1">
                  <a:lumMod val="75000"/>
                </a:schemeClr>
              </a:solidFill>
            </a:endParaRPr>
          </a:p>
          <a:p>
            <a:r>
              <a:rPr lang="en-US" dirty="0">
                <a:solidFill>
                  <a:schemeClr val="accent1">
                    <a:lumMod val="75000"/>
                  </a:schemeClr>
                </a:solidFill>
              </a:rPr>
              <a:t>The Summary page displays: </a:t>
            </a:r>
          </a:p>
          <a:p>
            <a:pPr lvl="1"/>
            <a:r>
              <a:rPr lang="en-US" dirty="0">
                <a:solidFill>
                  <a:schemeClr val="accent1">
                    <a:lumMod val="75000"/>
                  </a:schemeClr>
                </a:solidFill>
              </a:rPr>
              <a:t>due dates for TIP related documents </a:t>
            </a:r>
          </a:p>
          <a:p>
            <a:pPr lvl="1"/>
            <a:r>
              <a:rPr lang="en-US" dirty="0">
                <a:solidFill>
                  <a:schemeClr val="accent1">
                    <a:lumMod val="75000"/>
                  </a:schemeClr>
                </a:solidFill>
              </a:rPr>
              <a:t>provides a quick reference to the base allocation, </a:t>
            </a:r>
            <a:r>
              <a:rPr lang="en-US" dirty="0" err="1">
                <a:solidFill>
                  <a:schemeClr val="accent1">
                    <a:lumMod val="75000"/>
                  </a:schemeClr>
                </a:solidFill>
              </a:rPr>
              <a:t>LoD</a:t>
            </a:r>
            <a:r>
              <a:rPr lang="en-US" dirty="0">
                <a:solidFill>
                  <a:schemeClr val="accent1">
                    <a:lumMod val="75000"/>
                  </a:schemeClr>
                </a:solidFill>
              </a:rPr>
              <a:t> stipend, and total allocation available</a:t>
            </a:r>
          </a:p>
        </p:txBody>
      </p:sp>
      <p:sp>
        <p:nvSpPr>
          <p:cNvPr id="5" name="Content Placeholder 4">
            <a:extLst>
              <a:ext uri="{FF2B5EF4-FFF2-40B4-BE49-F238E27FC236}">
                <a16:creationId xmlns:a16="http://schemas.microsoft.com/office/drawing/2014/main" id="{FF112109-BC24-475C-9379-83AAF2ADCAB7}"/>
              </a:ext>
            </a:extLst>
          </p:cNvPr>
          <p:cNvSpPr>
            <a:spLocks noGrp="1"/>
          </p:cNvSpPr>
          <p:nvPr>
            <p:ph sz="half" idx="2"/>
          </p:nvPr>
        </p:nvSpPr>
        <p:spPr/>
        <p:txBody>
          <a:bodyPr/>
          <a:lstStyle/>
          <a:p>
            <a:endParaRPr lang="en-US"/>
          </a:p>
        </p:txBody>
      </p:sp>
      <p:pic>
        <p:nvPicPr>
          <p:cNvPr id="8" name="Picture 7">
            <a:extLst>
              <a:ext uri="{FF2B5EF4-FFF2-40B4-BE49-F238E27FC236}">
                <a16:creationId xmlns:a16="http://schemas.microsoft.com/office/drawing/2014/main" id="{81AB5D34-880B-45C7-9123-F39427719BF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917057" y="1825625"/>
            <a:ext cx="6436744" cy="4351338"/>
          </a:xfrm>
          <a:prstGeom prst="rect">
            <a:avLst/>
          </a:prstGeom>
        </p:spPr>
      </p:pic>
    </p:spTree>
    <p:extLst>
      <p:ext uri="{BB962C8B-B14F-4D97-AF65-F5344CB8AC3E}">
        <p14:creationId xmlns:p14="http://schemas.microsoft.com/office/powerpoint/2010/main" val="4152388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chemeClr val="tx1"/>
            </a:solidFill>
          </a:ln>
        </p:spPr>
        <p:txBody>
          <a:bodyPr>
            <a:normAutofit/>
          </a:bodyPr>
          <a:lstStyle/>
          <a:p>
            <a:r>
              <a:rPr lang="en-US" b="1" dirty="0">
                <a:solidFill>
                  <a:schemeClr val="accent1">
                    <a:lumMod val="75000"/>
                  </a:schemeClr>
                </a:solidFill>
                <a:effectLst>
                  <a:outerShdw blurRad="50800" dist="50800" dir="5400000" algn="ctr" rotWithShape="0">
                    <a:schemeClr val="tx1"/>
                  </a:outerShdw>
                </a:effectLst>
              </a:rPr>
              <a:t>                 Use Menu to Navigate</a:t>
            </a:r>
            <a:endParaRPr lang="en-US" dirty="0"/>
          </a:p>
        </p:txBody>
      </p:sp>
      <p:sp>
        <p:nvSpPr>
          <p:cNvPr id="3" name="Content Placeholder 2"/>
          <p:cNvSpPr>
            <a:spLocks noGrp="1"/>
          </p:cNvSpPr>
          <p:nvPr>
            <p:ph sz="half" idx="1"/>
          </p:nvPr>
        </p:nvSpPr>
        <p:spPr>
          <a:xfrm>
            <a:off x="838200" y="1825625"/>
            <a:ext cx="3945673" cy="4351338"/>
          </a:xfrm>
          <a:solidFill>
            <a:schemeClr val="bg1"/>
          </a:solidFill>
          <a:ln>
            <a:solidFill>
              <a:schemeClr val="tx1"/>
            </a:solidFill>
          </a:ln>
        </p:spPr>
        <p:txBody>
          <a:bodyPr>
            <a:noAutofit/>
          </a:bodyPr>
          <a:lstStyle/>
          <a:p>
            <a:r>
              <a:rPr lang="en-US" sz="1200" dirty="0">
                <a:solidFill>
                  <a:schemeClr val="accent1">
                    <a:lumMod val="75000"/>
                  </a:schemeClr>
                </a:solidFill>
              </a:rPr>
              <a:t>These are located in the top left corner of the screen and will assist the user in navigating throughout the application.</a:t>
            </a:r>
          </a:p>
          <a:p>
            <a:r>
              <a:rPr lang="en-US" sz="1200" dirty="0">
                <a:solidFill>
                  <a:schemeClr val="accent1">
                    <a:lumMod val="75000"/>
                  </a:schemeClr>
                </a:solidFill>
              </a:rPr>
              <a:t>“</a:t>
            </a:r>
            <a:r>
              <a:rPr lang="en-US" sz="1200" b="1" dirty="0">
                <a:solidFill>
                  <a:schemeClr val="accent1">
                    <a:lumMod val="75000"/>
                  </a:schemeClr>
                </a:solidFill>
              </a:rPr>
              <a:t>Manage</a:t>
            </a:r>
            <a:r>
              <a:rPr lang="en-US" sz="1200" dirty="0">
                <a:solidFill>
                  <a:schemeClr val="accent1">
                    <a:lumMod val="75000"/>
                  </a:schemeClr>
                </a:solidFill>
              </a:rPr>
              <a:t> </a:t>
            </a:r>
            <a:r>
              <a:rPr lang="en-US" sz="1200" b="1" dirty="0">
                <a:solidFill>
                  <a:schemeClr val="accent1">
                    <a:lumMod val="75000"/>
                  </a:schemeClr>
                </a:solidFill>
              </a:rPr>
              <a:t>Applications</a:t>
            </a:r>
            <a:r>
              <a:rPr lang="en-US" sz="1200" dirty="0">
                <a:solidFill>
                  <a:schemeClr val="accent1">
                    <a:lumMod val="75000"/>
                  </a:schemeClr>
                </a:solidFill>
              </a:rPr>
              <a:t>”- returns the user to KSDE Web Applications listing. </a:t>
            </a:r>
          </a:p>
          <a:p>
            <a:r>
              <a:rPr lang="en-US" sz="1200" dirty="0">
                <a:solidFill>
                  <a:schemeClr val="accent1">
                    <a:lumMod val="75000"/>
                  </a:schemeClr>
                </a:solidFill>
              </a:rPr>
              <a:t>“</a:t>
            </a:r>
            <a:r>
              <a:rPr lang="en-US" sz="1200" b="1" dirty="0">
                <a:solidFill>
                  <a:schemeClr val="accent1">
                    <a:lumMod val="75000"/>
                  </a:schemeClr>
                </a:solidFill>
              </a:rPr>
              <a:t>LEA</a:t>
            </a:r>
            <a:r>
              <a:rPr lang="en-US" sz="1200" dirty="0">
                <a:solidFill>
                  <a:schemeClr val="accent1">
                    <a:lumMod val="75000"/>
                  </a:schemeClr>
                </a:solidFill>
              </a:rPr>
              <a:t> </a:t>
            </a:r>
            <a:r>
              <a:rPr lang="en-US" sz="1200" b="1" dirty="0">
                <a:solidFill>
                  <a:schemeClr val="accent1">
                    <a:lumMod val="75000"/>
                  </a:schemeClr>
                </a:solidFill>
              </a:rPr>
              <a:t>Home</a:t>
            </a:r>
            <a:r>
              <a:rPr lang="en-US" sz="1200" dirty="0">
                <a:solidFill>
                  <a:schemeClr val="accent1">
                    <a:lumMod val="75000"/>
                  </a:schemeClr>
                </a:solidFill>
              </a:rPr>
              <a:t>”- returns the user to the District Homepage to select another year or Grant Type.</a:t>
            </a:r>
          </a:p>
          <a:p>
            <a:r>
              <a:rPr lang="en-US" sz="1200" dirty="0">
                <a:solidFill>
                  <a:schemeClr val="accent1">
                    <a:lumMod val="75000"/>
                  </a:schemeClr>
                </a:solidFill>
              </a:rPr>
              <a:t>“</a:t>
            </a:r>
            <a:r>
              <a:rPr lang="en-US" sz="1200" b="1" dirty="0">
                <a:solidFill>
                  <a:schemeClr val="accent1">
                    <a:lumMod val="75000"/>
                  </a:schemeClr>
                </a:solidFill>
              </a:rPr>
              <a:t>Maintenance</a:t>
            </a:r>
            <a:r>
              <a:rPr lang="en-US" sz="1200" dirty="0">
                <a:solidFill>
                  <a:schemeClr val="accent1">
                    <a:lumMod val="75000"/>
                  </a:schemeClr>
                </a:solidFill>
              </a:rPr>
              <a:t>”- allows the district admin user to set the User Security for other users logging into the application.  </a:t>
            </a:r>
          </a:p>
          <a:p>
            <a:r>
              <a:rPr lang="en-US" sz="1200" dirty="0">
                <a:solidFill>
                  <a:schemeClr val="accent1">
                    <a:lumMod val="75000"/>
                  </a:schemeClr>
                </a:solidFill>
              </a:rPr>
              <a:t>“</a:t>
            </a:r>
            <a:r>
              <a:rPr lang="en-US" sz="1200" b="1" dirty="0">
                <a:solidFill>
                  <a:schemeClr val="accent1">
                    <a:lumMod val="75000"/>
                  </a:schemeClr>
                </a:solidFill>
              </a:rPr>
              <a:t>Reports</a:t>
            </a:r>
            <a:r>
              <a:rPr lang="en-US" sz="1200" dirty="0">
                <a:solidFill>
                  <a:schemeClr val="accent1">
                    <a:lumMod val="75000"/>
                  </a:schemeClr>
                </a:solidFill>
              </a:rPr>
              <a:t>”-  displays a list of Reports accessible to the user for both current and previous years submissions</a:t>
            </a:r>
          </a:p>
          <a:p>
            <a:r>
              <a:rPr lang="en-US" sz="1200" dirty="0">
                <a:solidFill>
                  <a:schemeClr val="accent1">
                    <a:lumMod val="75000"/>
                  </a:schemeClr>
                </a:solidFill>
              </a:rPr>
              <a:t>“</a:t>
            </a:r>
            <a:r>
              <a:rPr lang="en-US" sz="1200" b="1" dirty="0">
                <a:solidFill>
                  <a:schemeClr val="accent1">
                    <a:lumMod val="75000"/>
                  </a:schemeClr>
                </a:solidFill>
              </a:rPr>
              <a:t>View Generated Letters/Gan</a:t>
            </a:r>
            <a:r>
              <a:rPr lang="en-US" sz="1200" dirty="0">
                <a:solidFill>
                  <a:schemeClr val="accent1">
                    <a:lumMod val="75000"/>
                  </a:schemeClr>
                </a:solidFill>
              </a:rPr>
              <a:t>”- allows the district easy access to both current and previous years Award Letters and Grant Award Notifications</a:t>
            </a:r>
          </a:p>
          <a:p>
            <a:r>
              <a:rPr lang="en-US" sz="1200" dirty="0">
                <a:solidFill>
                  <a:schemeClr val="accent1">
                    <a:lumMod val="75000"/>
                  </a:schemeClr>
                </a:solidFill>
              </a:rPr>
              <a:t>“</a:t>
            </a:r>
            <a:r>
              <a:rPr lang="en-US" sz="1200" b="1" dirty="0">
                <a:solidFill>
                  <a:schemeClr val="accent1">
                    <a:lumMod val="75000"/>
                  </a:schemeClr>
                </a:solidFill>
              </a:rPr>
              <a:t>?Help</a:t>
            </a:r>
            <a:r>
              <a:rPr lang="en-US" sz="1200" dirty="0">
                <a:solidFill>
                  <a:schemeClr val="accent1">
                    <a:lumMod val="75000"/>
                  </a:schemeClr>
                </a:solidFill>
              </a:rPr>
              <a:t>”- displays a list of phone numbers and hours of operation for assistance, in addition to a list of links to other resources available for assistance.  </a:t>
            </a:r>
          </a:p>
          <a:p>
            <a:r>
              <a:rPr lang="en-US" sz="1200" dirty="0">
                <a:solidFill>
                  <a:schemeClr val="accent1">
                    <a:lumMod val="75000"/>
                  </a:schemeClr>
                </a:solidFill>
              </a:rPr>
              <a:t>“</a:t>
            </a:r>
            <a:r>
              <a:rPr lang="en-US" sz="1200" b="1" dirty="0">
                <a:solidFill>
                  <a:schemeClr val="accent1">
                    <a:lumMod val="75000"/>
                  </a:schemeClr>
                </a:solidFill>
              </a:rPr>
              <a:t>Logout</a:t>
            </a:r>
            <a:r>
              <a:rPr lang="en-US" sz="1200" dirty="0">
                <a:solidFill>
                  <a:schemeClr val="accent1">
                    <a:lumMod val="75000"/>
                  </a:schemeClr>
                </a:solidFill>
              </a:rPr>
              <a:t>”- logs the user out of the application.</a:t>
            </a:r>
          </a:p>
        </p:txBody>
      </p:sp>
      <p:sp>
        <p:nvSpPr>
          <p:cNvPr id="5" name="Content Placeholder 4">
            <a:extLst>
              <a:ext uri="{FF2B5EF4-FFF2-40B4-BE49-F238E27FC236}">
                <a16:creationId xmlns:a16="http://schemas.microsoft.com/office/drawing/2014/main" id="{7A39CADD-232F-43B3-B80E-47DFBB6DA2AF}"/>
              </a:ext>
            </a:extLst>
          </p:cNvPr>
          <p:cNvSpPr>
            <a:spLocks noGrp="1"/>
          </p:cNvSpPr>
          <p:nvPr>
            <p:ph sz="half" idx="2"/>
          </p:nvPr>
        </p:nvSpPr>
        <p:spPr/>
        <p:txBody>
          <a:bodyPr/>
          <a:lstStyle/>
          <a:p>
            <a:endParaRPr lang="en-US"/>
          </a:p>
        </p:txBody>
      </p:sp>
      <p:pic>
        <p:nvPicPr>
          <p:cNvPr id="4" name="Picture 3">
            <a:extLst>
              <a:ext uri="{FF2B5EF4-FFF2-40B4-BE49-F238E27FC236}">
                <a16:creationId xmlns:a16="http://schemas.microsoft.com/office/drawing/2014/main" id="{C2FADDD1-0344-4DF9-A21C-C404B5AB6A6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902200" y="1825625"/>
            <a:ext cx="6451599" cy="4351338"/>
          </a:xfrm>
          <a:prstGeom prst="rect">
            <a:avLst/>
          </a:prstGeom>
        </p:spPr>
      </p:pic>
    </p:spTree>
    <p:extLst>
      <p:ext uri="{BB962C8B-B14F-4D97-AF65-F5344CB8AC3E}">
        <p14:creationId xmlns:p14="http://schemas.microsoft.com/office/powerpoint/2010/main" val="3283709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chemeClr val="tx1"/>
            </a:solidFill>
          </a:ln>
        </p:spPr>
        <p:txBody>
          <a:bodyPr>
            <a:normAutofit/>
          </a:bodyPr>
          <a:lstStyle/>
          <a:p>
            <a:r>
              <a:rPr lang="en-US" b="1" dirty="0">
                <a:solidFill>
                  <a:schemeClr val="accent1">
                    <a:lumMod val="75000"/>
                  </a:schemeClr>
                </a:solidFill>
                <a:effectLst>
                  <a:outerShdw blurRad="50800" dist="50800" dir="5400000" algn="ctr" rotWithShape="0">
                    <a:schemeClr val="tx1"/>
                  </a:outerShdw>
                </a:effectLst>
              </a:rPr>
              <a:t>                   Grant Access Levels</a:t>
            </a:r>
            <a:endParaRPr lang="en-US" dirty="0"/>
          </a:p>
        </p:txBody>
      </p:sp>
      <p:sp>
        <p:nvSpPr>
          <p:cNvPr id="3" name="Content Placeholder 2"/>
          <p:cNvSpPr>
            <a:spLocks noGrp="1"/>
          </p:cNvSpPr>
          <p:nvPr>
            <p:ph sz="half" idx="1"/>
          </p:nvPr>
        </p:nvSpPr>
        <p:spPr>
          <a:xfrm>
            <a:off x="838200" y="1825625"/>
            <a:ext cx="3945673" cy="4351338"/>
          </a:xfrm>
          <a:solidFill>
            <a:schemeClr val="bg1"/>
          </a:solidFill>
          <a:ln>
            <a:solidFill>
              <a:schemeClr val="tx1"/>
            </a:solidFill>
          </a:ln>
        </p:spPr>
        <p:txBody>
          <a:bodyPr>
            <a:normAutofit fontScale="55000" lnSpcReduction="20000"/>
          </a:bodyPr>
          <a:lstStyle/>
          <a:p>
            <a:r>
              <a:rPr lang="en-US" dirty="0">
                <a:solidFill>
                  <a:schemeClr val="accent1">
                    <a:lumMod val="75000"/>
                  </a:schemeClr>
                </a:solidFill>
              </a:rPr>
              <a:t>The District Admin user will have the ability to “set” the access level for the other users by clicking the option next to the User Name.</a:t>
            </a:r>
          </a:p>
          <a:p>
            <a:r>
              <a:rPr lang="en-US" dirty="0">
                <a:solidFill>
                  <a:schemeClr val="accent1">
                    <a:lumMod val="75000"/>
                  </a:schemeClr>
                </a:solidFill>
              </a:rPr>
              <a:t>The options are:</a:t>
            </a:r>
          </a:p>
          <a:p>
            <a:pPr lvl="1"/>
            <a:r>
              <a:rPr lang="en-US" b="1" dirty="0">
                <a:solidFill>
                  <a:schemeClr val="accent1">
                    <a:lumMod val="75000"/>
                  </a:schemeClr>
                </a:solidFill>
              </a:rPr>
              <a:t>No Access- </a:t>
            </a:r>
            <a:r>
              <a:rPr lang="en-US" dirty="0">
                <a:solidFill>
                  <a:schemeClr val="accent1">
                    <a:lumMod val="75000"/>
                  </a:schemeClr>
                </a:solidFill>
              </a:rPr>
              <a:t>will not be able to view the application</a:t>
            </a:r>
          </a:p>
          <a:p>
            <a:pPr lvl="1"/>
            <a:r>
              <a:rPr lang="en-US" b="1" dirty="0">
                <a:solidFill>
                  <a:schemeClr val="accent1">
                    <a:lumMod val="75000"/>
                  </a:schemeClr>
                </a:solidFill>
              </a:rPr>
              <a:t>View Only- </a:t>
            </a:r>
            <a:r>
              <a:rPr lang="en-US" dirty="0">
                <a:solidFill>
                  <a:schemeClr val="accent1">
                    <a:lumMod val="75000"/>
                  </a:schemeClr>
                </a:solidFill>
              </a:rPr>
              <a:t>will only be able to view and not enter/edit information</a:t>
            </a:r>
          </a:p>
          <a:p>
            <a:pPr lvl="1"/>
            <a:r>
              <a:rPr lang="en-US" b="1" dirty="0">
                <a:solidFill>
                  <a:schemeClr val="accent1">
                    <a:lumMod val="75000"/>
                  </a:schemeClr>
                </a:solidFill>
              </a:rPr>
              <a:t>Update</a:t>
            </a:r>
            <a:r>
              <a:rPr lang="en-US" dirty="0">
                <a:solidFill>
                  <a:schemeClr val="accent1">
                    <a:lumMod val="75000"/>
                  </a:schemeClr>
                </a:solidFill>
              </a:rPr>
              <a:t>- will be able to enter and edit information but not Submit</a:t>
            </a:r>
          </a:p>
          <a:p>
            <a:pPr lvl="1"/>
            <a:r>
              <a:rPr lang="en-US" b="1" dirty="0">
                <a:solidFill>
                  <a:schemeClr val="accent1">
                    <a:lumMod val="75000"/>
                  </a:schemeClr>
                </a:solidFill>
              </a:rPr>
              <a:t>Submit-</a:t>
            </a:r>
            <a:r>
              <a:rPr lang="en-US" dirty="0">
                <a:solidFill>
                  <a:schemeClr val="accent1">
                    <a:lumMod val="75000"/>
                  </a:schemeClr>
                </a:solidFill>
              </a:rPr>
              <a:t>will be able to enter, edit, and  Submit information</a:t>
            </a:r>
          </a:p>
          <a:p>
            <a:r>
              <a:rPr lang="en-US" dirty="0">
                <a:solidFill>
                  <a:schemeClr val="accent1">
                    <a:lumMod val="75000"/>
                  </a:schemeClr>
                </a:solidFill>
              </a:rPr>
              <a:t>When finished setting the User Security click on the LEA Home on menu options to return to the TIP Application</a:t>
            </a:r>
          </a:p>
        </p:txBody>
      </p:sp>
      <p:sp>
        <p:nvSpPr>
          <p:cNvPr id="9" name="Content Placeholder 8">
            <a:extLst>
              <a:ext uri="{FF2B5EF4-FFF2-40B4-BE49-F238E27FC236}">
                <a16:creationId xmlns:a16="http://schemas.microsoft.com/office/drawing/2014/main" id="{A34943A1-0525-4D8B-9E82-925112C55712}"/>
              </a:ext>
            </a:extLst>
          </p:cNvPr>
          <p:cNvSpPr>
            <a:spLocks noGrp="1"/>
          </p:cNvSpPr>
          <p:nvPr>
            <p:ph sz="half" idx="2"/>
          </p:nvPr>
        </p:nvSpPr>
        <p:spPr/>
        <p:txBody>
          <a:bodyPr>
            <a:normAutofit/>
          </a:bodyPr>
          <a:lstStyle/>
          <a:p>
            <a:endParaRPr lang="en-US" dirty="0"/>
          </a:p>
        </p:txBody>
      </p:sp>
      <p:pic>
        <p:nvPicPr>
          <p:cNvPr id="5" name="Picture 4">
            <a:extLst>
              <a:ext uri="{FF2B5EF4-FFF2-40B4-BE49-F238E27FC236}">
                <a16:creationId xmlns:a16="http://schemas.microsoft.com/office/drawing/2014/main" id="{128B3168-B75F-4E75-BF86-C45A9D8EF52F}"/>
              </a:ext>
            </a:extLst>
          </p:cNvPr>
          <p:cNvPicPr>
            <a:picLocks noChangeAspect="1"/>
          </p:cNvPicPr>
          <p:nvPr/>
        </p:nvPicPr>
        <p:blipFill>
          <a:blip r:embed="rId2"/>
          <a:stretch>
            <a:fillRect/>
          </a:stretch>
        </p:blipFill>
        <p:spPr>
          <a:xfrm>
            <a:off x="4904113" y="1825625"/>
            <a:ext cx="6449682" cy="1697037"/>
          </a:xfrm>
          <a:prstGeom prst="rect">
            <a:avLst/>
          </a:prstGeom>
        </p:spPr>
      </p:pic>
      <p:pic>
        <p:nvPicPr>
          <p:cNvPr id="6" name="Picture 5">
            <a:extLst>
              <a:ext uri="{FF2B5EF4-FFF2-40B4-BE49-F238E27FC236}">
                <a16:creationId xmlns:a16="http://schemas.microsoft.com/office/drawing/2014/main" id="{6426364C-D88F-445F-B405-C9EDC76CFE1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904113" y="3657599"/>
            <a:ext cx="6449682" cy="2519364"/>
          </a:xfrm>
          <a:prstGeom prst="rect">
            <a:avLst/>
          </a:prstGeom>
        </p:spPr>
      </p:pic>
    </p:spTree>
    <p:extLst>
      <p:ext uri="{BB962C8B-B14F-4D97-AF65-F5344CB8AC3E}">
        <p14:creationId xmlns:p14="http://schemas.microsoft.com/office/powerpoint/2010/main" val="2506968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chemeClr val="tx1"/>
            </a:solidFill>
          </a:ln>
        </p:spPr>
        <p:txBody>
          <a:bodyPr>
            <a:normAutofit/>
          </a:bodyPr>
          <a:lstStyle/>
          <a:p>
            <a:r>
              <a:rPr lang="en-US" b="1" dirty="0">
                <a:solidFill>
                  <a:schemeClr val="accent1">
                    <a:lumMod val="75000"/>
                  </a:schemeClr>
                </a:solidFill>
                <a:effectLst>
                  <a:outerShdw blurRad="50800" dist="50800" dir="5400000" algn="ctr" rotWithShape="0">
                    <a:schemeClr val="tx1"/>
                  </a:outerShdw>
                </a:effectLst>
              </a:rPr>
              <a:t>   Contact Information &amp; Phone Entry</a:t>
            </a:r>
            <a:endParaRPr lang="en-US" dirty="0"/>
          </a:p>
        </p:txBody>
      </p:sp>
      <p:sp>
        <p:nvSpPr>
          <p:cNvPr id="3" name="Content Placeholder 2"/>
          <p:cNvSpPr>
            <a:spLocks noGrp="1"/>
          </p:cNvSpPr>
          <p:nvPr>
            <p:ph sz="half" idx="1"/>
          </p:nvPr>
        </p:nvSpPr>
        <p:spPr>
          <a:xfrm>
            <a:off x="838200" y="1825625"/>
            <a:ext cx="3945673" cy="4351338"/>
          </a:xfrm>
          <a:solidFill>
            <a:schemeClr val="bg1"/>
          </a:solidFill>
          <a:ln>
            <a:solidFill>
              <a:schemeClr val="tx1"/>
            </a:solidFill>
          </a:ln>
        </p:spPr>
        <p:txBody>
          <a:bodyPr>
            <a:normAutofit fontScale="92500" lnSpcReduction="20000"/>
          </a:bodyPr>
          <a:lstStyle/>
          <a:p>
            <a:r>
              <a:rPr lang="en-US" dirty="0">
                <a:solidFill>
                  <a:schemeClr val="accent1">
                    <a:lumMod val="75000"/>
                  </a:schemeClr>
                </a:solidFill>
              </a:rPr>
              <a:t>Auto populated using data from main KSDE LEA Directory </a:t>
            </a:r>
          </a:p>
          <a:p>
            <a:r>
              <a:rPr lang="en-US" dirty="0">
                <a:solidFill>
                  <a:schemeClr val="accent1">
                    <a:lumMod val="75000"/>
                  </a:schemeClr>
                </a:solidFill>
              </a:rPr>
              <a:t>User must enter phone number for Director of Special Education and TIP Contact before application can be submitted. </a:t>
            </a:r>
          </a:p>
          <a:p>
            <a:pPr marL="0" indent="0">
              <a:buNone/>
            </a:pPr>
            <a:endParaRPr lang="en-US" dirty="0">
              <a:solidFill>
                <a:schemeClr val="accent1">
                  <a:lumMod val="75000"/>
                </a:schemeClr>
              </a:solidFill>
            </a:endParaRPr>
          </a:p>
          <a:p>
            <a:pPr marL="0" indent="0">
              <a:buNone/>
            </a:pPr>
            <a:r>
              <a:rPr lang="en-US" dirty="0">
                <a:solidFill>
                  <a:schemeClr val="accent1">
                    <a:lumMod val="75000"/>
                  </a:schemeClr>
                </a:solidFill>
              </a:rPr>
              <a:t>  </a:t>
            </a:r>
          </a:p>
          <a:p>
            <a:pPr marL="0" indent="0">
              <a:buNone/>
            </a:pPr>
            <a:endParaRPr lang="en-US" dirty="0">
              <a:solidFill>
                <a:schemeClr val="accent1">
                  <a:lumMod val="75000"/>
                </a:schemeClr>
              </a:solidFill>
            </a:endParaRPr>
          </a:p>
        </p:txBody>
      </p:sp>
      <p:sp>
        <p:nvSpPr>
          <p:cNvPr id="5" name="Content Placeholder 4">
            <a:extLst>
              <a:ext uri="{FF2B5EF4-FFF2-40B4-BE49-F238E27FC236}">
                <a16:creationId xmlns:a16="http://schemas.microsoft.com/office/drawing/2014/main" id="{ECB28614-06F9-4EC7-A599-145BDAD06670}"/>
              </a:ext>
            </a:extLst>
          </p:cNvPr>
          <p:cNvSpPr>
            <a:spLocks noGrp="1"/>
          </p:cNvSpPr>
          <p:nvPr>
            <p:ph sz="half" idx="2"/>
          </p:nvPr>
        </p:nvSpPr>
        <p:spPr/>
        <p:txBody>
          <a:bodyPr>
            <a:normAutofit/>
          </a:bodyPr>
          <a:lstStyle/>
          <a:p>
            <a:endParaRPr lang="en-US"/>
          </a:p>
        </p:txBody>
      </p:sp>
      <p:pic>
        <p:nvPicPr>
          <p:cNvPr id="7" name="Picture 6">
            <a:extLst>
              <a:ext uri="{FF2B5EF4-FFF2-40B4-BE49-F238E27FC236}">
                <a16:creationId xmlns:a16="http://schemas.microsoft.com/office/drawing/2014/main" id="{BFDD310A-9E97-4384-83E0-F39DF86C5C5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919132" y="1825626"/>
            <a:ext cx="6434667" cy="4351338"/>
          </a:xfrm>
          <a:prstGeom prst="rect">
            <a:avLst/>
          </a:prstGeom>
        </p:spPr>
      </p:pic>
    </p:spTree>
    <p:extLst>
      <p:ext uri="{BB962C8B-B14F-4D97-AF65-F5344CB8AC3E}">
        <p14:creationId xmlns:p14="http://schemas.microsoft.com/office/powerpoint/2010/main" val="2913404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chemeClr val="tx1"/>
            </a:solidFill>
          </a:ln>
        </p:spPr>
        <p:txBody>
          <a:bodyPr>
            <a:normAutofit/>
          </a:bodyPr>
          <a:lstStyle/>
          <a:p>
            <a:r>
              <a:rPr lang="en-US" b="1" dirty="0">
                <a:solidFill>
                  <a:schemeClr val="accent1">
                    <a:lumMod val="75000"/>
                  </a:schemeClr>
                </a:solidFill>
                <a:effectLst>
                  <a:outerShdw blurRad="50800" dist="50800" dir="5400000" algn="ctr" rotWithShape="0">
                    <a:schemeClr val="tx1"/>
                  </a:outerShdw>
                </a:effectLst>
              </a:rPr>
              <a:t>      Application – Anticipated Budget</a:t>
            </a:r>
            <a:endParaRPr lang="en-US" dirty="0"/>
          </a:p>
        </p:txBody>
      </p:sp>
      <p:sp>
        <p:nvSpPr>
          <p:cNvPr id="3" name="Content Placeholder 2"/>
          <p:cNvSpPr>
            <a:spLocks noGrp="1"/>
          </p:cNvSpPr>
          <p:nvPr>
            <p:ph sz="half" idx="1"/>
          </p:nvPr>
        </p:nvSpPr>
        <p:spPr>
          <a:xfrm>
            <a:off x="838200" y="1825625"/>
            <a:ext cx="3945673" cy="4351338"/>
          </a:xfrm>
          <a:solidFill>
            <a:schemeClr val="bg1"/>
          </a:solidFill>
          <a:ln>
            <a:solidFill>
              <a:schemeClr val="tx1"/>
            </a:solidFill>
          </a:ln>
        </p:spPr>
        <p:txBody>
          <a:bodyPr>
            <a:normAutofit fontScale="32500" lnSpcReduction="20000"/>
          </a:bodyPr>
          <a:lstStyle/>
          <a:p>
            <a:endParaRPr lang="en-US" dirty="0">
              <a:solidFill>
                <a:schemeClr val="accent1">
                  <a:lumMod val="75000"/>
                </a:schemeClr>
              </a:solidFill>
            </a:endParaRPr>
          </a:p>
          <a:p>
            <a:r>
              <a:rPr lang="en-US" dirty="0">
                <a:solidFill>
                  <a:schemeClr val="accent1">
                    <a:lumMod val="75000"/>
                  </a:schemeClr>
                </a:solidFill>
              </a:rPr>
              <a:t>Only include figures for the IDEA Title VIB funding in the application. </a:t>
            </a:r>
          </a:p>
          <a:p>
            <a:r>
              <a:rPr lang="en-US" dirty="0">
                <a:solidFill>
                  <a:schemeClr val="accent1">
                    <a:lumMod val="75000"/>
                  </a:schemeClr>
                </a:solidFill>
              </a:rPr>
              <a:t>Budget justification describes how expenditures are related to the applicant’s SPP plan. </a:t>
            </a:r>
          </a:p>
          <a:p>
            <a:r>
              <a:rPr lang="en-US" dirty="0" err="1">
                <a:solidFill>
                  <a:schemeClr val="accent1">
                    <a:lumMod val="75000"/>
                  </a:schemeClr>
                </a:solidFill>
              </a:rPr>
              <a:t>LoD</a:t>
            </a:r>
            <a:r>
              <a:rPr lang="en-US" dirty="0">
                <a:solidFill>
                  <a:schemeClr val="accent1">
                    <a:lumMod val="75000"/>
                  </a:schemeClr>
                </a:solidFill>
              </a:rPr>
              <a:t> Leadership Stipends amount cannot be combined with another line item and must be explained separately. </a:t>
            </a:r>
          </a:p>
          <a:p>
            <a:r>
              <a:rPr lang="en-US" dirty="0">
                <a:solidFill>
                  <a:schemeClr val="accent1">
                    <a:lumMod val="75000"/>
                  </a:schemeClr>
                </a:solidFill>
              </a:rPr>
              <a:t>Administrative Costs capped at the indirect cost rate the district has on file with KSDE. </a:t>
            </a:r>
          </a:p>
          <a:p>
            <a:r>
              <a:rPr lang="en-US" dirty="0">
                <a:solidFill>
                  <a:schemeClr val="accent1">
                    <a:lumMod val="75000"/>
                  </a:schemeClr>
                </a:solidFill>
              </a:rPr>
              <a:t>Costs – </a:t>
            </a:r>
          </a:p>
          <a:p>
            <a:pPr lvl="1"/>
            <a:r>
              <a:rPr lang="en-US" dirty="0">
                <a:solidFill>
                  <a:schemeClr val="accent1">
                    <a:lumMod val="75000"/>
                  </a:schemeClr>
                </a:solidFill>
              </a:rPr>
              <a:t>Enter numeric data for each direct cost line item</a:t>
            </a:r>
          </a:p>
          <a:p>
            <a:r>
              <a:rPr lang="en-US" dirty="0">
                <a:solidFill>
                  <a:schemeClr val="accent1">
                    <a:lumMod val="75000"/>
                  </a:schemeClr>
                </a:solidFill>
              </a:rPr>
              <a:t> Justifications – </a:t>
            </a:r>
          </a:p>
          <a:p>
            <a:pPr lvl="1"/>
            <a:r>
              <a:rPr lang="en-US" dirty="0">
                <a:solidFill>
                  <a:schemeClr val="accent1">
                    <a:lumMod val="75000"/>
                  </a:schemeClr>
                </a:solidFill>
              </a:rPr>
              <a:t>field is text only and will not calculate numeric entries </a:t>
            </a:r>
          </a:p>
          <a:p>
            <a:pPr lvl="1"/>
            <a:r>
              <a:rPr lang="en-US" dirty="0">
                <a:solidFill>
                  <a:schemeClr val="accent1">
                    <a:lumMod val="75000"/>
                  </a:schemeClr>
                </a:solidFill>
              </a:rPr>
              <a:t>include expenditure type and how amounts were calculated </a:t>
            </a:r>
          </a:p>
          <a:p>
            <a:endParaRPr lang="en-US" dirty="0">
              <a:solidFill>
                <a:schemeClr val="accent1">
                  <a:lumMod val="75000"/>
                </a:schemeClr>
              </a:solidFill>
            </a:endParaRPr>
          </a:p>
          <a:p>
            <a:pPr marL="0" indent="0">
              <a:buNone/>
            </a:pPr>
            <a:endParaRPr lang="en-US" dirty="0">
              <a:solidFill>
                <a:schemeClr val="accent1">
                  <a:lumMod val="75000"/>
                </a:schemeClr>
              </a:solidFill>
            </a:endParaRPr>
          </a:p>
          <a:p>
            <a:pPr marL="0" indent="0">
              <a:buNone/>
            </a:pPr>
            <a:r>
              <a:rPr lang="en-US" dirty="0">
                <a:solidFill>
                  <a:schemeClr val="accent1">
                    <a:lumMod val="75000"/>
                  </a:schemeClr>
                </a:solidFill>
              </a:rPr>
              <a:t>  </a:t>
            </a:r>
          </a:p>
          <a:p>
            <a:pPr marL="0" indent="0">
              <a:buNone/>
            </a:pPr>
            <a:endParaRPr lang="en-US" dirty="0">
              <a:solidFill>
                <a:schemeClr val="accent1">
                  <a:lumMod val="75000"/>
                </a:schemeClr>
              </a:solidFill>
            </a:endParaRPr>
          </a:p>
        </p:txBody>
      </p:sp>
      <p:sp>
        <p:nvSpPr>
          <p:cNvPr id="5" name="Content Placeholder 4">
            <a:extLst>
              <a:ext uri="{FF2B5EF4-FFF2-40B4-BE49-F238E27FC236}">
                <a16:creationId xmlns:a16="http://schemas.microsoft.com/office/drawing/2014/main" id="{350F8EB8-E298-4CA8-92AF-528D436BCA3D}"/>
              </a:ext>
            </a:extLst>
          </p:cNvPr>
          <p:cNvSpPr>
            <a:spLocks noGrp="1"/>
          </p:cNvSpPr>
          <p:nvPr>
            <p:ph sz="half" idx="2"/>
          </p:nvPr>
        </p:nvSpPr>
        <p:spPr/>
        <p:txBody>
          <a:bodyPr/>
          <a:lstStyle/>
          <a:p>
            <a:endParaRPr lang="en-US"/>
          </a:p>
        </p:txBody>
      </p:sp>
      <p:pic>
        <p:nvPicPr>
          <p:cNvPr id="7" name="Picture 6">
            <a:extLst>
              <a:ext uri="{FF2B5EF4-FFF2-40B4-BE49-F238E27FC236}">
                <a16:creationId xmlns:a16="http://schemas.microsoft.com/office/drawing/2014/main" id="{E60DB9B4-835B-4E72-B213-9E64465128C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876800" y="1825625"/>
            <a:ext cx="6476999" cy="3000374"/>
          </a:xfrm>
          <a:prstGeom prst="rect">
            <a:avLst/>
          </a:prstGeom>
        </p:spPr>
      </p:pic>
      <p:pic>
        <p:nvPicPr>
          <p:cNvPr id="9" name="Picture 8">
            <a:extLst>
              <a:ext uri="{FF2B5EF4-FFF2-40B4-BE49-F238E27FC236}">
                <a16:creationId xmlns:a16="http://schemas.microsoft.com/office/drawing/2014/main" id="{9FEC07A2-528B-460E-A27E-5B9EE47B3C4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76800" y="4826001"/>
            <a:ext cx="6476999" cy="1109132"/>
          </a:xfrm>
          <a:prstGeom prst="rect">
            <a:avLst/>
          </a:prstGeom>
        </p:spPr>
      </p:pic>
      <p:pic>
        <p:nvPicPr>
          <p:cNvPr id="11" name="Picture 10">
            <a:extLst>
              <a:ext uri="{FF2B5EF4-FFF2-40B4-BE49-F238E27FC236}">
                <a16:creationId xmlns:a16="http://schemas.microsoft.com/office/drawing/2014/main" id="{E55C57FF-4D7B-44B6-BDDF-882694C3541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876799" y="5935133"/>
            <a:ext cx="6477000" cy="241830"/>
          </a:xfrm>
          <a:prstGeom prst="rect">
            <a:avLst/>
          </a:prstGeom>
        </p:spPr>
      </p:pic>
    </p:spTree>
    <p:extLst>
      <p:ext uri="{BB962C8B-B14F-4D97-AF65-F5344CB8AC3E}">
        <p14:creationId xmlns:p14="http://schemas.microsoft.com/office/powerpoint/2010/main" val="1381278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chemeClr val="tx1"/>
            </a:solidFill>
          </a:ln>
        </p:spPr>
        <p:txBody>
          <a:bodyPr>
            <a:normAutofit fontScale="90000"/>
          </a:bodyPr>
          <a:lstStyle/>
          <a:p>
            <a:r>
              <a:rPr lang="en-US" b="1" dirty="0">
                <a:solidFill>
                  <a:schemeClr val="accent1">
                    <a:lumMod val="75000"/>
                  </a:schemeClr>
                </a:solidFill>
                <a:effectLst>
                  <a:outerShdw blurRad="50800" dist="50800" dir="5400000" algn="ctr" rotWithShape="0">
                    <a:schemeClr val="tx1"/>
                  </a:outerShdw>
                </a:effectLst>
              </a:rPr>
              <a:t>		Cluster Questions </a:t>
            </a:r>
            <a:br>
              <a:rPr lang="en-US" b="1" dirty="0">
                <a:solidFill>
                  <a:schemeClr val="accent1">
                    <a:lumMod val="75000"/>
                  </a:schemeClr>
                </a:solidFill>
                <a:effectLst>
                  <a:outerShdw blurRad="50800" dist="50800" dir="5400000" algn="ctr" rotWithShape="0">
                    <a:schemeClr val="tx1"/>
                  </a:outerShdw>
                </a:effectLst>
              </a:rPr>
            </a:br>
            <a:r>
              <a:rPr lang="en-US" b="1" dirty="0">
                <a:solidFill>
                  <a:schemeClr val="accent1">
                    <a:lumMod val="75000"/>
                  </a:schemeClr>
                </a:solidFill>
                <a:effectLst>
                  <a:outerShdw blurRad="50800" dist="50800" dir="5400000" algn="ctr" rotWithShape="0">
                    <a:schemeClr val="tx1"/>
                  </a:outerShdw>
                </a:effectLst>
              </a:rPr>
              <a:t>	   </a:t>
            </a:r>
            <a:endParaRPr lang="en-US" dirty="0"/>
          </a:p>
        </p:txBody>
      </p:sp>
      <p:sp>
        <p:nvSpPr>
          <p:cNvPr id="3" name="Content Placeholder 2"/>
          <p:cNvSpPr>
            <a:spLocks noGrp="1"/>
          </p:cNvSpPr>
          <p:nvPr>
            <p:ph sz="half" idx="1"/>
          </p:nvPr>
        </p:nvSpPr>
        <p:spPr>
          <a:xfrm>
            <a:off x="838200" y="1825625"/>
            <a:ext cx="3945673" cy="4351338"/>
          </a:xfrm>
          <a:solidFill>
            <a:schemeClr val="bg1"/>
          </a:solidFill>
          <a:ln>
            <a:solidFill>
              <a:schemeClr val="tx1"/>
            </a:solidFill>
          </a:ln>
        </p:spPr>
        <p:txBody>
          <a:bodyPr>
            <a:normAutofit lnSpcReduction="10000"/>
          </a:bodyPr>
          <a:lstStyle/>
          <a:p>
            <a:endParaRPr lang="en-US" dirty="0">
              <a:solidFill>
                <a:schemeClr val="accent1">
                  <a:lumMod val="75000"/>
                </a:schemeClr>
              </a:solidFill>
            </a:endParaRPr>
          </a:p>
          <a:p>
            <a:r>
              <a:rPr lang="en-US" sz="2400" dirty="0">
                <a:solidFill>
                  <a:schemeClr val="accent1">
                    <a:lumMod val="75000"/>
                  </a:schemeClr>
                </a:solidFill>
              </a:rPr>
              <a:t>Aligned with IDEA SPP District Level Indicators. Select most relevant.</a:t>
            </a:r>
          </a:p>
          <a:p>
            <a:r>
              <a:rPr lang="en-US" sz="2400" dirty="0">
                <a:solidFill>
                  <a:schemeClr val="accent1">
                    <a:lumMod val="75000"/>
                  </a:schemeClr>
                </a:solidFill>
              </a:rPr>
              <a:t>Each cluster must be checked Yes or No. At least one cluster </a:t>
            </a:r>
            <a:r>
              <a:rPr lang="en-US" sz="2400" u="sng" dirty="0">
                <a:solidFill>
                  <a:schemeClr val="accent1">
                    <a:lumMod val="75000"/>
                  </a:schemeClr>
                </a:solidFill>
              </a:rPr>
              <a:t>must</a:t>
            </a:r>
            <a:r>
              <a:rPr lang="en-US" sz="2400" dirty="0">
                <a:solidFill>
                  <a:schemeClr val="accent1">
                    <a:lumMod val="75000"/>
                  </a:schemeClr>
                </a:solidFill>
              </a:rPr>
              <a:t> be answered Yes.</a:t>
            </a:r>
          </a:p>
          <a:p>
            <a:r>
              <a:rPr lang="en-US" sz="2400" dirty="0">
                <a:solidFill>
                  <a:schemeClr val="accent1">
                    <a:lumMod val="75000"/>
                  </a:schemeClr>
                </a:solidFill>
              </a:rPr>
              <a:t>Everyone completes same form.  No option for short or long.</a:t>
            </a:r>
            <a:endParaRPr lang="en-US" sz="2200" dirty="0">
              <a:solidFill>
                <a:schemeClr val="accent1">
                  <a:lumMod val="75000"/>
                </a:schemeClr>
              </a:solidFill>
            </a:endParaRPr>
          </a:p>
        </p:txBody>
      </p:sp>
      <p:sp>
        <p:nvSpPr>
          <p:cNvPr id="5" name="Content Placeholder 4">
            <a:extLst>
              <a:ext uri="{FF2B5EF4-FFF2-40B4-BE49-F238E27FC236}">
                <a16:creationId xmlns:a16="http://schemas.microsoft.com/office/drawing/2014/main" id="{71764E1D-1F1E-48E4-8032-03D01E4C2CEC}"/>
              </a:ext>
            </a:extLst>
          </p:cNvPr>
          <p:cNvSpPr>
            <a:spLocks noGrp="1"/>
          </p:cNvSpPr>
          <p:nvPr>
            <p:ph sz="half" idx="2"/>
          </p:nvPr>
        </p:nvSpPr>
        <p:spPr/>
        <p:txBody>
          <a:bodyPr>
            <a:normAutofit/>
          </a:bodyPr>
          <a:lstStyle/>
          <a:p>
            <a:endParaRPr lang="en-US" dirty="0"/>
          </a:p>
        </p:txBody>
      </p:sp>
      <p:pic>
        <p:nvPicPr>
          <p:cNvPr id="10" name="Picture 9">
            <a:extLst>
              <a:ext uri="{FF2B5EF4-FFF2-40B4-BE49-F238E27FC236}">
                <a16:creationId xmlns:a16="http://schemas.microsoft.com/office/drawing/2014/main" id="{E5FDDBD7-9364-45F2-B691-2C4ABB6568C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868332" y="1825625"/>
            <a:ext cx="6485467" cy="4351338"/>
          </a:xfrm>
          <a:prstGeom prst="rect">
            <a:avLst/>
          </a:prstGeom>
        </p:spPr>
      </p:pic>
    </p:spTree>
    <p:extLst>
      <p:ext uri="{BB962C8B-B14F-4D97-AF65-F5344CB8AC3E}">
        <p14:creationId xmlns:p14="http://schemas.microsoft.com/office/powerpoint/2010/main" val="942597234"/>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FFFFFF"/>
      </a:lt2>
      <a:accent1>
        <a:srgbClr val="005587"/>
      </a:accent1>
      <a:accent2>
        <a:srgbClr val="00B796"/>
      </a:accent2>
      <a:accent3>
        <a:srgbClr val="FFA400"/>
      </a:accent3>
      <a:accent4>
        <a:srgbClr val="B7312C"/>
      </a:accent4>
      <a:accent5>
        <a:srgbClr val="D50032"/>
      </a:accent5>
      <a:accent6>
        <a:srgbClr val="53565A"/>
      </a:accent6>
      <a:hlink>
        <a:srgbClr val="005587"/>
      </a:hlink>
      <a:folHlink>
        <a:srgbClr val="B7312C"/>
      </a:folHlink>
    </a:clrScheme>
    <a:fontScheme name="KSDE Branding">
      <a:majorFont>
        <a:latin typeface="Open Sans Semi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ite Template" id="{3F6FE892-DA12-4C81-AA5A-446CD67FAB0A}" vid="{65E85907-513D-47EC-BC1E-D81300383C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2.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989B36-3905-4D71-9AD1-EDCFAD04EC31}">
  <ds:schemaRefs>
    <ds:schemaRef ds:uri="d5501a87-0b31-43b9-bb13-8dd2b743a206"/>
    <ds:schemaRef ds:uri="http://purl.org/dc/elements/1.1/"/>
    <ds:schemaRef ds:uri="http://www.w3.org/XML/1998/namespace"/>
    <ds:schemaRef ds:uri="http://schemas.microsoft.com/office/infopath/2007/PartnerControls"/>
    <ds:schemaRef ds:uri="6c663d95-8238-4b2d-b922-a74f82e5df6f"/>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1179</TotalTime>
  <Words>1324</Words>
  <Application>Microsoft Office PowerPoint</Application>
  <PresentationFormat>Widescreen</PresentationFormat>
  <Paragraphs>110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Open Sans Light</vt:lpstr>
      <vt:lpstr>Open Sans Semibold</vt:lpstr>
      <vt:lpstr>Calibri</vt:lpstr>
      <vt:lpstr>Symbol</vt:lpstr>
      <vt:lpstr>Arial</vt:lpstr>
      <vt:lpstr>Custom Design</vt:lpstr>
      <vt:lpstr>TIP- Targeted Improvement Plan Application Entry </vt:lpstr>
      <vt:lpstr>           Register in Common                  Authentication</vt:lpstr>
      <vt:lpstr>Welcome to the (TIP)-Targeted Improvement Plan Application </vt:lpstr>
      <vt:lpstr>                      TIP Summary Page</vt:lpstr>
      <vt:lpstr>                 Use Menu to Navigate</vt:lpstr>
      <vt:lpstr>                   Grant Access Levels</vt:lpstr>
      <vt:lpstr>   Contact Information &amp; Phone Entry</vt:lpstr>
      <vt:lpstr>      Application – Anticipated Budget</vt:lpstr>
      <vt:lpstr>  Cluster Questions      </vt:lpstr>
      <vt:lpstr>                      Assurances</vt:lpstr>
      <vt:lpstr>            Application - Submission</vt:lpstr>
      <vt:lpstr>        How to Upload Optional Files</vt:lpstr>
      <vt:lpstr>                  AFR - Submission</vt:lpstr>
      <vt:lpstr>          Budget Revision Submission</vt:lpstr>
      <vt:lpstr>Contact information for  TIP - Targeted Improvement Plan:</vt:lpstr>
      <vt:lpstr>Technical assistance questions with navigating, data entry, and editing in KGMS System:</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KSDE</dc:title>
  <dc:creator>Cheryl Franklin</dc:creator>
  <cp:lastModifiedBy>Sami Reed</cp:lastModifiedBy>
  <cp:revision>29</cp:revision>
  <dcterms:created xsi:type="dcterms:W3CDTF">2017-11-21T21:33:09Z</dcterms:created>
  <dcterms:modified xsi:type="dcterms:W3CDTF">2023-08-30T16:09:09Z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