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1" r:id="rId5"/>
    <p:sldId id="262" r:id="rId6"/>
    <p:sldId id="263" r:id="rId7"/>
    <p:sldId id="282" r:id="rId8"/>
    <p:sldId id="264" r:id="rId9"/>
    <p:sldId id="265" r:id="rId10"/>
    <p:sldId id="266" r:id="rId11"/>
    <p:sldId id="267" r:id="rId12"/>
    <p:sldId id="268" r:id="rId13"/>
    <p:sldId id="269" r:id="rId14"/>
    <p:sldId id="270" r:id="rId15"/>
    <p:sldId id="271" r:id="rId16"/>
    <p:sldId id="290" r:id="rId17"/>
    <p:sldId id="291" r:id="rId18"/>
    <p:sldId id="272" r:id="rId19"/>
    <p:sldId id="285" r:id="rId20"/>
    <p:sldId id="287" r:id="rId21"/>
    <p:sldId id="284" r:id="rId22"/>
    <p:sldId id="288" r:id="rId23"/>
    <p:sldId id="289" r:id="rId24"/>
    <p:sldId id="274" r:id="rId25"/>
    <p:sldId id="275" r:id="rId26"/>
    <p:sldId id="273" r:id="rId27"/>
    <p:sldId id="280"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3717"/>
    <a:srgbClr val="F29E08"/>
    <a:srgbClr val="5C46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32" autoAdjust="0"/>
  </p:normalViewPr>
  <p:slideViewPr>
    <p:cSldViewPr>
      <p:cViewPr varScale="1">
        <p:scale>
          <a:sx n="53" d="100"/>
          <a:sy n="53" d="100"/>
        </p:scale>
        <p:origin x="-186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1505B9-47F3-2D4C-865E-C890CE93E16A}"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730C1A74-5BB1-F54D-8A7D-8528D6CB139C}">
      <dgm:prSet phldrT="[Text]"/>
      <dgm:spPr/>
      <dgm:t>
        <a:bodyPr/>
        <a:lstStyle/>
        <a:p>
          <a:r>
            <a:rPr lang="en-US" dirty="0" smtClean="0">
              <a:solidFill>
                <a:srgbClr val="000000"/>
              </a:solidFill>
            </a:rPr>
            <a:t>Meeting Students’ Multiple Needs Simultaneously</a:t>
          </a:r>
          <a:endParaRPr lang="en-US" dirty="0">
            <a:solidFill>
              <a:srgbClr val="000000"/>
            </a:solidFill>
          </a:endParaRPr>
        </a:p>
      </dgm:t>
    </dgm:pt>
    <dgm:pt modelId="{D9E2491A-854D-0542-A084-E61161681472}" type="parTrans" cxnId="{731DFB64-2BEF-7244-884C-A6F0D02386ED}">
      <dgm:prSet/>
      <dgm:spPr/>
      <dgm:t>
        <a:bodyPr/>
        <a:lstStyle/>
        <a:p>
          <a:endParaRPr lang="en-US"/>
        </a:p>
      </dgm:t>
    </dgm:pt>
    <dgm:pt modelId="{AB314EC9-73AD-D643-B220-7D41C9C22F40}" type="sibTrans" cxnId="{731DFB64-2BEF-7244-884C-A6F0D02386ED}">
      <dgm:prSet/>
      <dgm:spPr/>
      <dgm:t>
        <a:bodyPr/>
        <a:lstStyle/>
        <a:p>
          <a:endParaRPr lang="en-US"/>
        </a:p>
      </dgm:t>
    </dgm:pt>
    <dgm:pt modelId="{5E353898-C07A-A54C-B190-10E44B1BD675}">
      <dgm:prSet phldrT="[Text]" custT="1">
        <dgm:style>
          <a:lnRef idx="1">
            <a:schemeClr val="accent4"/>
          </a:lnRef>
          <a:fillRef idx="2">
            <a:schemeClr val="accent4"/>
          </a:fillRef>
          <a:effectRef idx="1">
            <a:schemeClr val="accent4"/>
          </a:effectRef>
          <a:fontRef idx="minor">
            <a:schemeClr val="dk1"/>
          </a:fontRef>
        </dgm:style>
      </dgm:prSet>
      <dgm:spPr/>
      <dgm:t>
        <a:bodyPr/>
        <a:lstStyle/>
        <a:p>
          <a:pPr algn="ctr"/>
          <a:r>
            <a:rPr lang="en-US" sz="2400" i="1" dirty="0" smtClean="0">
              <a:solidFill>
                <a:srgbClr val="000000"/>
              </a:solidFill>
            </a:rPr>
            <a:t>Academic</a:t>
          </a:r>
        </a:p>
        <a:p>
          <a:pPr algn="l"/>
          <a:r>
            <a:rPr lang="en-US" sz="2000" dirty="0" smtClean="0">
              <a:solidFill>
                <a:srgbClr val="000000"/>
              </a:solidFill>
            </a:rPr>
            <a:t>Student behavior affects teacher behavior</a:t>
          </a:r>
        </a:p>
        <a:p>
          <a:pPr algn="l"/>
          <a:r>
            <a:rPr lang="en-US" sz="2000" dirty="0" smtClean="0">
              <a:solidFill>
                <a:srgbClr val="000000"/>
              </a:solidFill>
            </a:rPr>
            <a:t>Academic and behavioral difficulties often co-occur</a:t>
          </a:r>
        </a:p>
        <a:p>
          <a:pPr algn="l"/>
          <a:r>
            <a:rPr lang="en-US" sz="2000" dirty="0" smtClean="0">
              <a:solidFill>
                <a:srgbClr val="000000"/>
              </a:solidFill>
            </a:rPr>
            <a:t>Academic skills- based curriculum and instruction</a:t>
          </a:r>
        </a:p>
        <a:p>
          <a:pPr algn="ctr"/>
          <a:r>
            <a:rPr lang="en-US" sz="2000" b="1" dirty="0" smtClean="0">
              <a:solidFill>
                <a:srgbClr val="FF0000"/>
              </a:solidFill>
            </a:rPr>
            <a:t>Increasing  academic engagement decreases disruptive and off-task behaviors</a:t>
          </a:r>
          <a:endParaRPr lang="en-US" sz="2000" b="1" dirty="0">
            <a:solidFill>
              <a:srgbClr val="FF0000"/>
            </a:solidFill>
          </a:endParaRPr>
        </a:p>
      </dgm:t>
    </dgm:pt>
    <dgm:pt modelId="{AC75F38D-952C-8F41-8D0A-F8DB09B9563B}" type="parTrans" cxnId="{0688EBAB-2758-A844-863F-9B3D6A07AA5C}">
      <dgm:prSet/>
      <dgm:spPr/>
      <dgm:t>
        <a:bodyPr/>
        <a:lstStyle/>
        <a:p>
          <a:endParaRPr lang="en-US"/>
        </a:p>
      </dgm:t>
    </dgm:pt>
    <dgm:pt modelId="{EA98E671-C288-DE48-845E-D3A80553A6E5}" type="sibTrans" cxnId="{0688EBAB-2758-A844-863F-9B3D6A07AA5C}">
      <dgm:prSet/>
      <dgm:spPr/>
      <dgm:t>
        <a:bodyPr/>
        <a:lstStyle/>
        <a:p>
          <a:endParaRPr lang="en-US"/>
        </a:p>
      </dgm:t>
    </dgm:pt>
    <dgm:pt modelId="{67D78D1B-7BBB-854C-ADD2-52C96D1E2166}">
      <dgm:prSet phldrT="[Text]" custT="1">
        <dgm:style>
          <a:lnRef idx="1">
            <a:schemeClr val="accent5"/>
          </a:lnRef>
          <a:fillRef idx="2">
            <a:schemeClr val="accent5"/>
          </a:fillRef>
          <a:effectRef idx="1">
            <a:schemeClr val="accent5"/>
          </a:effectRef>
          <a:fontRef idx="minor">
            <a:schemeClr val="dk1"/>
          </a:fontRef>
        </dgm:style>
      </dgm:prSet>
      <dgm:spPr/>
      <dgm:t>
        <a:bodyPr/>
        <a:lstStyle/>
        <a:p>
          <a:pPr algn="ctr"/>
          <a:r>
            <a:rPr lang="en-US" sz="2400" i="1" dirty="0" smtClean="0">
              <a:solidFill>
                <a:schemeClr val="tx1"/>
              </a:solidFill>
              <a:ea typeface="Calibri" pitchFamily="-65" charset="0"/>
              <a:cs typeface="Calibri" pitchFamily="-65" charset="0"/>
            </a:rPr>
            <a:t>Behavior</a:t>
          </a:r>
        </a:p>
        <a:p>
          <a:pPr algn="l"/>
          <a:r>
            <a:rPr lang="en-US" sz="1800" b="0" dirty="0" smtClean="0">
              <a:solidFill>
                <a:srgbClr val="000000"/>
              </a:solidFill>
              <a:ea typeface="Calibri" pitchFamily="-65" charset="0"/>
              <a:cs typeface="Calibri" pitchFamily="-65" charset="0"/>
            </a:rPr>
            <a:t>Students arrive at school with differing behavioral skill-sets</a:t>
          </a:r>
        </a:p>
        <a:p>
          <a:pPr algn="l"/>
          <a:r>
            <a:rPr lang="en-US" sz="1800" b="0" dirty="0" smtClean="0">
              <a:solidFill>
                <a:srgbClr val="000000"/>
              </a:solidFill>
              <a:ea typeface="Calibri" pitchFamily="-65" charset="0"/>
              <a:cs typeface="Calibri" pitchFamily="-65" charset="0"/>
            </a:rPr>
            <a:t>An instructional approach to behavior teaches students the behaviors needed to be successful at school</a:t>
          </a:r>
        </a:p>
        <a:p>
          <a:pPr algn="ctr"/>
          <a:r>
            <a:rPr lang="en-US" sz="1800" b="1" dirty="0" smtClean="0">
              <a:solidFill>
                <a:srgbClr val="FF0000"/>
              </a:solidFill>
              <a:ea typeface="Calibri" pitchFamily="-65" charset="0"/>
              <a:cs typeface="Calibri" pitchFamily="-65" charset="0"/>
            </a:rPr>
            <a:t>A proactive approach to behavior increases instructional time</a:t>
          </a:r>
          <a:endParaRPr lang="en-US" sz="1800" b="1" dirty="0">
            <a:solidFill>
              <a:srgbClr val="FF0000"/>
            </a:solidFill>
          </a:endParaRPr>
        </a:p>
      </dgm:t>
    </dgm:pt>
    <dgm:pt modelId="{F3B5C343-8F05-3E40-A8DC-76FB1359F662}" type="parTrans" cxnId="{71FF0978-C3B1-B944-8A84-1BC793EBD526}">
      <dgm:prSet/>
      <dgm:spPr/>
      <dgm:t>
        <a:bodyPr/>
        <a:lstStyle/>
        <a:p>
          <a:endParaRPr lang="en-US"/>
        </a:p>
      </dgm:t>
    </dgm:pt>
    <dgm:pt modelId="{3F228D19-32E0-E641-A0B2-EF9AD9A718B2}" type="sibTrans" cxnId="{71FF0978-C3B1-B944-8A84-1BC793EBD526}">
      <dgm:prSet/>
      <dgm:spPr/>
      <dgm:t>
        <a:bodyPr/>
        <a:lstStyle/>
        <a:p>
          <a:endParaRPr lang="en-US"/>
        </a:p>
      </dgm:t>
    </dgm:pt>
    <dgm:pt modelId="{B8EFE62E-829A-404C-B76E-C3D14AB0C8B4}">
      <dgm:prSet phldrT="[Text]" custT="1">
        <dgm:style>
          <a:lnRef idx="1">
            <a:schemeClr val="accent6"/>
          </a:lnRef>
          <a:fillRef idx="2">
            <a:schemeClr val="accent6"/>
          </a:fillRef>
          <a:effectRef idx="1">
            <a:schemeClr val="accent6"/>
          </a:effectRef>
          <a:fontRef idx="minor">
            <a:schemeClr val="dk1"/>
          </a:fontRef>
        </dgm:style>
      </dgm:prSet>
      <dgm:spPr/>
      <dgm:t>
        <a:bodyPr/>
        <a:lstStyle/>
        <a:p>
          <a:pPr algn="ctr"/>
          <a:r>
            <a:rPr lang="en-US" sz="2400" i="1" dirty="0" smtClean="0">
              <a:solidFill>
                <a:srgbClr val="000000"/>
              </a:solidFill>
            </a:rPr>
            <a:t>Social</a:t>
          </a:r>
        </a:p>
        <a:p>
          <a:pPr algn="l"/>
          <a:r>
            <a:rPr lang="en-US" sz="2000" dirty="0" smtClean="0">
              <a:solidFill>
                <a:srgbClr val="000000"/>
              </a:solidFill>
            </a:rPr>
            <a:t>Environments where students feel safe physically &amp; instructionally </a:t>
          </a:r>
        </a:p>
        <a:p>
          <a:pPr algn="ctr"/>
          <a:r>
            <a:rPr lang="en-US" sz="2000" b="1" dirty="0" smtClean="0">
              <a:solidFill>
                <a:srgbClr val="FF0000"/>
              </a:solidFill>
            </a:rPr>
            <a:t>Social skills improve peer and teacher interactions during instructional activities </a:t>
          </a:r>
          <a:endParaRPr lang="en-US" sz="2000" b="1" dirty="0">
            <a:solidFill>
              <a:srgbClr val="FF0000"/>
            </a:solidFill>
          </a:endParaRPr>
        </a:p>
      </dgm:t>
    </dgm:pt>
    <dgm:pt modelId="{71D8B127-1C98-8F46-92FD-3CCBDBAAF574}" type="parTrans" cxnId="{C7D2D6B1-4A6A-5145-BC9D-92DC4698B630}">
      <dgm:prSet/>
      <dgm:spPr/>
      <dgm:t>
        <a:bodyPr/>
        <a:lstStyle/>
        <a:p>
          <a:endParaRPr lang="en-US"/>
        </a:p>
      </dgm:t>
    </dgm:pt>
    <dgm:pt modelId="{6F45EB56-5A8F-5E49-9D79-E91E2E29DF83}" type="sibTrans" cxnId="{C7D2D6B1-4A6A-5145-BC9D-92DC4698B630}">
      <dgm:prSet/>
      <dgm:spPr/>
      <dgm:t>
        <a:bodyPr/>
        <a:lstStyle/>
        <a:p>
          <a:endParaRPr lang="en-US"/>
        </a:p>
      </dgm:t>
    </dgm:pt>
    <dgm:pt modelId="{3AC25651-87F4-1C45-9489-BA0767A757CA}" type="pres">
      <dgm:prSet presAssocID="{A91505B9-47F3-2D4C-865E-C890CE93E16A}" presName="cycle" presStyleCnt="0">
        <dgm:presLayoutVars>
          <dgm:chMax val="1"/>
          <dgm:dir/>
          <dgm:animLvl val="ctr"/>
          <dgm:resizeHandles val="exact"/>
        </dgm:presLayoutVars>
      </dgm:prSet>
      <dgm:spPr/>
      <dgm:t>
        <a:bodyPr/>
        <a:lstStyle/>
        <a:p>
          <a:endParaRPr lang="en-US"/>
        </a:p>
      </dgm:t>
    </dgm:pt>
    <dgm:pt modelId="{AB14E74A-57E5-4946-B450-EFDD652088C3}" type="pres">
      <dgm:prSet presAssocID="{730C1A74-5BB1-F54D-8A7D-8528D6CB139C}" presName="centerShape" presStyleLbl="node0" presStyleIdx="0" presStyleCnt="1" custScaleX="86222" custScaleY="84812" custLinFactNeighborX="1509" custLinFactNeighborY="-1006"/>
      <dgm:spPr/>
      <dgm:t>
        <a:bodyPr/>
        <a:lstStyle/>
        <a:p>
          <a:endParaRPr lang="en-US"/>
        </a:p>
      </dgm:t>
    </dgm:pt>
    <dgm:pt modelId="{B8480060-A83B-7945-9D65-37C9852B84D5}" type="pres">
      <dgm:prSet presAssocID="{AC75F38D-952C-8F41-8D0A-F8DB09B9563B}" presName="parTrans" presStyleLbl="bgSibTrans2D1" presStyleIdx="0" presStyleCnt="3" custLinFactNeighborX="8187" custLinFactNeighborY="9863"/>
      <dgm:spPr/>
      <dgm:t>
        <a:bodyPr/>
        <a:lstStyle/>
        <a:p>
          <a:endParaRPr lang="en-US"/>
        </a:p>
      </dgm:t>
    </dgm:pt>
    <dgm:pt modelId="{5C20FECC-862F-5846-9BCD-1E4881DB00D1}" type="pres">
      <dgm:prSet presAssocID="{5E353898-C07A-A54C-B190-10E44B1BD675}" presName="node" presStyleLbl="node1" presStyleIdx="0" presStyleCnt="3" custScaleX="107036" custScaleY="236980" custRadScaleRad="102763" custRadScaleInc="-9561">
        <dgm:presLayoutVars>
          <dgm:bulletEnabled val="1"/>
        </dgm:presLayoutVars>
      </dgm:prSet>
      <dgm:spPr/>
      <dgm:t>
        <a:bodyPr/>
        <a:lstStyle/>
        <a:p>
          <a:endParaRPr lang="en-US"/>
        </a:p>
      </dgm:t>
    </dgm:pt>
    <dgm:pt modelId="{EEF57E5A-3D59-164D-9339-08E1DF239F3B}" type="pres">
      <dgm:prSet presAssocID="{F3B5C343-8F05-3E40-A8DC-76FB1359F662}" presName="parTrans" presStyleLbl="bgSibTrans2D1" presStyleIdx="1" presStyleCnt="3" custAng="272109" custLinFactNeighborX="-869" custLinFactNeighborY="19180"/>
      <dgm:spPr/>
      <dgm:t>
        <a:bodyPr/>
        <a:lstStyle/>
        <a:p>
          <a:endParaRPr lang="en-US"/>
        </a:p>
      </dgm:t>
    </dgm:pt>
    <dgm:pt modelId="{11902F91-7454-C349-9E6C-9D20009F70B0}" type="pres">
      <dgm:prSet presAssocID="{67D78D1B-7BBB-854C-ADD2-52C96D1E2166}" presName="node" presStyleLbl="node1" presStyleIdx="1" presStyleCnt="3" custScaleX="127326" custScaleY="144842" custRadScaleRad="91393" custRadScaleInc="-1904">
        <dgm:presLayoutVars>
          <dgm:bulletEnabled val="1"/>
        </dgm:presLayoutVars>
      </dgm:prSet>
      <dgm:spPr/>
      <dgm:t>
        <a:bodyPr/>
        <a:lstStyle/>
        <a:p>
          <a:endParaRPr lang="en-US"/>
        </a:p>
      </dgm:t>
    </dgm:pt>
    <dgm:pt modelId="{E3FE64DD-1154-9B45-8F3E-72B2F6484A6B}" type="pres">
      <dgm:prSet presAssocID="{71D8B127-1C98-8F46-92FD-3CCBDBAAF574}" presName="parTrans" presStyleLbl="bgSibTrans2D1" presStyleIdx="2" presStyleCnt="3" custLinFactNeighborX="-7094" custLinFactNeighborY="9590"/>
      <dgm:spPr/>
      <dgm:t>
        <a:bodyPr/>
        <a:lstStyle/>
        <a:p>
          <a:endParaRPr lang="en-US"/>
        </a:p>
      </dgm:t>
    </dgm:pt>
    <dgm:pt modelId="{C2F71D44-EFAB-2C46-ABBD-B3AA3CCAD0C5}" type="pres">
      <dgm:prSet presAssocID="{B8EFE62E-829A-404C-B76E-C3D14AB0C8B4}" presName="node" presStyleLbl="node1" presStyleIdx="2" presStyleCnt="3" custScaleX="110976" custScaleY="178756" custRadScaleRad="102667" custRadScaleInc="9606">
        <dgm:presLayoutVars>
          <dgm:bulletEnabled val="1"/>
        </dgm:presLayoutVars>
      </dgm:prSet>
      <dgm:spPr/>
      <dgm:t>
        <a:bodyPr/>
        <a:lstStyle/>
        <a:p>
          <a:endParaRPr lang="en-US"/>
        </a:p>
      </dgm:t>
    </dgm:pt>
  </dgm:ptLst>
  <dgm:cxnLst>
    <dgm:cxn modelId="{940B4621-07BA-4766-825E-9C31C2162338}" type="presOf" srcId="{730C1A74-5BB1-F54D-8A7D-8528D6CB139C}" destId="{AB14E74A-57E5-4946-B450-EFDD652088C3}" srcOrd="0" destOrd="0" presId="urn:microsoft.com/office/officeart/2005/8/layout/radial4"/>
    <dgm:cxn modelId="{71FF0978-C3B1-B944-8A84-1BC793EBD526}" srcId="{730C1A74-5BB1-F54D-8A7D-8528D6CB139C}" destId="{67D78D1B-7BBB-854C-ADD2-52C96D1E2166}" srcOrd="1" destOrd="0" parTransId="{F3B5C343-8F05-3E40-A8DC-76FB1359F662}" sibTransId="{3F228D19-32E0-E641-A0B2-EF9AD9A718B2}"/>
    <dgm:cxn modelId="{DD7C2238-E923-47AD-A565-C1E18B44BAA7}" type="presOf" srcId="{A91505B9-47F3-2D4C-865E-C890CE93E16A}" destId="{3AC25651-87F4-1C45-9489-BA0767A757CA}" srcOrd="0" destOrd="0" presId="urn:microsoft.com/office/officeart/2005/8/layout/radial4"/>
    <dgm:cxn modelId="{2B0C6650-C4F1-47FD-B120-D3E2D4C0F451}" type="presOf" srcId="{B8EFE62E-829A-404C-B76E-C3D14AB0C8B4}" destId="{C2F71D44-EFAB-2C46-ABBD-B3AA3CCAD0C5}" srcOrd="0" destOrd="0" presId="urn:microsoft.com/office/officeart/2005/8/layout/radial4"/>
    <dgm:cxn modelId="{1B2FC90F-033E-4A5F-9D88-AE516E852981}" type="presOf" srcId="{71D8B127-1C98-8F46-92FD-3CCBDBAAF574}" destId="{E3FE64DD-1154-9B45-8F3E-72B2F6484A6B}" srcOrd="0" destOrd="0" presId="urn:microsoft.com/office/officeart/2005/8/layout/radial4"/>
    <dgm:cxn modelId="{0688EBAB-2758-A844-863F-9B3D6A07AA5C}" srcId="{730C1A74-5BB1-F54D-8A7D-8528D6CB139C}" destId="{5E353898-C07A-A54C-B190-10E44B1BD675}" srcOrd="0" destOrd="0" parTransId="{AC75F38D-952C-8F41-8D0A-F8DB09B9563B}" sibTransId="{EA98E671-C288-DE48-845E-D3A80553A6E5}"/>
    <dgm:cxn modelId="{92CFD66A-1B9B-4DCD-9EF2-F90C384A77BA}" type="presOf" srcId="{67D78D1B-7BBB-854C-ADD2-52C96D1E2166}" destId="{11902F91-7454-C349-9E6C-9D20009F70B0}" srcOrd="0" destOrd="0" presId="urn:microsoft.com/office/officeart/2005/8/layout/radial4"/>
    <dgm:cxn modelId="{C7D2D6B1-4A6A-5145-BC9D-92DC4698B630}" srcId="{730C1A74-5BB1-F54D-8A7D-8528D6CB139C}" destId="{B8EFE62E-829A-404C-B76E-C3D14AB0C8B4}" srcOrd="2" destOrd="0" parTransId="{71D8B127-1C98-8F46-92FD-3CCBDBAAF574}" sibTransId="{6F45EB56-5A8F-5E49-9D79-E91E2E29DF83}"/>
    <dgm:cxn modelId="{30206467-E07D-450A-B2F6-1ADB0760A3D8}" type="presOf" srcId="{F3B5C343-8F05-3E40-A8DC-76FB1359F662}" destId="{EEF57E5A-3D59-164D-9339-08E1DF239F3B}" srcOrd="0" destOrd="0" presId="urn:microsoft.com/office/officeart/2005/8/layout/radial4"/>
    <dgm:cxn modelId="{9E786A56-0019-49E4-A0EC-22843E8014DA}" type="presOf" srcId="{5E353898-C07A-A54C-B190-10E44B1BD675}" destId="{5C20FECC-862F-5846-9BCD-1E4881DB00D1}" srcOrd="0" destOrd="0" presId="urn:microsoft.com/office/officeart/2005/8/layout/radial4"/>
    <dgm:cxn modelId="{F5B72407-1938-48F5-8276-3FB228C696D2}" type="presOf" srcId="{AC75F38D-952C-8F41-8D0A-F8DB09B9563B}" destId="{B8480060-A83B-7945-9D65-37C9852B84D5}" srcOrd="0" destOrd="0" presId="urn:microsoft.com/office/officeart/2005/8/layout/radial4"/>
    <dgm:cxn modelId="{731DFB64-2BEF-7244-884C-A6F0D02386ED}" srcId="{A91505B9-47F3-2D4C-865E-C890CE93E16A}" destId="{730C1A74-5BB1-F54D-8A7D-8528D6CB139C}" srcOrd="0" destOrd="0" parTransId="{D9E2491A-854D-0542-A084-E61161681472}" sibTransId="{AB314EC9-73AD-D643-B220-7D41C9C22F40}"/>
    <dgm:cxn modelId="{F679F929-FFE4-4480-8B86-53D0E50C572A}" type="presParOf" srcId="{3AC25651-87F4-1C45-9489-BA0767A757CA}" destId="{AB14E74A-57E5-4946-B450-EFDD652088C3}" srcOrd="0" destOrd="0" presId="urn:microsoft.com/office/officeart/2005/8/layout/radial4"/>
    <dgm:cxn modelId="{AF1230D2-30D9-4BD8-B657-AAE5A9DFF68E}" type="presParOf" srcId="{3AC25651-87F4-1C45-9489-BA0767A757CA}" destId="{B8480060-A83B-7945-9D65-37C9852B84D5}" srcOrd="1" destOrd="0" presId="urn:microsoft.com/office/officeart/2005/8/layout/radial4"/>
    <dgm:cxn modelId="{01EB94A5-802B-41AF-876F-7FD3C03F741F}" type="presParOf" srcId="{3AC25651-87F4-1C45-9489-BA0767A757CA}" destId="{5C20FECC-862F-5846-9BCD-1E4881DB00D1}" srcOrd="2" destOrd="0" presId="urn:microsoft.com/office/officeart/2005/8/layout/radial4"/>
    <dgm:cxn modelId="{FB637015-BD49-4664-BA14-20793AA6C4E6}" type="presParOf" srcId="{3AC25651-87F4-1C45-9489-BA0767A757CA}" destId="{EEF57E5A-3D59-164D-9339-08E1DF239F3B}" srcOrd="3" destOrd="0" presId="urn:microsoft.com/office/officeart/2005/8/layout/radial4"/>
    <dgm:cxn modelId="{2E172BA3-8E7C-44A8-8DCD-64A965D4A385}" type="presParOf" srcId="{3AC25651-87F4-1C45-9489-BA0767A757CA}" destId="{11902F91-7454-C349-9E6C-9D20009F70B0}" srcOrd="4" destOrd="0" presId="urn:microsoft.com/office/officeart/2005/8/layout/radial4"/>
    <dgm:cxn modelId="{46B1DC2B-F9D1-465C-B23A-6779CD081613}" type="presParOf" srcId="{3AC25651-87F4-1C45-9489-BA0767A757CA}" destId="{E3FE64DD-1154-9B45-8F3E-72B2F6484A6B}" srcOrd="5" destOrd="0" presId="urn:microsoft.com/office/officeart/2005/8/layout/radial4"/>
    <dgm:cxn modelId="{54A30323-3BB4-47FA-9E9C-F7FF14989F22}" type="presParOf" srcId="{3AC25651-87F4-1C45-9489-BA0767A757CA}" destId="{C2F71D44-EFAB-2C46-ABBD-B3AA3CCAD0C5}"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03C50A-B50B-7A43-AAB7-F5E23485ADBB}" type="doc">
      <dgm:prSet loTypeId="urn:microsoft.com/office/officeart/2005/8/layout/hProcess4" loCatId="process" qsTypeId="urn:microsoft.com/office/officeart/2005/8/quickstyle/simple4" qsCatId="simple" csTypeId="urn:microsoft.com/office/officeart/2005/8/colors/accent0_3" csCatId="mainScheme" phldr="1"/>
      <dgm:spPr/>
      <dgm:t>
        <a:bodyPr/>
        <a:lstStyle/>
        <a:p>
          <a:endParaRPr lang="en-US"/>
        </a:p>
      </dgm:t>
    </dgm:pt>
    <dgm:pt modelId="{6F2D99F1-2410-D24C-8311-691D03396858}">
      <dgm:prSet phldrT="[Text]"/>
      <dgm:spPr>
        <a:gradFill flip="none" rotWithShape="0">
          <a:gsLst>
            <a:gs pos="0">
              <a:schemeClr val="dk2">
                <a:hueOff val="0"/>
                <a:satOff val="0"/>
                <a:lumOff val="0"/>
                <a:tint val="100000"/>
                <a:shade val="100000"/>
                <a:satMod val="130000"/>
                <a:alpha val="65000"/>
              </a:schemeClr>
            </a:gs>
            <a:gs pos="100000">
              <a:schemeClr val="dk2">
                <a:hueOff val="0"/>
                <a:satOff val="0"/>
                <a:lumOff val="0"/>
                <a:tint val="50000"/>
                <a:shade val="100000"/>
                <a:satMod val="350000"/>
                <a:alpha val="65000"/>
              </a:schemeClr>
            </a:gs>
          </a:gsLst>
          <a:lin ang="16200000" scaled="0"/>
          <a:tileRect/>
        </a:gradFill>
      </dgm:spPr>
      <dgm:t>
        <a:bodyPr/>
        <a:lstStyle/>
        <a:p>
          <a:r>
            <a:rPr lang="en-US" dirty="0" smtClean="0">
              <a:latin typeface="Times New Roman" panose="02020603050405020304" pitchFamily="18" charset="0"/>
              <a:cs typeface="Times New Roman" panose="02020603050405020304" pitchFamily="18" charset="0"/>
            </a:rPr>
            <a:t>Application</a:t>
          </a:r>
          <a:endParaRPr lang="en-US" dirty="0">
            <a:latin typeface="Times New Roman" panose="02020603050405020304" pitchFamily="18" charset="0"/>
            <a:cs typeface="Times New Roman" panose="02020603050405020304" pitchFamily="18" charset="0"/>
          </a:endParaRPr>
        </a:p>
      </dgm:t>
    </dgm:pt>
    <dgm:pt modelId="{4F427E46-226F-F046-9ED2-87E59E85C101}" type="parTrans" cxnId="{F9AA2366-B90F-474A-8C89-2B57F77DA5F0}">
      <dgm:prSet/>
      <dgm:spPr/>
      <dgm:t>
        <a:bodyPr/>
        <a:lstStyle/>
        <a:p>
          <a:endParaRPr lang="en-US"/>
        </a:p>
      </dgm:t>
    </dgm:pt>
    <dgm:pt modelId="{0D17D8E8-C301-964C-9161-A58EC2F22A2B}" type="sibTrans" cxnId="{F9AA2366-B90F-474A-8C89-2B57F77DA5F0}">
      <dgm:prSet/>
      <dgm:spPr/>
      <dgm:t>
        <a:bodyPr/>
        <a:lstStyle/>
        <a:p>
          <a:endParaRPr lang="en-US">
            <a:latin typeface="Times New Roman" panose="02020603050405020304" pitchFamily="18" charset="0"/>
            <a:cs typeface="Times New Roman" panose="02020603050405020304" pitchFamily="18" charset="0"/>
          </a:endParaRPr>
        </a:p>
      </dgm:t>
    </dgm:pt>
    <dgm:pt modelId="{24B8C708-752A-FA47-80BD-7D6C91CEAA23}">
      <dgm:prSet phldrT="[Text]" custT="1">
        <dgm:style>
          <a:lnRef idx="2">
            <a:schemeClr val="accent1"/>
          </a:lnRef>
          <a:fillRef idx="1">
            <a:schemeClr val="lt1"/>
          </a:fillRef>
          <a:effectRef idx="0">
            <a:schemeClr val="accent1"/>
          </a:effectRef>
          <a:fontRef idx="minor">
            <a:schemeClr val="dk1"/>
          </a:fontRef>
        </dgm:style>
      </dgm:prSet>
      <dgm:spPr>
        <a:ln>
          <a:solidFill>
            <a:srgbClr val="008000"/>
          </a:solidFill>
        </a:ln>
      </dgm:spPr>
      <dgm:t>
        <a:bodyPr/>
        <a:lstStyle/>
        <a:p>
          <a:endParaRPr lang="en-US" sz="1000" dirty="0">
            <a:latin typeface="Times New Roman" panose="02020603050405020304" pitchFamily="18" charset="0"/>
            <a:cs typeface="Times New Roman" panose="02020603050405020304" pitchFamily="18" charset="0"/>
          </a:endParaRPr>
        </a:p>
      </dgm:t>
    </dgm:pt>
    <dgm:pt modelId="{0E1B1AC4-01E6-C547-A234-F6CDC84DDBB2}" type="parTrans" cxnId="{3CE5660B-2E1E-924D-8858-E89315DD73FE}">
      <dgm:prSet/>
      <dgm:spPr/>
      <dgm:t>
        <a:bodyPr/>
        <a:lstStyle/>
        <a:p>
          <a:endParaRPr lang="en-US"/>
        </a:p>
      </dgm:t>
    </dgm:pt>
    <dgm:pt modelId="{9CD9027C-865F-BB43-AF84-9E1D07E19AA2}" type="sibTrans" cxnId="{3CE5660B-2E1E-924D-8858-E89315DD73FE}">
      <dgm:prSet/>
      <dgm:spPr/>
      <dgm:t>
        <a:bodyPr/>
        <a:lstStyle/>
        <a:p>
          <a:endParaRPr lang="en-US"/>
        </a:p>
      </dgm:t>
    </dgm:pt>
    <dgm:pt modelId="{C95E4D52-9EA5-854C-ADFE-480C0949C4A0}">
      <dgm:prSet phldrT="[Text]" custT="1">
        <dgm:style>
          <a:lnRef idx="2">
            <a:schemeClr val="accent1"/>
          </a:lnRef>
          <a:fillRef idx="1">
            <a:schemeClr val="lt1"/>
          </a:fillRef>
          <a:effectRef idx="0">
            <a:schemeClr val="accent1"/>
          </a:effectRef>
          <a:fontRef idx="minor">
            <a:schemeClr val="dk1"/>
          </a:fontRef>
        </dgm:style>
      </dgm:prSet>
      <dgm:spPr>
        <a:ln>
          <a:solidFill>
            <a:srgbClr val="008000"/>
          </a:solidFill>
        </a:ln>
      </dgm:spPr>
      <dgm:t>
        <a:bodyPr/>
        <a:lstStyle/>
        <a:p>
          <a:r>
            <a:rPr lang="en-US" sz="1000" dirty="0" smtClean="0">
              <a:latin typeface="Times New Roman" panose="02020603050405020304" pitchFamily="18" charset="0"/>
              <a:cs typeface="Times New Roman" panose="02020603050405020304" pitchFamily="18" charset="0"/>
            </a:rPr>
            <a:t>Application readiness self assessment</a:t>
          </a:r>
          <a:endParaRPr lang="en-US" sz="1000" dirty="0">
            <a:latin typeface="Times New Roman" panose="02020603050405020304" pitchFamily="18" charset="0"/>
            <a:cs typeface="Times New Roman" panose="02020603050405020304" pitchFamily="18" charset="0"/>
          </a:endParaRPr>
        </a:p>
      </dgm:t>
    </dgm:pt>
    <dgm:pt modelId="{710224E6-527E-D044-93D3-86E44821877A}" type="parTrans" cxnId="{E033F2B9-1A0F-1042-8045-C6401C74E62B}">
      <dgm:prSet/>
      <dgm:spPr/>
      <dgm:t>
        <a:bodyPr/>
        <a:lstStyle/>
        <a:p>
          <a:endParaRPr lang="en-US"/>
        </a:p>
      </dgm:t>
    </dgm:pt>
    <dgm:pt modelId="{9FD1538D-7C8D-DE43-B459-A6C267C5D1CD}" type="sibTrans" cxnId="{E033F2B9-1A0F-1042-8045-C6401C74E62B}">
      <dgm:prSet/>
      <dgm:spPr/>
      <dgm:t>
        <a:bodyPr/>
        <a:lstStyle/>
        <a:p>
          <a:endParaRPr lang="en-US"/>
        </a:p>
      </dgm:t>
    </dgm:pt>
    <dgm:pt modelId="{BE4A11AF-129D-D241-8BBF-C86FEB5CB45F}">
      <dgm:prSet phldrT="[Text]"/>
      <dgm:spPr>
        <a:gradFill flip="none" rotWithShape="0">
          <a:gsLst>
            <a:gs pos="0">
              <a:schemeClr val="dk2">
                <a:hueOff val="0"/>
                <a:satOff val="0"/>
                <a:lumOff val="0"/>
                <a:tint val="100000"/>
                <a:shade val="100000"/>
                <a:satMod val="130000"/>
                <a:alpha val="68000"/>
              </a:schemeClr>
            </a:gs>
            <a:gs pos="100000">
              <a:schemeClr val="dk2">
                <a:hueOff val="0"/>
                <a:satOff val="0"/>
                <a:lumOff val="0"/>
                <a:tint val="50000"/>
                <a:shade val="100000"/>
                <a:satMod val="350000"/>
                <a:alpha val="68000"/>
              </a:schemeClr>
            </a:gs>
          </a:gsLst>
          <a:lin ang="16200000" scaled="0"/>
          <a:tileRect/>
        </a:gradFill>
      </dgm:spPr>
      <dgm:t>
        <a:bodyPr/>
        <a:lstStyle/>
        <a:p>
          <a:r>
            <a:rPr lang="en-US" dirty="0" smtClean="0">
              <a:latin typeface="Times New Roman" panose="02020603050405020304" pitchFamily="18" charset="0"/>
              <a:cs typeface="Times New Roman" panose="02020603050405020304" pitchFamily="18" charset="0"/>
            </a:rPr>
            <a:t>Exploration/Readiness</a:t>
          </a:r>
          <a:endParaRPr lang="en-US" dirty="0">
            <a:latin typeface="Times New Roman" panose="02020603050405020304" pitchFamily="18" charset="0"/>
            <a:cs typeface="Times New Roman" panose="02020603050405020304" pitchFamily="18" charset="0"/>
          </a:endParaRPr>
        </a:p>
      </dgm:t>
    </dgm:pt>
    <dgm:pt modelId="{4367EC3A-B753-4E4B-B81E-DEA28441C90E}" type="parTrans" cxnId="{24BD2F81-A68B-1141-9C03-15E898E668AA}">
      <dgm:prSet/>
      <dgm:spPr/>
      <dgm:t>
        <a:bodyPr/>
        <a:lstStyle/>
        <a:p>
          <a:endParaRPr lang="en-US"/>
        </a:p>
      </dgm:t>
    </dgm:pt>
    <dgm:pt modelId="{097CD4B6-D768-0F4C-AD0B-DC64349F8368}" type="sibTrans" cxnId="{24BD2F81-A68B-1141-9C03-15E898E668AA}">
      <dgm:prSet/>
      <dgm:spPr/>
      <dgm:t>
        <a:bodyPr/>
        <a:lstStyle/>
        <a:p>
          <a:endParaRPr lang="en-US">
            <a:latin typeface="Times New Roman" panose="02020603050405020304" pitchFamily="18" charset="0"/>
            <a:cs typeface="Times New Roman" panose="02020603050405020304" pitchFamily="18" charset="0"/>
          </a:endParaRPr>
        </a:p>
      </dgm:t>
    </dgm:pt>
    <dgm:pt modelId="{94478B3C-6E5E-C348-852F-F99E66D5B3A5}">
      <dgm:prSet phldrT="[Text]" custT="1">
        <dgm:style>
          <a:lnRef idx="2">
            <a:schemeClr val="accent2"/>
          </a:lnRef>
          <a:fillRef idx="1">
            <a:schemeClr val="lt1"/>
          </a:fillRef>
          <a:effectRef idx="0">
            <a:schemeClr val="accent2"/>
          </a:effectRef>
          <a:fontRef idx="minor">
            <a:schemeClr val="dk1"/>
          </a:fontRef>
        </dgm:style>
      </dgm:prSet>
      <dgm:spPr>
        <a:ln>
          <a:solidFill>
            <a:srgbClr val="008000"/>
          </a:solidFill>
        </a:ln>
      </dgm:spPr>
      <dgm:t>
        <a:bodyPr/>
        <a:lstStyle/>
        <a:p>
          <a:endParaRPr lang="en-US" sz="1000" dirty="0">
            <a:latin typeface="Times New Roman" panose="02020603050405020304" pitchFamily="18" charset="0"/>
            <a:cs typeface="Times New Roman" panose="02020603050405020304" pitchFamily="18" charset="0"/>
          </a:endParaRPr>
        </a:p>
      </dgm:t>
    </dgm:pt>
    <dgm:pt modelId="{68B660A7-AC5E-F44D-9FB5-C81D20BE1516}" type="parTrans" cxnId="{C89379AF-2E9E-0F41-9FA6-F0BCA385FC9A}">
      <dgm:prSet/>
      <dgm:spPr/>
      <dgm:t>
        <a:bodyPr/>
        <a:lstStyle/>
        <a:p>
          <a:endParaRPr lang="en-US"/>
        </a:p>
      </dgm:t>
    </dgm:pt>
    <dgm:pt modelId="{C700E001-0383-0D4D-8395-F6FFC5631924}" type="sibTrans" cxnId="{C89379AF-2E9E-0F41-9FA6-F0BCA385FC9A}">
      <dgm:prSet/>
      <dgm:spPr/>
      <dgm:t>
        <a:bodyPr/>
        <a:lstStyle/>
        <a:p>
          <a:endParaRPr lang="en-US"/>
        </a:p>
      </dgm:t>
    </dgm:pt>
    <dgm:pt modelId="{6B50CA8C-9AB7-BA42-832B-0992B752D577}">
      <dgm:prSet phldrT="[Text]" custT="1">
        <dgm:style>
          <a:lnRef idx="2">
            <a:schemeClr val="accent2"/>
          </a:lnRef>
          <a:fillRef idx="1">
            <a:schemeClr val="lt1"/>
          </a:fillRef>
          <a:effectRef idx="0">
            <a:schemeClr val="accent2"/>
          </a:effectRef>
          <a:fontRef idx="minor">
            <a:schemeClr val="dk1"/>
          </a:fontRef>
        </dgm:style>
      </dgm:prSet>
      <dgm:spPr>
        <a:ln>
          <a:solidFill>
            <a:srgbClr val="008000"/>
          </a:solidFill>
        </a:ln>
      </dgm:spPr>
      <dgm:t>
        <a:bodyPr/>
        <a:lstStyle/>
        <a:p>
          <a:r>
            <a:rPr lang="en-US" sz="1000" dirty="0" smtClean="0">
              <a:latin typeface="Times New Roman" panose="02020603050405020304" pitchFamily="18" charset="0"/>
              <a:cs typeface="Times New Roman" panose="02020603050405020304" pitchFamily="18" charset="0"/>
            </a:rPr>
            <a:t>Readiness Activities</a:t>
          </a:r>
          <a:endParaRPr lang="en-US" sz="1000" dirty="0">
            <a:latin typeface="Times New Roman" panose="02020603050405020304" pitchFamily="18" charset="0"/>
            <a:cs typeface="Times New Roman" panose="02020603050405020304" pitchFamily="18" charset="0"/>
          </a:endParaRPr>
        </a:p>
      </dgm:t>
    </dgm:pt>
    <dgm:pt modelId="{CF1C7E59-C1A0-1B49-9328-8077671EAE3C}" type="parTrans" cxnId="{1EFF0322-89A7-534F-B438-90D64A3C2DB2}">
      <dgm:prSet/>
      <dgm:spPr/>
      <dgm:t>
        <a:bodyPr/>
        <a:lstStyle/>
        <a:p>
          <a:endParaRPr lang="en-US"/>
        </a:p>
      </dgm:t>
    </dgm:pt>
    <dgm:pt modelId="{0E9C598E-228C-254A-9CD6-508BC1C34C98}" type="sibTrans" cxnId="{1EFF0322-89A7-534F-B438-90D64A3C2DB2}">
      <dgm:prSet/>
      <dgm:spPr/>
      <dgm:t>
        <a:bodyPr/>
        <a:lstStyle/>
        <a:p>
          <a:endParaRPr lang="en-US"/>
        </a:p>
      </dgm:t>
    </dgm:pt>
    <dgm:pt modelId="{A5C4B6A9-96A4-5A4B-9C09-8E16625E5928}">
      <dgm:prSet phldrT="[Text]">
        <dgm:style>
          <a:lnRef idx="0">
            <a:schemeClr val="accent1"/>
          </a:lnRef>
          <a:fillRef idx="3">
            <a:schemeClr val="accent1"/>
          </a:fillRef>
          <a:effectRef idx="3">
            <a:schemeClr val="accent1"/>
          </a:effectRef>
          <a:fontRef idx="minor">
            <a:schemeClr val="lt1"/>
          </a:fontRef>
        </dgm:style>
      </dgm:prSet>
      <dgm:spPr>
        <a:solidFill>
          <a:srgbClr val="008000">
            <a:alpha val="69000"/>
          </a:srgbClr>
        </a:solidFill>
      </dgm:spPr>
      <dgm:t>
        <a:bodyPr/>
        <a:lstStyle/>
        <a:p>
          <a:r>
            <a:rPr lang="en-US" dirty="0" smtClean="0">
              <a:solidFill>
                <a:srgbClr val="000000"/>
              </a:solidFill>
              <a:latin typeface="Times New Roman" panose="02020603050405020304" pitchFamily="18" charset="0"/>
              <a:cs typeface="Times New Roman" panose="02020603050405020304" pitchFamily="18" charset="0"/>
            </a:rPr>
            <a:t>Primary Intervention (Tier 1)  Plan</a:t>
          </a:r>
          <a:endParaRPr lang="en-US" dirty="0">
            <a:solidFill>
              <a:srgbClr val="000000"/>
            </a:solidFill>
            <a:latin typeface="Times New Roman" panose="02020603050405020304" pitchFamily="18" charset="0"/>
            <a:cs typeface="Times New Roman" panose="02020603050405020304" pitchFamily="18" charset="0"/>
          </a:endParaRPr>
        </a:p>
      </dgm:t>
    </dgm:pt>
    <dgm:pt modelId="{A03BD391-63DB-8948-BF3A-199CA2F8EF5F}" type="parTrans" cxnId="{3A122731-1282-A549-92DD-B77BA88C039D}">
      <dgm:prSet/>
      <dgm:spPr/>
      <dgm:t>
        <a:bodyPr/>
        <a:lstStyle/>
        <a:p>
          <a:endParaRPr lang="en-US"/>
        </a:p>
      </dgm:t>
    </dgm:pt>
    <dgm:pt modelId="{C7BE2E93-ADF5-7049-8D6D-E52AD5A40160}" type="sibTrans" cxnId="{3A122731-1282-A549-92DD-B77BA88C039D}">
      <dgm:prSet/>
      <dgm:spPr/>
      <dgm:t>
        <a:bodyPr/>
        <a:lstStyle/>
        <a:p>
          <a:endParaRPr lang="en-US">
            <a:latin typeface="Times New Roman" panose="02020603050405020304" pitchFamily="18" charset="0"/>
            <a:cs typeface="Times New Roman" panose="02020603050405020304" pitchFamily="18" charset="0"/>
          </a:endParaRPr>
        </a:p>
      </dgm:t>
    </dgm:pt>
    <dgm:pt modelId="{F5D39DDF-B951-4245-8CAF-1C3AF871788F}">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latin typeface="Times New Roman" panose="02020603050405020304" pitchFamily="18" charset="0"/>
              <a:cs typeface="Times New Roman" panose="02020603050405020304" pitchFamily="18" charset="0"/>
            </a:rPr>
            <a:t>Description of teacher &amp; student strategies/ interventions</a:t>
          </a:r>
          <a:endParaRPr lang="en-US" dirty="0">
            <a:latin typeface="Times New Roman" panose="02020603050405020304" pitchFamily="18" charset="0"/>
            <a:cs typeface="Times New Roman" panose="02020603050405020304" pitchFamily="18" charset="0"/>
          </a:endParaRPr>
        </a:p>
      </dgm:t>
    </dgm:pt>
    <dgm:pt modelId="{5CEE21B2-4E78-814E-96C2-0048211EDEFD}" type="parTrans" cxnId="{77CAC55E-9A3B-6049-9293-23B4CBDCF9E2}">
      <dgm:prSet/>
      <dgm:spPr/>
      <dgm:t>
        <a:bodyPr/>
        <a:lstStyle/>
        <a:p>
          <a:endParaRPr lang="en-US"/>
        </a:p>
      </dgm:t>
    </dgm:pt>
    <dgm:pt modelId="{4D8A8708-C7F3-0B42-A941-F2C68133F09D}" type="sibTrans" cxnId="{77CAC55E-9A3B-6049-9293-23B4CBDCF9E2}">
      <dgm:prSet/>
      <dgm:spPr/>
      <dgm:t>
        <a:bodyPr/>
        <a:lstStyle/>
        <a:p>
          <a:endParaRPr lang="en-US"/>
        </a:p>
      </dgm:t>
    </dgm:pt>
    <dgm:pt modelId="{89CA554D-8D6A-E540-817E-7946D35080DB}">
      <dgm:prSet phldrT="[Text]"/>
      <dgm:spPr>
        <a:solidFill>
          <a:srgbClr val="FF3D26">
            <a:alpha val="79000"/>
          </a:srgbClr>
        </a:solidFill>
      </dgm:spPr>
      <dgm:t>
        <a:bodyPr/>
        <a:lstStyle/>
        <a:p>
          <a:r>
            <a:rPr lang="en-US" dirty="0" smtClean="0">
              <a:solidFill>
                <a:srgbClr val="000000"/>
              </a:solidFill>
              <a:latin typeface="Times New Roman" panose="02020603050405020304" pitchFamily="18" charset="0"/>
              <a:cs typeface="Times New Roman" panose="02020603050405020304" pitchFamily="18" charset="0"/>
            </a:rPr>
            <a:t>Tertiary Intervention  (Tier 3) Grid</a:t>
          </a:r>
          <a:endParaRPr lang="en-US" dirty="0">
            <a:solidFill>
              <a:srgbClr val="000000"/>
            </a:solidFill>
            <a:latin typeface="Times New Roman" panose="02020603050405020304" pitchFamily="18" charset="0"/>
            <a:cs typeface="Times New Roman" panose="02020603050405020304" pitchFamily="18" charset="0"/>
          </a:endParaRPr>
        </a:p>
      </dgm:t>
    </dgm:pt>
    <dgm:pt modelId="{E3374B41-8CFB-0445-AA86-7C21F2857DA0}" type="parTrans" cxnId="{60B49612-F39F-1B4B-8C21-F69A417EA84A}">
      <dgm:prSet/>
      <dgm:spPr/>
      <dgm:t>
        <a:bodyPr/>
        <a:lstStyle/>
        <a:p>
          <a:endParaRPr lang="en-US"/>
        </a:p>
      </dgm:t>
    </dgm:pt>
    <dgm:pt modelId="{CE5215EB-8D1F-B24F-A401-122368688341}" type="sibTrans" cxnId="{60B49612-F39F-1B4B-8C21-F69A417EA84A}">
      <dgm:prSet/>
      <dgm:spPr/>
      <dgm:t>
        <a:bodyPr/>
        <a:lstStyle/>
        <a:p>
          <a:endParaRPr lang="en-US"/>
        </a:p>
      </dgm:t>
    </dgm:pt>
    <dgm:pt modelId="{1028580E-F92F-834F-AF89-8348AAE30AFB}">
      <dgm:prSet phldrT="[Text]"/>
      <dgm:spPr>
        <a:solidFill>
          <a:srgbClr val="FFD002">
            <a:alpha val="78000"/>
          </a:srgbClr>
        </a:solidFill>
      </dgm:spPr>
      <dgm:t>
        <a:bodyPr/>
        <a:lstStyle/>
        <a:p>
          <a:r>
            <a:rPr lang="en-US" dirty="0" smtClean="0">
              <a:solidFill>
                <a:srgbClr val="000000"/>
              </a:solidFill>
              <a:latin typeface="Times New Roman" panose="02020603050405020304" pitchFamily="18" charset="0"/>
              <a:cs typeface="Times New Roman" panose="02020603050405020304" pitchFamily="18" charset="0"/>
            </a:rPr>
            <a:t>Secondary Intervention (Tier 2)  Grid</a:t>
          </a:r>
          <a:endParaRPr lang="en-US" dirty="0">
            <a:solidFill>
              <a:srgbClr val="000000"/>
            </a:solidFill>
            <a:latin typeface="Times New Roman" panose="02020603050405020304" pitchFamily="18" charset="0"/>
            <a:cs typeface="Times New Roman" panose="02020603050405020304" pitchFamily="18" charset="0"/>
          </a:endParaRPr>
        </a:p>
      </dgm:t>
    </dgm:pt>
    <dgm:pt modelId="{F157328C-6FDB-A747-9C47-FF5AB1A13283}" type="parTrans" cxnId="{64A00368-89BA-2E48-8E59-1018A9736410}">
      <dgm:prSet/>
      <dgm:spPr/>
      <dgm:t>
        <a:bodyPr/>
        <a:lstStyle/>
        <a:p>
          <a:endParaRPr lang="en-US"/>
        </a:p>
      </dgm:t>
    </dgm:pt>
    <dgm:pt modelId="{D38D63CA-BB4C-EC45-BE38-17BE0260ECA7}" type="sibTrans" cxnId="{64A00368-89BA-2E48-8E59-1018A9736410}">
      <dgm:prSet/>
      <dgm:spPr/>
      <dgm:t>
        <a:bodyPr/>
        <a:lstStyle/>
        <a:p>
          <a:endParaRPr lang="en-US">
            <a:latin typeface="Times New Roman" panose="02020603050405020304" pitchFamily="18" charset="0"/>
            <a:cs typeface="Times New Roman" panose="02020603050405020304" pitchFamily="18" charset="0"/>
          </a:endParaRPr>
        </a:p>
      </dgm:t>
    </dgm:pt>
    <dgm:pt modelId="{136CE9E3-9771-B34E-8BF1-B40A3F087D85}">
      <dgm:prSet phldrT="[Text]" custT="1">
        <dgm:style>
          <a:lnRef idx="2">
            <a:schemeClr val="accent1"/>
          </a:lnRef>
          <a:fillRef idx="1">
            <a:schemeClr val="lt1"/>
          </a:fillRef>
          <a:effectRef idx="0">
            <a:schemeClr val="accent1"/>
          </a:effectRef>
          <a:fontRef idx="minor">
            <a:schemeClr val="dk1"/>
          </a:fontRef>
        </dgm:style>
      </dgm:prSet>
      <dgm:spPr>
        <a:blipFill rotWithShape="0">
          <a:blip xmlns:r="http://schemas.openxmlformats.org/officeDocument/2006/relationships" r:embed="rId1"/>
          <a:stretch>
            <a:fillRect/>
          </a:stretch>
        </a:blipFill>
      </dgm:spPr>
      <dgm:t>
        <a:bodyPr/>
        <a:lstStyle/>
        <a:p>
          <a:r>
            <a:rPr lang="en-US" sz="900" dirty="0" smtClean="0">
              <a:latin typeface="Times New Roman" panose="02020603050405020304" pitchFamily="18" charset="0"/>
              <a:cs typeface="Times New Roman" panose="02020603050405020304" pitchFamily="18" charset="0"/>
            </a:rPr>
            <a:t>Mission/Vision</a:t>
          </a:r>
          <a:endParaRPr lang="en-US" sz="900" dirty="0">
            <a:latin typeface="Times New Roman" panose="02020603050405020304" pitchFamily="18" charset="0"/>
            <a:cs typeface="Times New Roman" panose="02020603050405020304" pitchFamily="18" charset="0"/>
          </a:endParaRPr>
        </a:p>
      </dgm:t>
    </dgm:pt>
    <dgm:pt modelId="{46C640B6-56FB-9544-AE3D-1D2BDFF343EA}" type="parTrans" cxnId="{FD35618A-00DE-504C-A59A-CE8B684FCD98}">
      <dgm:prSet/>
      <dgm:spPr/>
      <dgm:t>
        <a:bodyPr/>
        <a:lstStyle/>
        <a:p>
          <a:endParaRPr lang="en-US"/>
        </a:p>
      </dgm:t>
    </dgm:pt>
    <dgm:pt modelId="{A498AB6A-8046-2E49-973A-57845D620125}" type="sibTrans" cxnId="{FD35618A-00DE-504C-A59A-CE8B684FCD98}">
      <dgm:prSet/>
      <dgm:spPr/>
      <dgm:t>
        <a:bodyPr/>
        <a:lstStyle/>
        <a:p>
          <a:endParaRPr lang="en-US"/>
        </a:p>
      </dgm:t>
    </dgm:pt>
    <dgm:pt modelId="{6B444720-3370-A246-9D1E-11FA5DBC18E2}">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900" dirty="0" smtClean="0">
              <a:latin typeface="Times New Roman" panose="02020603050405020304" pitchFamily="18" charset="0"/>
              <a:cs typeface="Times New Roman" panose="02020603050405020304" pitchFamily="18" charset="0"/>
            </a:rPr>
            <a:t>Teacher, Student, Parent responsibilities –academic- behavior-social</a:t>
          </a:r>
          <a:endParaRPr lang="en-US" sz="900" dirty="0">
            <a:latin typeface="Times New Roman" panose="02020603050405020304" pitchFamily="18" charset="0"/>
            <a:cs typeface="Times New Roman" panose="02020603050405020304" pitchFamily="18" charset="0"/>
          </a:endParaRPr>
        </a:p>
      </dgm:t>
    </dgm:pt>
    <dgm:pt modelId="{F12FB56F-A74C-D641-B58E-2C65D99D0809}" type="parTrans" cxnId="{46AD2887-8838-2C4F-91AD-CCFCE8964C0B}">
      <dgm:prSet/>
      <dgm:spPr/>
      <dgm:t>
        <a:bodyPr/>
        <a:lstStyle/>
        <a:p>
          <a:endParaRPr lang="en-US"/>
        </a:p>
      </dgm:t>
    </dgm:pt>
    <dgm:pt modelId="{CCC06198-410C-A94B-B252-5D12AB9ECE90}" type="sibTrans" cxnId="{46AD2887-8838-2C4F-91AD-CCFCE8964C0B}">
      <dgm:prSet/>
      <dgm:spPr/>
      <dgm:t>
        <a:bodyPr/>
        <a:lstStyle/>
        <a:p>
          <a:endParaRPr lang="en-US"/>
        </a:p>
      </dgm:t>
    </dgm:pt>
    <dgm:pt modelId="{2F5B36C4-4817-804E-B1CD-D868149B5654}">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050" dirty="0" smtClean="0">
              <a:latin typeface="Times New Roman" panose="02020603050405020304" pitchFamily="18" charset="0"/>
              <a:cs typeface="Times New Roman" panose="02020603050405020304" pitchFamily="18" charset="0"/>
            </a:rPr>
            <a:t>Description of teacher &amp; student strategies/ interventions</a:t>
          </a:r>
          <a:endParaRPr lang="en-US" sz="1050" dirty="0">
            <a:latin typeface="Times New Roman" panose="02020603050405020304" pitchFamily="18" charset="0"/>
            <a:cs typeface="Times New Roman" panose="02020603050405020304" pitchFamily="18" charset="0"/>
          </a:endParaRPr>
        </a:p>
      </dgm:t>
    </dgm:pt>
    <dgm:pt modelId="{A9A728D6-72ED-D545-89B1-A0851A2DEA09}" type="parTrans" cxnId="{93A866AC-B634-9042-886A-EC7637889295}">
      <dgm:prSet/>
      <dgm:spPr/>
      <dgm:t>
        <a:bodyPr/>
        <a:lstStyle/>
        <a:p>
          <a:endParaRPr lang="en-US"/>
        </a:p>
      </dgm:t>
    </dgm:pt>
    <dgm:pt modelId="{8BB1A44C-2729-C34F-A526-CEB428877C8E}" type="sibTrans" cxnId="{93A866AC-B634-9042-886A-EC7637889295}">
      <dgm:prSet/>
      <dgm:spPr/>
      <dgm:t>
        <a:bodyPr/>
        <a:lstStyle/>
        <a:p>
          <a:endParaRPr lang="en-US"/>
        </a:p>
      </dgm:t>
    </dgm:pt>
    <dgm:pt modelId="{4BB12CB9-6375-CE42-8224-018167A4CB8C}">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050" dirty="0" smtClean="0">
              <a:latin typeface="Times New Roman" panose="02020603050405020304" pitchFamily="18" charset="0"/>
              <a:cs typeface="Times New Roman" panose="02020603050405020304" pitchFamily="18" charset="0"/>
            </a:rPr>
            <a:t>Entrance &amp; Exit criteria</a:t>
          </a:r>
          <a:endParaRPr lang="en-US" sz="1050" dirty="0">
            <a:latin typeface="Times New Roman" panose="02020603050405020304" pitchFamily="18" charset="0"/>
            <a:cs typeface="Times New Roman" panose="02020603050405020304" pitchFamily="18" charset="0"/>
          </a:endParaRPr>
        </a:p>
      </dgm:t>
    </dgm:pt>
    <dgm:pt modelId="{EE8F5CDB-016B-7B49-93C1-076533193C83}" type="parTrans" cxnId="{21275832-E3F6-C24E-8197-36A2E400A35E}">
      <dgm:prSet/>
      <dgm:spPr/>
      <dgm:t>
        <a:bodyPr/>
        <a:lstStyle/>
        <a:p>
          <a:endParaRPr lang="en-US"/>
        </a:p>
      </dgm:t>
    </dgm:pt>
    <dgm:pt modelId="{1170AA67-8BBF-6541-91B8-051048FC7E4C}" type="sibTrans" cxnId="{21275832-E3F6-C24E-8197-36A2E400A35E}">
      <dgm:prSet/>
      <dgm:spPr/>
      <dgm:t>
        <a:bodyPr/>
        <a:lstStyle/>
        <a:p>
          <a:endParaRPr lang="en-US"/>
        </a:p>
      </dgm:t>
    </dgm:pt>
    <dgm:pt modelId="{4B5CC0E6-11F3-064E-A33A-282DC291E1E1}">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latin typeface="Times New Roman" panose="02020603050405020304" pitchFamily="18" charset="0"/>
              <a:cs typeface="Times New Roman" panose="02020603050405020304" pitchFamily="18" charset="0"/>
            </a:rPr>
            <a:t>Entrance &amp; Exit criteria</a:t>
          </a:r>
          <a:endParaRPr lang="en-US" dirty="0">
            <a:latin typeface="Times New Roman" panose="02020603050405020304" pitchFamily="18" charset="0"/>
            <a:cs typeface="Times New Roman" panose="02020603050405020304" pitchFamily="18" charset="0"/>
          </a:endParaRPr>
        </a:p>
      </dgm:t>
    </dgm:pt>
    <dgm:pt modelId="{8F81053F-B66C-1A4B-A68C-A2EFA0A79688}" type="parTrans" cxnId="{FDA116A5-E053-6C4B-A7F5-FD93B4945570}">
      <dgm:prSet/>
      <dgm:spPr/>
      <dgm:t>
        <a:bodyPr/>
        <a:lstStyle/>
        <a:p>
          <a:endParaRPr lang="en-US"/>
        </a:p>
      </dgm:t>
    </dgm:pt>
    <dgm:pt modelId="{17441CF4-B63C-4E46-A489-5E82F9030ACC}" type="sibTrans" cxnId="{FDA116A5-E053-6C4B-A7F5-FD93B4945570}">
      <dgm:prSet/>
      <dgm:spPr/>
      <dgm:t>
        <a:bodyPr/>
        <a:lstStyle/>
        <a:p>
          <a:endParaRPr lang="en-US"/>
        </a:p>
      </dgm:t>
    </dgm:pt>
    <dgm:pt modelId="{729389CF-C623-B642-A156-731C50F7C6E6}">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900" dirty="0" smtClean="0">
              <a:latin typeface="Times New Roman" panose="02020603050405020304" pitchFamily="18" charset="0"/>
              <a:cs typeface="Times New Roman" panose="02020603050405020304" pitchFamily="18" charset="0"/>
            </a:rPr>
            <a:t>Assessment Schedule</a:t>
          </a:r>
          <a:endParaRPr lang="en-US" sz="900" dirty="0">
            <a:latin typeface="Times New Roman" panose="02020603050405020304" pitchFamily="18" charset="0"/>
            <a:cs typeface="Times New Roman" panose="02020603050405020304" pitchFamily="18" charset="0"/>
          </a:endParaRPr>
        </a:p>
      </dgm:t>
    </dgm:pt>
    <dgm:pt modelId="{EBC5EB6A-DDC9-424F-B31D-F937ADF964A2}" type="parTrans" cxnId="{3EF420EB-E964-A345-A1A3-EA6AFCF30EFA}">
      <dgm:prSet/>
      <dgm:spPr/>
      <dgm:t>
        <a:bodyPr/>
        <a:lstStyle/>
        <a:p>
          <a:endParaRPr lang="en-US"/>
        </a:p>
      </dgm:t>
    </dgm:pt>
    <dgm:pt modelId="{226B080D-F91C-E446-9AD8-2AC9893FCC49}" type="sibTrans" cxnId="{3EF420EB-E964-A345-A1A3-EA6AFCF30EFA}">
      <dgm:prSet/>
      <dgm:spPr/>
      <dgm:t>
        <a:bodyPr/>
        <a:lstStyle/>
        <a:p>
          <a:endParaRPr lang="en-US"/>
        </a:p>
      </dgm:t>
    </dgm:pt>
    <dgm:pt modelId="{01A38840-22E0-6848-984D-02F654C5256F}">
      <dgm:prSet phldrT="[Text]" custT="1">
        <dgm:style>
          <a:lnRef idx="2">
            <a:schemeClr val="accent1"/>
          </a:lnRef>
          <a:fillRef idx="1">
            <a:schemeClr val="lt1"/>
          </a:fillRef>
          <a:effectRef idx="0">
            <a:schemeClr val="accent1"/>
          </a:effectRef>
          <a:fontRef idx="minor">
            <a:schemeClr val="dk1"/>
          </a:fontRef>
        </dgm:style>
      </dgm:prSet>
      <dgm:spPr>
        <a:ln>
          <a:solidFill>
            <a:srgbClr val="008000"/>
          </a:solidFill>
        </a:ln>
      </dgm:spPr>
      <dgm:t>
        <a:bodyPr/>
        <a:lstStyle/>
        <a:p>
          <a:r>
            <a:rPr lang="en-US" sz="1000" dirty="0" smtClean="0">
              <a:latin typeface="Times New Roman" panose="02020603050405020304" pitchFamily="18" charset="0"/>
              <a:cs typeface="Times New Roman" panose="02020603050405020304" pitchFamily="18" charset="0"/>
            </a:rPr>
            <a:t>District commitment</a:t>
          </a:r>
          <a:endParaRPr lang="en-US" sz="1000" dirty="0">
            <a:latin typeface="Times New Roman" panose="02020603050405020304" pitchFamily="18" charset="0"/>
            <a:cs typeface="Times New Roman" panose="02020603050405020304" pitchFamily="18" charset="0"/>
          </a:endParaRPr>
        </a:p>
      </dgm:t>
    </dgm:pt>
    <dgm:pt modelId="{05D134B5-3954-2441-965C-A7CBF95C6AD9}" type="parTrans" cxnId="{DB02447F-6531-E14D-8FC9-3B50CEF721D6}">
      <dgm:prSet/>
      <dgm:spPr/>
      <dgm:t>
        <a:bodyPr/>
        <a:lstStyle/>
        <a:p>
          <a:endParaRPr lang="en-US"/>
        </a:p>
      </dgm:t>
    </dgm:pt>
    <dgm:pt modelId="{30F4BD7D-8AAE-EB4B-B25F-33AE9311DA9C}" type="sibTrans" cxnId="{DB02447F-6531-E14D-8FC9-3B50CEF721D6}">
      <dgm:prSet/>
      <dgm:spPr/>
      <dgm:t>
        <a:bodyPr/>
        <a:lstStyle/>
        <a:p>
          <a:endParaRPr lang="en-US"/>
        </a:p>
      </dgm:t>
    </dgm:pt>
    <dgm:pt modelId="{890BE4A6-0810-2046-BA49-798FE3C6900F}">
      <dgm:prSet phldrT="[Text]" custT="1">
        <dgm:style>
          <a:lnRef idx="2">
            <a:schemeClr val="accent1"/>
          </a:lnRef>
          <a:fillRef idx="1">
            <a:schemeClr val="lt1"/>
          </a:fillRef>
          <a:effectRef idx="0">
            <a:schemeClr val="accent1"/>
          </a:effectRef>
          <a:fontRef idx="minor">
            <a:schemeClr val="dk1"/>
          </a:fontRef>
        </dgm:style>
      </dgm:prSet>
      <dgm:spPr>
        <a:ln>
          <a:solidFill>
            <a:srgbClr val="008000"/>
          </a:solidFill>
        </a:ln>
      </dgm:spPr>
      <dgm:t>
        <a:bodyPr/>
        <a:lstStyle/>
        <a:p>
          <a:r>
            <a:rPr lang="en-US" sz="1000" dirty="0" smtClean="0">
              <a:latin typeface="Times New Roman" panose="02020603050405020304" pitchFamily="18" charset="0"/>
              <a:cs typeface="Times New Roman" panose="02020603050405020304" pitchFamily="18" charset="0"/>
            </a:rPr>
            <a:t>Action Plan</a:t>
          </a:r>
        </a:p>
        <a:p>
          <a:endParaRPr lang="en-US" sz="700" dirty="0">
            <a:latin typeface="Times New Roman" panose="02020603050405020304" pitchFamily="18" charset="0"/>
            <a:cs typeface="Times New Roman" panose="02020603050405020304" pitchFamily="18" charset="0"/>
          </a:endParaRPr>
        </a:p>
      </dgm:t>
    </dgm:pt>
    <dgm:pt modelId="{53470280-BE9F-A347-B38E-1B64EF3EE38E}" type="parTrans" cxnId="{D22E169E-FF3F-5747-A740-FD6BC95BB227}">
      <dgm:prSet/>
      <dgm:spPr/>
      <dgm:t>
        <a:bodyPr/>
        <a:lstStyle/>
        <a:p>
          <a:endParaRPr lang="en-US"/>
        </a:p>
      </dgm:t>
    </dgm:pt>
    <dgm:pt modelId="{59999AA5-46C2-6A4A-9D1C-96F3CED51909}" type="sibTrans" cxnId="{D22E169E-FF3F-5747-A740-FD6BC95BB227}">
      <dgm:prSet/>
      <dgm:spPr/>
      <dgm:t>
        <a:bodyPr/>
        <a:lstStyle/>
        <a:p>
          <a:endParaRPr lang="en-US"/>
        </a:p>
      </dgm:t>
    </dgm:pt>
    <dgm:pt modelId="{A0EA460C-C2DC-4FC4-AED3-834FADF0E90E}">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900" dirty="0" smtClean="0">
              <a:latin typeface="Times New Roman" panose="02020603050405020304" pitchFamily="18" charset="0"/>
              <a:cs typeface="Times New Roman" panose="02020603050405020304" pitchFamily="18" charset="0"/>
            </a:rPr>
            <a:t>Core Content Curriculum</a:t>
          </a:r>
          <a:endParaRPr lang="en-US" sz="900" dirty="0">
            <a:latin typeface="Times New Roman" panose="02020603050405020304" pitchFamily="18" charset="0"/>
            <a:cs typeface="Times New Roman" panose="02020603050405020304" pitchFamily="18" charset="0"/>
          </a:endParaRPr>
        </a:p>
      </dgm:t>
    </dgm:pt>
    <dgm:pt modelId="{17D5502B-3A20-4FDD-A753-3A40CD347CD7}" type="parTrans" cxnId="{1D0DAA06-3479-4ACB-AEDC-11265334B45F}">
      <dgm:prSet/>
      <dgm:spPr/>
      <dgm:t>
        <a:bodyPr/>
        <a:lstStyle/>
        <a:p>
          <a:endParaRPr lang="en-US"/>
        </a:p>
      </dgm:t>
    </dgm:pt>
    <dgm:pt modelId="{F0B6E27D-9A12-4375-B620-B248F3D905F3}" type="sibTrans" cxnId="{1D0DAA06-3479-4ACB-AEDC-11265334B45F}">
      <dgm:prSet/>
      <dgm:spPr/>
      <dgm:t>
        <a:bodyPr/>
        <a:lstStyle/>
        <a:p>
          <a:endParaRPr lang="en-US"/>
        </a:p>
      </dgm:t>
    </dgm:pt>
    <dgm:pt modelId="{84599D8B-4949-5042-BA69-74D496B9D00F}">
      <dgm:prSet phldrT="[Text]" custT="1">
        <dgm:style>
          <a:lnRef idx="2">
            <a:schemeClr val="accent2"/>
          </a:lnRef>
          <a:fillRef idx="1">
            <a:schemeClr val="lt1"/>
          </a:fillRef>
          <a:effectRef idx="0">
            <a:schemeClr val="accent2"/>
          </a:effectRef>
          <a:fontRef idx="minor">
            <a:schemeClr val="dk1"/>
          </a:fontRef>
        </dgm:style>
      </dgm:prSet>
      <dgm:spPr>
        <a:ln>
          <a:solidFill>
            <a:srgbClr val="008000"/>
          </a:solidFill>
        </a:ln>
      </dgm:spPr>
      <dgm:t>
        <a:bodyPr/>
        <a:lstStyle/>
        <a:p>
          <a:r>
            <a:rPr lang="en-US" sz="1000" dirty="0" smtClean="0">
              <a:latin typeface="Times New Roman" panose="02020603050405020304" pitchFamily="18" charset="0"/>
              <a:cs typeface="Times New Roman" panose="02020603050405020304" pitchFamily="18" charset="0"/>
            </a:rPr>
            <a:t>Intro to MTSS: CI3T</a:t>
          </a:r>
          <a:endParaRPr lang="en-US" sz="1000" dirty="0">
            <a:latin typeface="Times New Roman" panose="02020603050405020304" pitchFamily="18" charset="0"/>
            <a:cs typeface="Times New Roman" panose="02020603050405020304" pitchFamily="18" charset="0"/>
          </a:endParaRPr>
        </a:p>
      </dgm:t>
    </dgm:pt>
    <dgm:pt modelId="{56827B4A-411E-0345-AE10-86CF3353D564}" type="parTrans" cxnId="{1FA8F19A-F8D3-304B-9F48-6EBC45DF346D}">
      <dgm:prSet/>
      <dgm:spPr/>
      <dgm:t>
        <a:bodyPr/>
        <a:lstStyle/>
        <a:p>
          <a:endParaRPr lang="en-US"/>
        </a:p>
      </dgm:t>
    </dgm:pt>
    <dgm:pt modelId="{6C3E02D7-ACF1-8A47-977C-4AF51180F645}" type="sibTrans" cxnId="{1FA8F19A-F8D3-304B-9F48-6EBC45DF346D}">
      <dgm:prSet/>
      <dgm:spPr/>
      <dgm:t>
        <a:bodyPr/>
        <a:lstStyle/>
        <a:p>
          <a:endParaRPr lang="en-US"/>
        </a:p>
      </dgm:t>
    </dgm:pt>
    <dgm:pt modelId="{603D7042-8EA6-FC44-B629-E923DFAB4139}">
      <dgm:prSet phldrT="[Text]" custT="1">
        <dgm:style>
          <a:lnRef idx="2">
            <a:schemeClr val="accent2"/>
          </a:lnRef>
          <a:fillRef idx="1">
            <a:schemeClr val="lt1"/>
          </a:fillRef>
          <a:effectRef idx="0">
            <a:schemeClr val="accent2"/>
          </a:effectRef>
          <a:fontRef idx="minor">
            <a:schemeClr val="dk1"/>
          </a:fontRef>
        </dgm:style>
      </dgm:prSet>
      <dgm:spPr>
        <a:ln>
          <a:solidFill>
            <a:srgbClr val="008000"/>
          </a:solidFill>
        </a:ln>
      </dgm:spPr>
      <dgm:t>
        <a:bodyPr/>
        <a:lstStyle/>
        <a:p>
          <a:r>
            <a:rPr lang="en-US" sz="1000" dirty="0" smtClean="0">
              <a:latin typeface="Times New Roman" panose="02020603050405020304" pitchFamily="18" charset="0"/>
              <a:cs typeface="Times New Roman" panose="02020603050405020304" pitchFamily="18" charset="0"/>
            </a:rPr>
            <a:t>Prepare to build integrated plan</a:t>
          </a:r>
          <a:endParaRPr lang="en-US" sz="1000" dirty="0">
            <a:latin typeface="Times New Roman" panose="02020603050405020304" pitchFamily="18" charset="0"/>
            <a:cs typeface="Times New Roman" panose="02020603050405020304" pitchFamily="18" charset="0"/>
          </a:endParaRPr>
        </a:p>
      </dgm:t>
    </dgm:pt>
    <dgm:pt modelId="{FA1A31F9-A34F-0044-A071-9E817018BFAE}" type="parTrans" cxnId="{13ADBB00-2ECB-0141-97FD-3670CF4B346A}">
      <dgm:prSet/>
      <dgm:spPr/>
      <dgm:t>
        <a:bodyPr/>
        <a:lstStyle/>
        <a:p>
          <a:endParaRPr lang="en-US"/>
        </a:p>
      </dgm:t>
    </dgm:pt>
    <dgm:pt modelId="{83606D2D-27CD-EB47-9F7F-6F218A168B4D}" type="sibTrans" cxnId="{13ADBB00-2ECB-0141-97FD-3670CF4B346A}">
      <dgm:prSet/>
      <dgm:spPr/>
      <dgm:t>
        <a:bodyPr/>
        <a:lstStyle/>
        <a:p>
          <a:endParaRPr lang="en-US"/>
        </a:p>
      </dgm:t>
    </dgm:pt>
    <dgm:pt modelId="{3621C0B7-5494-A64E-B94B-65B1BC91A382}">
      <dgm:prSet phldrT="[Text]" custT="1">
        <dgm:style>
          <a:lnRef idx="2">
            <a:schemeClr val="accent1"/>
          </a:lnRef>
          <a:fillRef idx="1">
            <a:schemeClr val="lt1"/>
          </a:fillRef>
          <a:effectRef idx="0">
            <a:schemeClr val="accent1"/>
          </a:effectRef>
          <a:fontRef idx="minor">
            <a:schemeClr val="dk1"/>
          </a:fontRef>
        </dgm:style>
      </dgm:prSet>
      <dgm:spPr>
        <a:ln>
          <a:solidFill>
            <a:srgbClr val="008000"/>
          </a:solidFill>
        </a:ln>
      </dgm:spPr>
      <dgm:t>
        <a:bodyPr/>
        <a:lstStyle/>
        <a:p>
          <a:r>
            <a:rPr lang="en-US" sz="1000" dirty="0" smtClean="0">
              <a:latin typeface="Times New Roman" panose="02020603050405020304" pitchFamily="18" charset="0"/>
              <a:cs typeface="Times New Roman" panose="02020603050405020304" pitchFamily="18" charset="0"/>
            </a:rPr>
            <a:t>Evidence of exploration activities</a:t>
          </a:r>
          <a:endParaRPr lang="en-US" sz="1000" dirty="0">
            <a:latin typeface="Times New Roman" panose="02020603050405020304" pitchFamily="18" charset="0"/>
            <a:cs typeface="Times New Roman" panose="02020603050405020304" pitchFamily="18" charset="0"/>
          </a:endParaRPr>
        </a:p>
      </dgm:t>
    </dgm:pt>
    <dgm:pt modelId="{17B764FB-1C44-EF40-B881-789946D06B0A}" type="parTrans" cxnId="{B26E8A94-E21B-B64B-ADFF-A2B062EFFB6F}">
      <dgm:prSet/>
      <dgm:spPr/>
      <dgm:t>
        <a:bodyPr/>
        <a:lstStyle/>
        <a:p>
          <a:endParaRPr lang="en-US"/>
        </a:p>
      </dgm:t>
    </dgm:pt>
    <dgm:pt modelId="{1402C466-0CB6-D045-B276-0D80D55B683F}" type="sibTrans" cxnId="{B26E8A94-E21B-B64B-ADFF-A2B062EFFB6F}">
      <dgm:prSet/>
      <dgm:spPr/>
      <dgm:t>
        <a:bodyPr/>
        <a:lstStyle/>
        <a:p>
          <a:endParaRPr lang="en-US"/>
        </a:p>
      </dgm:t>
    </dgm:pt>
    <dgm:pt modelId="{79D40E56-33F7-0948-9C0B-D8A28557DD47}">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900" dirty="0" smtClean="0">
              <a:latin typeface="Times New Roman" panose="02020603050405020304" pitchFamily="18" charset="0"/>
              <a:cs typeface="Times New Roman" panose="02020603050405020304" pitchFamily="18" charset="0"/>
            </a:rPr>
            <a:t>Universal Screening</a:t>
          </a:r>
          <a:endParaRPr lang="en-US" sz="900" dirty="0">
            <a:latin typeface="Times New Roman" panose="02020603050405020304" pitchFamily="18" charset="0"/>
            <a:cs typeface="Times New Roman" panose="02020603050405020304" pitchFamily="18" charset="0"/>
          </a:endParaRPr>
        </a:p>
      </dgm:t>
    </dgm:pt>
    <dgm:pt modelId="{0CCD58FF-92B7-8946-90BC-EFB5867BA52D}" type="parTrans" cxnId="{71479BC2-9132-0F4C-9950-397A41696BA7}">
      <dgm:prSet/>
      <dgm:spPr/>
      <dgm:t>
        <a:bodyPr/>
        <a:lstStyle/>
        <a:p>
          <a:endParaRPr lang="en-US"/>
        </a:p>
      </dgm:t>
    </dgm:pt>
    <dgm:pt modelId="{A4FB3B85-CFD1-EA47-928F-F41F3A29D1F5}" type="sibTrans" cxnId="{71479BC2-9132-0F4C-9950-397A41696BA7}">
      <dgm:prSet/>
      <dgm:spPr/>
      <dgm:t>
        <a:bodyPr/>
        <a:lstStyle/>
        <a:p>
          <a:endParaRPr lang="en-US"/>
        </a:p>
      </dgm:t>
    </dgm:pt>
    <dgm:pt modelId="{9273A45D-6C6C-B546-A7EA-AF7548B9068D}">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900" dirty="0" smtClean="0">
              <a:latin typeface="Times New Roman" panose="02020603050405020304" pitchFamily="18" charset="0"/>
              <a:cs typeface="Times New Roman" panose="02020603050405020304" pitchFamily="18" charset="0"/>
            </a:rPr>
            <a:t>Evaluation Measures</a:t>
          </a:r>
          <a:endParaRPr lang="en-US" sz="900" dirty="0">
            <a:latin typeface="Times New Roman" panose="02020603050405020304" pitchFamily="18" charset="0"/>
            <a:cs typeface="Times New Roman" panose="02020603050405020304" pitchFamily="18" charset="0"/>
          </a:endParaRPr>
        </a:p>
      </dgm:t>
    </dgm:pt>
    <dgm:pt modelId="{B64A61EA-DC24-814F-A7D0-AA60F115B31F}" type="parTrans" cxnId="{B78A6FC2-11D9-F44A-9639-363039FC9F0C}">
      <dgm:prSet/>
      <dgm:spPr/>
      <dgm:t>
        <a:bodyPr/>
        <a:lstStyle/>
        <a:p>
          <a:endParaRPr lang="en-US"/>
        </a:p>
      </dgm:t>
    </dgm:pt>
    <dgm:pt modelId="{B7BD0A33-83ED-9F44-B059-CB6E6C710111}" type="sibTrans" cxnId="{B78A6FC2-11D9-F44A-9639-363039FC9F0C}">
      <dgm:prSet/>
      <dgm:spPr/>
      <dgm:t>
        <a:bodyPr/>
        <a:lstStyle/>
        <a:p>
          <a:endParaRPr lang="en-US"/>
        </a:p>
      </dgm:t>
    </dgm:pt>
    <dgm:pt modelId="{9078F12F-E3A9-414A-B204-5BFB61C7BCB5}">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050" dirty="0" smtClean="0">
              <a:latin typeface="Times New Roman" panose="02020603050405020304" pitchFamily="18" charset="0"/>
              <a:cs typeface="Times New Roman" panose="02020603050405020304" pitchFamily="18" charset="0"/>
            </a:rPr>
            <a:t>Progress Monitoring</a:t>
          </a:r>
          <a:endParaRPr lang="en-US" sz="1050" dirty="0">
            <a:latin typeface="Times New Roman" panose="02020603050405020304" pitchFamily="18" charset="0"/>
            <a:cs typeface="Times New Roman" panose="02020603050405020304" pitchFamily="18" charset="0"/>
          </a:endParaRPr>
        </a:p>
      </dgm:t>
    </dgm:pt>
    <dgm:pt modelId="{60F8DA14-A58C-ED4C-8263-D0E799FD11A4}" type="parTrans" cxnId="{42FD5B9F-6605-D848-89F8-9EC3A742B130}">
      <dgm:prSet/>
      <dgm:spPr/>
      <dgm:t>
        <a:bodyPr/>
        <a:lstStyle/>
        <a:p>
          <a:endParaRPr lang="en-US"/>
        </a:p>
      </dgm:t>
    </dgm:pt>
    <dgm:pt modelId="{7D3B446F-23FA-8443-863D-632AA5B67B47}" type="sibTrans" cxnId="{42FD5B9F-6605-D848-89F8-9EC3A742B130}">
      <dgm:prSet/>
      <dgm:spPr/>
      <dgm:t>
        <a:bodyPr/>
        <a:lstStyle/>
        <a:p>
          <a:endParaRPr lang="en-US"/>
        </a:p>
      </dgm:t>
    </dgm:pt>
    <dgm:pt modelId="{19F7795F-468D-7843-9578-621A297793F5}">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050" dirty="0" smtClean="0">
              <a:latin typeface="Times New Roman" panose="02020603050405020304" pitchFamily="18" charset="0"/>
              <a:cs typeface="Times New Roman" panose="02020603050405020304" pitchFamily="18" charset="0"/>
            </a:rPr>
            <a:t>Treatment Integrity &amp; Social Validity</a:t>
          </a:r>
          <a:endParaRPr lang="en-US" sz="1050" dirty="0">
            <a:latin typeface="Times New Roman" panose="02020603050405020304" pitchFamily="18" charset="0"/>
            <a:cs typeface="Times New Roman" panose="02020603050405020304" pitchFamily="18" charset="0"/>
          </a:endParaRPr>
        </a:p>
      </dgm:t>
    </dgm:pt>
    <dgm:pt modelId="{59F8A288-5A97-7846-B4CC-C1C9B774CFC2}" type="parTrans" cxnId="{FA98B936-EB48-2944-9823-14D1B37E12D9}">
      <dgm:prSet/>
      <dgm:spPr/>
      <dgm:t>
        <a:bodyPr/>
        <a:lstStyle/>
        <a:p>
          <a:endParaRPr lang="en-US"/>
        </a:p>
      </dgm:t>
    </dgm:pt>
    <dgm:pt modelId="{BB2CD448-E44C-4144-AFEC-BD1DC9E9B1E9}" type="sibTrans" cxnId="{FA98B936-EB48-2944-9823-14D1B37E12D9}">
      <dgm:prSet/>
      <dgm:spPr/>
      <dgm:t>
        <a:bodyPr/>
        <a:lstStyle/>
        <a:p>
          <a:endParaRPr lang="en-US"/>
        </a:p>
      </dgm:t>
    </dgm:pt>
    <dgm:pt modelId="{D1B466E2-1789-6442-9136-02481624FC84}">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latin typeface="Times New Roman" panose="02020603050405020304" pitchFamily="18" charset="0"/>
              <a:cs typeface="Times New Roman" panose="02020603050405020304" pitchFamily="18" charset="0"/>
            </a:rPr>
            <a:t>Progress Monitoring</a:t>
          </a:r>
          <a:endParaRPr lang="en-US" dirty="0">
            <a:latin typeface="Times New Roman" panose="02020603050405020304" pitchFamily="18" charset="0"/>
            <a:cs typeface="Times New Roman" panose="02020603050405020304" pitchFamily="18" charset="0"/>
          </a:endParaRPr>
        </a:p>
      </dgm:t>
    </dgm:pt>
    <dgm:pt modelId="{8C4822B7-8D11-6441-8611-93041D4D61C7}" type="parTrans" cxnId="{683B20C8-8813-D940-8EE3-D024445F14ED}">
      <dgm:prSet/>
      <dgm:spPr/>
      <dgm:t>
        <a:bodyPr/>
        <a:lstStyle/>
        <a:p>
          <a:endParaRPr lang="en-US"/>
        </a:p>
      </dgm:t>
    </dgm:pt>
    <dgm:pt modelId="{0D22216F-09E6-F249-8833-1F2882EAD45A}" type="sibTrans" cxnId="{683B20C8-8813-D940-8EE3-D024445F14ED}">
      <dgm:prSet/>
      <dgm:spPr/>
      <dgm:t>
        <a:bodyPr/>
        <a:lstStyle/>
        <a:p>
          <a:endParaRPr lang="en-US"/>
        </a:p>
      </dgm:t>
    </dgm:pt>
    <dgm:pt modelId="{3E592352-73BC-F744-9289-BAB2CF3E6EBA}">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latin typeface="Times New Roman" panose="02020603050405020304" pitchFamily="18" charset="0"/>
              <a:cs typeface="Times New Roman" panose="02020603050405020304" pitchFamily="18" charset="0"/>
            </a:rPr>
            <a:t>Treatment Integrity &amp; Validity</a:t>
          </a:r>
          <a:endParaRPr lang="en-US" dirty="0">
            <a:latin typeface="Times New Roman" panose="02020603050405020304" pitchFamily="18" charset="0"/>
            <a:cs typeface="Times New Roman" panose="02020603050405020304" pitchFamily="18" charset="0"/>
          </a:endParaRPr>
        </a:p>
      </dgm:t>
    </dgm:pt>
    <dgm:pt modelId="{172D4443-840D-2C4B-BA3E-A446737B2955}" type="parTrans" cxnId="{E3E38E11-DD5B-974C-AD02-E83D83EE330F}">
      <dgm:prSet/>
      <dgm:spPr/>
      <dgm:t>
        <a:bodyPr/>
        <a:lstStyle/>
        <a:p>
          <a:endParaRPr lang="en-US"/>
        </a:p>
      </dgm:t>
    </dgm:pt>
    <dgm:pt modelId="{617695A5-695E-B544-9A1D-3C373306732A}" type="sibTrans" cxnId="{E3E38E11-DD5B-974C-AD02-E83D83EE330F}">
      <dgm:prSet/>
      <dgm:spPr/>
      <dgm:t>
        <a:bodyPr/>
        <a:lstStyle/>
        <a:p>
          <a:endParaRPr lang="en-US"/>
        </a:p>
      </dgm:t>
    </dgm:pt>
    <dgm:pt modelId="{E24D9E3F-4706-C745-ABA7-74BD14361514}" type="pres">
      <dgm:prSet presAssocID="{CE03C50A-B50B-7A43-AAB7-F5E23485ADBB}" presName="Name0" presStyleCnt="0">
        <dgm:presLayoutVars>
          <dgm:dir/>
          <dgm:animLvl val="lvl"/>
          <dgm:resizeHandles val="exact"/>
        </dgm:presLayoutVars>
      </dgm:prSet>
      <dgm:spPr/>
      <dgm:t>
        <a:bodyPr/>
        <a:lstStyle/>
        <a:p>
          <a:endParaRPr lang="en-US"/>
        </a:p>
      </dgm:t>
    </dgm:pt>
    <dgm:pt modelId="{C4D2BCF8-79EC-9A44-86E0-2947F70FADA8}" type="pres">
      <dgm:prSet presAssocID="{CE03C50A-B50B-7A43-AAB7-F5E23485ADBB}" presName="tSp" presStyleCnt="0"/>
      <dgm:spPr/>
    </dgm:pt>
    <dgm:pt modelId="{A59E82F7-B719-1D4D-BCBC-1FA4C9EB14D5}" type="pres">
      <dgm:prSet presAssocID="{CE03C50A-B50B-7A43-AAB7-F5E23485ADBB}" presName="bSp" presStyleCnt="0"/>
      <dgm:spPr/>
    </dgm:pt>
    <dgm:pt modelId="{3BD4BAEE-E535-2840-B4CF-36BECD6808F4}" type="pres">
      <dgm:prSet presAssocID="{CE03C50A-B50B-7A43-AAB7-F5E23485ADBB}" presName="process" presStyleCnt="0"/>
      <dgm:spPr/>
    </dgm:pt>
    <dgm:pt modelId="{6173D401-54F5-F74E-B3AD-2AD97CB92A6C}" type="pres">
      <dgm:prSet presAssocID="{6F2D99F1-2410-D24C-8311-691D03396858}" presName="composite1" presStyleCnt="0"/>
      <dgm:spPr/>
    </dgm:pt>
    <dgm:pt modelId="{26F87F87-1285-BA49-A728-98DB212C0DA3}" type="pres">
      <dgm:prSet presAssocID="{6F2D99F1-2410-D24C-8311-691D03396858}" presName="dummyNode1" presStyleLbl="node1" presStyleIdx="0" presStyleCnt="5"/>
      <dgm:spPr/>
    </dgm:pt>
    <dgm:pt modelId="{0238E673-0996-FE4E-920F-481283A82E0D}" type="pres">
      <dgm:prSet presAssocID="{6F2D99F1-2410-D24C-8311-691D03396858}" presName="childNode1" presStyleLbl="bgAcc1" presStyleIdx="0" presStyleCnt="5" custScaleY="125819">
        <dgm:presLayoutVars>
          <dgm:bulletEnabled val="1"/>
        </dgm:presLayoutVars>
      </dgm:prSet>
      <dgm:spPr/>
      <dgm:t>
        <a:bodyPr/>
        <a:lstStyle/>
        <a:p>
          <a:endParaRPr lang="en-US"/>
        </a:p>
      </dgm:t>
    </dgm:pt>
    <dgm:pt modelId="{94E54786-CAD1-9C42-A1B8-F24A342E861A}" type="pres">
      <dgm:prSet presAssocID="{6F2D99F1-2410-D24C-8311-691D03396858}" presName="childNode1tx" presStyleLbl="bgAcc1" presStyleIdx="0" presStyleCnt="5">
        <dgm:presLayoutVars>
          <dgm:bulletEnabled val="1"/>
        </dgm:presLayoutVars>
      </dgm:prSet>
      <dgm:spPr/>
      <dgm:t>
        <a:bodyPr/>
        <a:lstStyle/>
        <a:p>
          <a:endParaRPr lang="en-US"/>
        </a:p>
      </dgm:t>
    </dgm:pt>
    <dgm:pt modelId="{A64FE800-BF08-0740-9C75-95E895522F6E}" type="pres">
      <dgm:prSet presAssocID="{6F2D99F1-2410-D24C-8311-691D03396858}" presName="parentNode1" presStyleLbl="node1" presStyleIdx="0" presStyleCnt="5" custLinFactNeighborX="-2186" custLinFactNeighborY="36173">
        <dgm:presLayoutVars>
          <dgm:chMax val="1"/>
          <dgm:bulletEnabled val="1"/>
        </dgm:presLayoutVars>
      </dgm:prSet>
      <dgm:spPr/>
      <dgm:t>
        <a:bodyPr/>
        <a:lstStyle/>
        <a:p>
          <a:endParaRPr lang="en-US"/>
        </a:p>
      </dgm:t>
    </dgm:pt>
    <dgm:pt modelId="{EA319556-5AE5-9348-9CA0-6A39606A3283}" type="pres">
      <dgm:prSet presAssocID="{6F2D99F1-2410-D24C-8311-691D03396858}" presName="connSite1" presStyleCnt="0"/>
      <dgm:spPr/>
    </dgm:pt>
    <dgm:pt modelId="{94E27650-8084-AC4C-9D0B-3B3F491ED790}" type="pres">
      <dgm:prSet presAssocID="{0D17D8E8-C301-964C-9161-A58EC2F22A2B}" presName="Name9" presStyleLbl="sibTrans2D1" presStyleIdx="0" presStyleCnt="4"/>
      <dgm:spPr/>
      <dgm:t>
        <a:bodyPr/>
        <a:lstStyle/>
        <a:p>
          <a:endParaRPr lang="en-US"/>
        </a:p>
      </dgm:t>
    </dgm:pt>
    <dgm:pt modelId="{F2F6A5DA-8486-5D4F-A967-01CFF1A6DFED}" type="pres">
      <dgm:prSet presAssocID="{BE4A11AF-129D-D241-8BBF-C86FEB5CB45F}" presName="composite2" presStyleCnt="0"/>
      <dgm:spPr/>
    </dgm:pt>
    <dgm:pt modelId="{48233AB0-F008-CB48-A47B-0D3C4C8818D6}" type="pres">
      <dgm:prSet presAssocID="{BE4A11AF-129D-D241-8BBF-C86FEB5CB45F}" presName="dummyNode2" presStyleLbl="node1" presStyleIdx="0" presStyleCnt="5"/>
      <dgm:spPr/>
    </dgm:pt>
    <dgm:pt modelId="{EA7C3DA4-8381-9B4E-AA3B-B5A9697C0B27}" type="pres">
      <dgm:prSet presAssocID="{BE4A11AF-129D-D241-8BBF-C86FEB5CB45F}" presName="childNode2" presStyleLbl="bgAcc1" presStyleIdx="1" presStyleCnt="5" custScaleY="126359">
        <dgm:presLayoutVars>
          <dgm:bulletEnabled val="1"/>
        </dgm:presLayoutVars>
      </dgm:prSet>
      <dgm:spPr/>
      <dgm:t>
        <a:bodyPr/>
        <a:lstStyle/>
        <a:p>
          <a:endParaRPr lang="en-US"/>
        </a:p>
      </dgm:t>
    </dgm:pt>
    <dgm:pt modelId="{F4662F36-B6DB-8F4D-9FA3-6E576CB22162}" type="pres">
      <dgm:prSet presAssocID="{BE4A11AF-129D-D241-8BBF-C86FEB5CB45F}" presName="childNode2tx" presStyleLbl="bgAcc1" presStyleIdx="1" presStyleCnt="5">
        <dgm:presLayoutVars>
          <dgm:bulletEnabled val="1"/>
        </dgm:presLayoutVars>
      </dgm:prSet>
      <dgm:spPr/>
      <dgm:t>
        <a:bodyPr/>
        <a:lstStyle/>
        <a:p>
          <a:endParaRPr lang="en-US"/>
        </a:p>
      </dgm:t>
    </dgm:pt>
    <dgm:pt modelId="{A2E01B69-F386-7842-A439-4442C0A6FED6}" type="pres">
      <dgm:prSet presAssocID="{BE4A11AF-129D-D241-8BBF-C86FEB5CB45F}" presName="parentNode2" presStyleLbl="node1" presStyleIdx="1" presStyleCnt="5" custLinFactNeighborX="-6468" custLinFactNeighborY="-23039">
        <dgm:presLayoutVars>
          <dgm:chMax val="0"/>
          <dgm:bulletEnabled val="1"/>
        </dgm:presLayoutVars>
      </dgm:prSet>
      <dgm:spPr/>
      <dgm:t>
        <a:bodyPr/>
        <a:lstStyle/>
        <a:p>
          <a:endParaRPr lang="en-US"/>
        </a:p>
      </dgm:t>
    </dgm:pt>
    <dgm:pt modelId="{BE7DFBB4-B171-A842-B9AE-1604A5C8DF14}" type="pres">
      <dgm:prSet presAssocID="{BE4A11AF-129D-D241-8BBF-C86FEB5CB45F}" presName="connSite2" presStyleCnt="0"/>
      <dgm:spPr/>
    </dgm:pt>
    <dgm:pt modelId="{59D4CB6F-928A-F94A-8CE9-C324B219EA6A}" type="pres">
      <dgm:prSet presAssocID="{097CD4B6-D768-0F4C-AD0B-DC64349F8368}" presName="Name18" presStyleLbl="sibTrans2D1" presStyleIdx="1" presStyleCnt="4"/>
      <dgm:spPr/>
      <dgm:t>
        <a:bodyPr/>
        <a:lstStyle/>
        <a:p>
          <a:endParaRPr lang="en-US"/>
        </a:p>
      </dgm:t>
    </dgm:pt>
    <dgm:pt modelId="{CC7FC9E4-8AFF-FF41-949C-BF05C372E683}" type="pres">
      <dgm:prSet presAssocID="{A5C4B6A9-96A4-5A4B-9C09-8E16625E5928}" presName="composite1" presStyleCnt="0"/>
      <dgm:spPr/>
    </dgm:pt>
    <dgm:pt modelId="{665F5BD7-C70A-274F-B59D-05CB88760185}" type="pres">
      <dgm:prSet presAssocID="{A5C4B6A9-96A4-5A4B-9C09-8E16625E5928}" presName="dummyNode1" presStyleLbl="node1" presStyleIdx="1" presStyleCnt="5"/>
      <dgm:spPr/>
    </dgm:pt>
    <dgm:pt modelId="{86CF4D2A-D780-FA4D-B212-D4F804C351FD}" type="pres">
      <dgm:prSet presAssocID="{A5C4B6A9-96A4-5A4B-9C09-8E16625E5928}" presName="childNode1" presStyleLbl="bgAcc1" presStyleIdx="2" presStyleCnt="5" custScaleY="125819">
        <dgm:presLayoutVars>
          <dgm:bulletEnabled val="1"/>
        </dgm:presLayoutVars>
      </dgm:prSet>
      <dgm:spPr/>
      <dgm:t>
        <a:bodyPr/>
        <a:lstStyle/>
        <a:p>
          <a:endParaRPr lang="en-US"/>
        </a:p>
      </dgm:t>
    </dgm:pt>
    <dgm:pt modelId="{D8937A6F-AD14-F240-B496-53CE73945691}" type="pres">
      <dgm:prSet presAssocID="{A5C4B6A9-96A4-5A4B-9C09-8E16625E5928}" presName="childNode1tx" presStyleLbl="bgAcc1" presStyleIdx="2" presStyleCnt="5">
        <dgm:presLayoutVars>
          <dgm:bulletEnabled val="1"/>
        </dgm:presLayoutVars>
      </dgm:prSet>
      <dgm:spPr/>
      <dgm:t>
        <a:bodyPr/>
        <a:lstStyle/>
        <a:p>
          <a:endParaRPr lang="en-US"/>
        </a:p>
      </dgm:t>
    </dgm:pt>
    <dgm:pt modelId="{A5CDB357-F790-1148-AEE3-B403F9677D8B}" type="pres">
      <dgm:prSet presAssocID="{A5C4B6A9-96A4-5A4B-9C09-8E16625E5928}" presName="parentNode1" presStyleLbl="node1" presStyleIdx="2" presStyleCnt="5" custLinFactNeighborX="5534" custLinFactNeighborY="19293">
        <dgm:presLayoutVars>
          <dgm:chMax val="1"/>
          <dgm:bulletEnabled val="1"/>
        </dgm:presLayoutVars>
      </dgm:prSet>
      <dgm:spPr/>
      <dgm:t>
        <a:bodyPr/>
        <a:lstStyle/>
        <a:p>
          <a:endParaRPr lang="en-US"/>
        </a:p>
      </dgm:t>
    </dgm:pt>
    <dgm:pt modelId="{C6C6BF6E-C579-8D4F-B363-457835DACB1B}" type="pres">
      <dgm:prSet presAssocID="{A5C4B6A9-96A4-5A4B-9C09-8E16625E5928}" presName="connSite1" presStyleCnt="0"/>
      <dgm:spPr/>
    </dgm:pt>
    <dgm:pt modelId="{880FF6A8-5506-A240-84BE-825AAEEF9E08}" type="pres">
      <dgm:prSet presAssocID="{C7BE2E93-ADF5-7049-8D6D-E52AD5A40160}" presName="Name9" presStyleLbl="sibTrans2D1" presStyleIdx="2" presStyleCnt="4"/>
      <dgm:spPr/>
      <dgm:t>
        <a:bodyPr/>
        <a:lstStyle/>
        <a:p>
          <a:endParaRPr lang="en-US"/>
        </a:p>
      </dgm:t>
    </dgm:pt>
    <dgm:pt modelId="{03AF9E7B-BBC8-1F4F-8345-6B82A1B8C692}" type="pres">
      <dgm:prSet presAssocID="{1028580E-F92F-834F-AF89-8348AAE30AFB}" presName="composite2" presStyleCnt="0"/>
      <dgm:spPr/>
    </dgm:pt>
    <dgm:pt modelId="{B232DC48-CC9D-2345-89C2-41182EC4F678}" type="pres">
      <dgm:prSet presAssocID="{1028580E-F92F-834F-AF89-8348AAE30AFB}" presName="dummyNode2" presStyleLbl="node1" presStyleIdx="2" presStyleCnt="5"/>
      <dgm:spPr/>
    </dgm:pt>
    <dgm:pt modelId="{4721F3B2-DDED-114F-9D48-48B6062CC288}" type="pres">
      <dgm:prSet presAssocID="{1028580E-F92F-834F-AF89-8348AAE30AFB}" presName="childNode2" presStyleLbl="bgAcc1" presStyleIdx="3" presStyleCnt="5" custScaleY="121685">
        <dgm:presLayoutVars>
          <dgm:bulletEnabled val="1"/>
        </dgm:presLayoutVars>
      </dgm:prSet>
      <dgm:spPr/>
      <dgm:t>
        <a:bodyPr/>
        <a:lstStyle/>
        <a:p>
          <a:endParaRPr lang="en-US"/>
        </a:p>
      </dgm:t>
    </dgm:pt>
    <dgm:pt modelId="{60CB59B1-0AEC-364F-BD7A-A3071AD48485}" type="pres">
      <dgm:prSet presAssocID="{1028580E-F92F-834F-AF89-8348AAE30AFB}" presName="childNode2tx" presStyleLbl="bgAcc1" presStyleIdx="3" presStyleCnt="5">
        <dgm:presLayoutVars>
          <dgm:bulletEnabled val="1"/>
        </dgm:presLayoutVars>
      </dgm:prSet>
      <dgm:spPr/>
      <dgm:t>
        <a:bodyPr/>
        <a:lstStyle/>
        <a:p>
          <a:endParaRPr lang="en-US"/>
        </a:p>
      </dgm:t>
    </dgm:pt>
    <dgm:pt modelId="{0860E5BE-F57E-BB42-A3D2-9E27F1096C1D}" type="pres">
      <dgm:prSet presAssocID="{1028580E-F92F-834F-AF89-8348AAE30AFB}" presName="parentNode2" presStyleLbl="node1" presStyleIdx="3" presStyleCnt="5" custLinFactNeighborX="959" custLinFactNeighborY="-23078">
        <dgm:presLayoutVars>
          <dgm:chMax val="0"/>
          <dgm:bulletEnabled val="1"/>
        </dgm:presLayoutVars>
      </dgm:prSet>
      <dgm:spPr/>
      <dgm:t>
        <a:bodyPr/>
        <a:lstStyle/>
        <a:p>
          <a:endParaRPr lang="en-US"/>
        </a:p>
      </dgm:t>
    </dgm:pt>
    <dgm:pt modelId="{78061972-F7E4-274D-8C47-7889D461D4B8}" type="pres">
      <dgm:prSet presAssocID="{1028580E-F92F-834F-AF89-8348AAE30AFB}" presName="connSite2" presStyleCnt="0"/>
      <dgm:spPr/>
    </dgm:pt>
    <dgm:pt modelId="{362F9294-6A45-B248-858B-C53BB0B3EC38}" type="pres">
      <dgm:prSet presAssocID="{D38D63CA-BB4C-EC45-BE38-17BE0260ECA7}" presName="Name18" presStyleLbl="sibTrans2D1" presStyleIdx="3" presStyleCnt="4"/>
      <dgm:spPr/>
      <dgm:t>
        <a:bodyPr/>
        <a:lstStyle/>
        <a:p>
          <a:endParaRPr lang="en-US"/>
        </a:p>
      </dgm:t>
    </dgm:pt>
    <dgm:pt modelId="{491F6507-BEA3-124E-9257-38283B954B79}" type="pres">
      <dgm:prSet presAssocID="{89CA554D-8D6A-E540-817E-7946D35080DB}" presName="composite1" presStyleCnt="0"/>
      <dgm:spPr/>
    </dgm:pt>
    <dgm:pt modelId="{15B8605D-618F-3C49-8771-BCEFC71AA558}" type="pres">
      <dgm:prSet presAssocID="{89CA554D-8D6A-E540-817E-7946D35080DB}" presName="dummyNode1" presStyleLbl="node1" presStyleIdx="3" presStyleCnt="5"/>
      <dgm:spPr/>
    </dgm:pt>
    <dgm:pt modelId="{A1BB69AD-5B57-614A-B2B2-BBB684D8AF52}" type="pres">
      <dgm:prSet presAssocID="{89CA554D-8D6A-E540-817E-7946D35080DB}" presName="childNode1" presStyleLbl="bgAcc1" presStyleIdx="4" presStyleCnt="5" custScaleY="119618">
        <dgm:presLayoutVars>
          <dgm:bulletEnabled val="1"/>
        </dgm:presLayoutVars>
      </dgm:prSet>
      <dgm:spPr/>
      <dgm:t>
        <a:bodyPr/>
        <a:lstStyle/>
        <a:p>
          <a:endParaRPr lang="en-US"/>
        </a:p>
      </dgm:t>
    </dgm:pt>
    <dgm:pt modelId="{B67FD1B4-1734-604B-96CD-5C0981BB985F}" type="pres">
      <dgm:prSet presAssocID="{89CA554D-8D6A-E540-817E-7946D35080DB}" presName="childNode1tx" presStyleLbl="bgAcc1" presStyleIdx="4" presStyleCnt="5">
        <dgm:presLayoutVars>
          <dgm:bulletEnabled val="1"/>
        </dgm:presLayoutVars>
      </dgm:prSet>
      <dgm:spPr/>
      <dgm:t>
        <a:bodyPr/>
        <a:lstStyle/>
        <a:p>
          <a:endParaRPr lang="en-US"/>
        </a:p>
      </dgm:t>
    </dgm:pt>
    <dgm:pt modelId="{07EDAECB-43B1-5345-A852-EA201E4D071B}" type="pres">
      <dgm:prSet presAssocID="{89CA554D-8D6A-E540-817E-7946D35080DB}" presName="parentNode1" presStyleLbl="node1" presStyleIdx="4" presStyleCnt="5" custLinFactNeighborX="8006" custLinFactNeighborY="11514">
        <dgm:presLayoutVars>
          <dgm:chMax val="1"/>
          <dgm:bulletEnabled val="1"/>
        </dgm:presLayoutVars>
      </dgm:prSet>
      <dgm:spPr/>
      <dgm:t>
        <a:bodyPr/>
        <a:lstStyle/>
        <a:p>
          <a:endParaRPr lang="en-US"/>
        </a:p>
      </dgm:t>
    </dgm:pt>
    <dgm:pt modelId="{379D64A4-8ADE-B949-B5F2-1BCE5EA5A1A6}" type="pres">
      <dgm:prSet presAssocID="{89CA554D-8D6A-E540-817E-7946D35080DB}" presName="connSite1" presStyleCnt="0"/>
      <dgm:spPr/>
    </dgm:pt>
  </dgm:ptLst>
  <dgm:cxnLst>
    <dgm:cxn modelId="{87EA00AE-5929-41F4-A34A-09B38A94D92F}" type="presOf" srcId="{4BB12CB9-6375-CE42-8224-018167A4CB8C}" destId="{60CB59B1-0AEC-364F-BD7A-A3071AD48485}" srcOrd="1" destOrd="1" presId="urn:microsoft.com/office/officeart/2005/8/layout/hProcess4"/>
    <dgm:cxn modelId="{D22E169E-FF3F-5747-A740-FD6BC95BB227}" srcId="{6F2D99F1-2410-D24C-8311-691D03396858}" destId="{890BE4A6-0810-2046-BA49-798FE3C6900F}" srcOrd="4" destOrd="0" parTransId="{53470280-BE9F-A347-B38E-1B64EF3EE38E}" sibTransId="{59999AA5-46C2-6A4A-9D1C-96F3CED51909}"/>
    <dgm:cxn modelId="{85B79760-FCEA-4931-BA7E-4560AC194A49}" type="presOf" srcId="{D1B466E2-1789-6442-9136-02481624FC84}" destId="{A1BB69AD-5B57-614A-B2B2-BBB684D8AF52}" srcOrd="0" destOrd="2" presId="urn:microsoft.com/office/officeart/2005/8/layout/hProcess4"/>
    <dgm:cxn modelId="{6992D91D-9E10-4073-BDDD-2BD03A1D1CA4}" type="presOf" srcId="{6B444720-3370-A246-9D1E-11FA5DBC18E2}" destId="{86CF4D2A-D780-FA4D-B212-D4F804C351FD}" srcOrd="0" destOrd="1" presId="urn:microsoft.com/office/officeart/2005/8/layout/hProcess4"/>
    <dgm:cxn modelId="{BE59AB72-5AB6-4CA2-9F11-17345E02F3AD}" type="presOf" srcId="{9273A45D-6C6C-B546-A7EA-AF7548B9068D}" destId="{86CF4D2A-D780-FA4D-B212-D4F804C351FD}" srcOrd="0" destOrd="3" presId="urn:microsoft.com/office/officeart/2005/8/layout/hProcess4"/>
    <dgm:cxn modelId="{5AE22359-1A24-4AA1-99BF-6A49EBAEE90A}" type="presOf" srcId="{136CE9E3-9771-B34E-8BF1-B40A3F087D85}" destId="{D8937A6F-AD14-F240-B496-53CE73945691}" srcOrd="1" destOrd="0" presId="urn:microsoft.com/office/officeart/2005/8/layout/hProcess4"/>
    <dgm:cxn modelId="{B610D272-9A61-4757-AF6E-D760ED14E4C4}" type="presOf" srcId="{D1B466E2-1789-6442-9136-02481624FC84}" destId="{B67FD1B4-1734-604B-96CD-5C0981BB985F}" srcOrd="1" destOrd="2" presId="urn:microsoft.com/office/officeart/2005/8/layout/hProcess4"/>
    <dgm:cxn modelId="{24BD2F81-A68B-1141-9C03-15E898E668AA}" srcId="{CE03C50A-B50B-7A43-AAB7-F5E23485ADBB}" destId="{BE4A11AF-129D-D241-8BBF-C86FEB5CB45F}" srcOrd="1" destOrd="0" parTransId="{4367EC3A-B753-4E4B-B81E-DEA28441C90E}" sibTransId="{097CD4B6-D768-0F4C-AD0B-DC64349F8368}"/>
    <dgm:cxn modelId="{20949FA6-34CA-4609-8134-BC212D18C0FD}" type="presOf" srcId="{4BB12CB9-6375-CE42-8224-018167A4CB8C}" destId="{4721F3B2-DDED-114F-9D48-48B6062CC288}" srcOrd="0" destOrd="1" presId="urn:microsoft.com/office/officeart/2005/8/layout/hProcess4"/>
    <dgm:cxn modelId="{591D363F-652C-4492-841F-F50608D9B9B3}" type="presOf" srcId="{9078F12F-E3A9-414A-B204-5BFB61C7BCB5}" destId="{4721F3B2-DDED-114F-9D48-48B6062CC288}" srcOrd="0" destOrd="2" presId="urn:microsoft.com/office/officeart/2005/8/layout/hProcess4"/>
    <dgm:cxn modelId="{D37FD165-DB42-48E5-9A03-97DE7F33538F}" type="presOf" srcId="{C95E4D52-9EA5-854C-ADFE-480C0949C4A0}" destId="{94E54786-CAD1-9C42-A1B8-F24A342E861A}" srcOrd="1" destOrd="1" presId="urn:microsoft.com/office/officeart/2005/8/layout/hProcess4"/>
    <dgm:cxn modelId="{FD281B92-72E0-4F41-AC0A-246EA98B7FF4}" type="presOf" srcId="{19F7795F-468D-7843-9578-621A297793F5}" destId="{4721F3B2-DDED-114F-9D48-48B6062CC288}" srcOrd="0" destOrd="3" presId="urn:microsoft.com/office/officeart/2005/8/layout/hProcess4"/>
    <dgm:cxn modelId="{2140B7AC-692E-410A-8953-546DE731CA3A}" type="presOf" srcId="{19F7795F-468D-7843-9578-621A297793F5}" destId="{60CB59B1-0AEC-364F-BD7A-A3071AD48485}" srcOrd="1" destOrd="3" presId="urn:microsoft.com/office/officeart/2005/8/layout/hProcess4"/>
    <dgm:cxn modelId="{71479BC2-9132-0F4C-9950-397A41696BA7}" srcId="{A5C4B6A9-96A4-5A4B-9C09-8E16625E5928}" destId="{79D40E56-33F7-0948-9C0B-D8A28557DD47}" srcOrd="2" destOrd="0" parTransId="{0CCD58FF-92B7-8946-90BC-EFB5867BA52D}" sibTransId="{A4FB3B85-CFD1-EA47-928F-F41F3A29D1F5}"/>
    <dgm:cxn modelId="{9C51A24A-4E69-436C-B133-3A84246B3415}" type="presOf" srcId="{A0EA460C-C2DC-4FC4-AED3-834FADF0E90E}" destId="{D8937A6F-AD14-F240-B496-53CE73945691}" srcOrd="1" destOrd="5" presId="urn:microsoft.com/office/officeart/2005/8/layout/hProcess4"/>
    <dgm:cxn modelId="{105E22A0-35BC-4CF2-A4EF-A08E2148AFA9}" type="presOf" srcId="{603D7042-8EA6-FC44-B629-E923DFAB4139}" destId="{F4662F36-B6DB-8F4D-9FA3-6E576CB22162}" srcOrd="1" destOrd="3" presId="urn:microsoft.com/office/officeart/2005/8/layout/hProcess4"/>
    <dgm:cxn modelId="{0389FB67-3845-477F-9160-4FAFA49E7FBB}" type="presOf" srcId="{84599D8B-4949-5042-BA69-74D496B9D00F}" destId="{EA7C3DA4-8381-9B4E-AA3B-B5A9697C0B27}" srcOrd="0" destOrd="2" presId="urn:microsoft.com/office/officeart/2005/8/layout/hProcess4"/>
    <dgm:cxn modelId="{F2615B0F-7190-4424-9062-8E91B7F269D1}" type="presOf" srcId="{94478B3C-6E5E-C348-852F-F99E66D5B3A5}" destId="{EA7C3DA4-8381-9B4E-AA3B-B5A9697C0B27}" srcOrd="0" destOrd="0" presId="urn:microsoft.com/office/officeart/2005/8/layout/hProcess4"/>
    <dgm:cxn modelId="{3C4613F8-2605-4643-B852-57D1228668DB}" type="presOf" srcId="{F5D39DDF-B951-4245-8CAF-1C3AF871788F}" destId="{B67FD1B4-1734-604B-96CD-5C0981BB985F}" srcOrd="1" destOrd="0" presId="urn:microsoft.com/office/officeart/2005/8/layout/hProcess4"/>
    <dgm:cxn modelId="{5A956325-445D-423B-99C4-71784F4A7673}" type="presOf" srcId="{D38D63CA-BB4C-EC45-BE38-17BE0260ECA7}" destId="{362F9294-6A45-B248-858B-C53BB0B3EC38}" srcOrd="0" destOrd="0" presId="urn:microsoft.com/office/officeart/2005/8/layout/hProcess4"/>
    <dgm:cxn modelId="{F1F650B4-988B-4C9A-B589-6778EF459F6A}" type="presOf" srcId="{3621C0B7-5494-A64E-B94B-65B1BC91A382}" destId="{0238E673-0996-FE4E-920F-481283A82E0D}" srcOrd="0" destOrd="2" presId="urn:microsoft.com/office/officeart/2005/8/layout/hProcess4"/>
    <dgm:cxn modelId="{4B4E84AB-B07B-4FE1-9D88-D173A3CFE2BB}" type="presOf" srcId="{6B444720-3370-A246-9D1E-11FA5DBC18E2}" destId="{D8937A6F-AD14-F240-B496-53CE73945691}" srcOrd="1" destOrd="1" presId="urn:microsoft.com/office/officeart/2005/8/layout/hProcess4"/>
    <dgm:cxn modelId="{3EF420EB-E964-A345-A1A3-EA6AFCF30EFA}" srcId="{A5C4B6A9-96A4-5A4B-9C09-8E16625E5928}" destId="{729389CF-C623-B642-A156-731C50F7C6E6}" srcOrd="4" destOrd="0" parTransId="{EBC5EB6A-DDC9-424F-B31D-F937ADF964A2}" sibTransId="{226B080D-F91C-E446-9AD8-2AC9893FCC49}"/>
    <dgm:cxn modelId="{CAAEB5B8-3890-4067-8163-6F8728C700F8}" type="presOf" srcId="{24B8C708-752A-FA47-80BD-7D6C91CEAA23}" destId="{0238E673-0996-FE4E-920F-481283A82E0D}" srcOrd="0" destOrd="0" presId="urn:microsoft.com/office/officeart/2005/8/layout/hProcess4"/>
    <dgm:cxn modelId="{BB80ECDA-B0A3-4691-BDD0-4284CFD3D92A}" type="presOf" srcId="{84599D8B-4949-5042-BA69-74D496B9D00F}" destId="{F4662F36-B6DB-8F4D-9FA3-6E576CB22162}" srcOrd="1" destOrd="2" presId="urn:microsoft.com/office/officeart/2005/8/layout/hProcess4"/>
    <dgm:cxn modelId="{60B49612-F39F-1B4B-8C21-F69A417EA84A}" srcId="{CE03C50A-B50B-7A43-AAB7-F5E23485ADBB}" destId="{89CA554D-8D6A-E540-817E-7946D35080DB}" srcOrd="4" destOrd="0" parTransId="{E3374B41-8CFB-0445-AA86-7C21F2857DA0}" sibTransId="{CE5215EB-8D1F-B24F-A401-122368688341}"/>
    <dgm:cxn modelId="{6652FC18-4F94-4682-8A79-1D2BA72CF5D1}" type="presOf" srcId="{3E592352-73BC-F744-9289-BAB2CF3E6EBA}" destId="{A1BB69AD-5B57-614A-B2B2-BBB684D8AF52}" srcOrd="0" destOrd="3" presId="urn:microsoft.com/office/officeart/2005/8/layout/hProcess4"/>
    <dgm:cxn modelId="{3A122731-1282-A549-92DD-B77BA88C039D}" srcId="{CE03C50A-B50B-7A43-AAB7-F5E23485ADBB}" destId="{A5C4B6A9-96A4-5A4B-9C09-8E16625E5928}" srcOrd="2" destOrd="0" parTransId="{A03BD391-63DB-8948-BF3A-199CA2F8EF5F}" sibTransId="{C7BE2E93-ADF5-7049-8D6D-E52AD5A40160}"/>
    <dgm:cxn modelId="{46AD2887-8838-2C4F-91AD-CCFCE8964C0B}" srcId="{A5C4B6A9-96A4-5A4B-9C09-8E16625E5928}" destId="{6B444720-3370-A246-9D1E-11FA5DBC18E2}" srcOrd="1" destOrd="0" parTransId="{F12FB56F-A74C-D641-B58E-2C65D99D0809}" sibTransId="{CCC06198-410C-A94B-B252-5D12AB9ECE90}"/>
    <dgm:cxn modelId="{B8050E64-C512-4232-8C63-AF6654447726}" type="presOf" srcId="{6B50CA8C-9AB7-BA42-832B-0992B752D577}" destId="{F4662F36-B6DB-8F4D-9FA3-6E576CB22162}" srcOrd="1" destOrd="1" presId="urn:microsoft.com/office/officeart/2005/8/layout/hProcess4"/>
    <dgm:cxn modelId="{3A237C99-B6BE-464D-B152-B23048DD6278}" type="presOf" srcId="{9078F12F-E3A9-414A-B204-5BFB61C7BCB5}" destId="{60CB59B1-0AEC-364F-BD7A-A3071AD48485}" srcOrd="1" destOrd="2" presId="urn:microsoft.com/office/officeart/2005/8/layout/hProcess4"/>
    <dgm:cxn modelId="{FDA116A5-E053-6C4B-A7F5-FD93B4945570}" srcId="{89CA554D-8D6A-E540-817E-7946D35080DB}" destId="{4B5CC0E6-11F3-064E-A33A-282DC291E1E1}" srcOrd="1" destOrd="0" parTransId="{8F81053F-B66C-1A4B-A68C-A2EFA0A79688}" sibTransId="{17441CF4-B63C-4E46-A489-5E82F9030ACC}"/>
    <dgm:cxn modelId="{C89379AF-2E9E-0F41-9FA6-F0BCA385FC9A}" srcId="{BE4A11AF-129D-D241-8BBF-C86FEB5CB45F}" destId="{94478B3C-6E5E-C348-852F-F99E66D5B3A5}" srcOrd="0" destOrd="0" parTransId="{68B660A7-AC5E-F44D-9FB5-C81D20BE1516}" sibTransId="{C700E001-0383-0D4D-8395-F6FFC5631924}"/>
    <dgm:cxn modelId="{BD3C41EB-BB9C-41A9-91D0-B8B250EF7C9A}" type="presOf" srcId="{C7BE2E93-ADF5-7049-8D6D-E52AD5A40160}" destId="{880FF6A8-5506-A240-84BE-825AAEEF9E08}" srcOrd="0" destOrd="0" presId="urn:microsoft.com/office/officeart/2005/8/layout/hProcess4"/>
    <dgm:cxn modelId="{04618346-EE6D-4D71-ADAD-100713F48FEC}" type="presOf" srcId="{3E592352-73BC-F744-9289-BAB2CF3E6EBA}" destId="{B67FD1B4-1734-604B-96CD-5C0981BB985F}" srcOrd="1" destOrd="3" presId="urn:microsoft.com/office/officeart/2005/8/layout/hProcess4"/>
    <dgm:cxn modelId="{1EFF0322-89A7-534F-B438-90D64A3C2DB2}" srcId="{BE4A11AF-129D-D241-8BBF-C86FEB5CB45F}" destId="{6B50CA8C-9AB7-BA42-832B-0992B752D577}" srcOrd="1" destOrd="0" parTransId="{CF1C7E59-C1A0-1B49-9328-8077671EAE3C}" sibTransId="{0E9C598E-228C-254A-9CD6-508BC1C34C98}"/>
    <dgm:cxn modelId="{AA587BCA-D5A3-4367-A3D1-5B527B064302}" type="presOf" srcId="{2F5B36C4-4817-804E-B1CD-D868149B5654}" destId="{4721F3B2-DDED-114F-9D48-48B6062CC288}" srcOrd="0" destOrd="0" presId="urn:microsoft.com/office/officeart/2005/8/layout/hProcess4"/>
    <dgm:cxn modelId="{42FD5B9F-6605-D848-89F8-9EC3A742B130}" srcId="{1028580E-F92F-834F-AF89-8348AAE30AFB}" destId="{9078F12F-E3A9-414A-B204-5BFB61C7BCB5}" srcOrd="2" destOrd="0" parTransId="{60F8DA14-A58C-ED4C-8263-D0E799FD11A4}" sibTransId="{7D3B446F-23FA-8443-863D-632AA5B67B47}"/>
    <dgm:cxn modelId="{3CE5660B-2E1E-924D-8858-E89315DD73FE}" srcId="{6F2D99F1-2410-D24C-8311-691D03396858}" destId="{24B8C708-752A-FA47-80BD-7D6C91CEAA23}" srcOrd="0" destOrd="0" parTransId="{0E1B1AC4-01E6-C547-A234-F6CDC84DDBB2}" sibTransId="{9CD9027C-865F-BB43-AF84-9E1D07E19AA2}"/>
    <dgm:cxn modelId="{8863D6B8-1118-432C-8DF5-14D449027B54}" type="presOf" srcId="{4B5CC0E6-11F3-064E-A33A-282DC291E1E1}" destId="{A1BB69AD-5B57-614A-B2B2-BBB684D8AF52}" srcOrd="0" destOrd="1" presId="urn:microsoft.com/office/officeart/2005/8/layout/hProcess4"/>
    <dgm:cxn modelId="{A145F94F-D561-4FD2-A211-F0B378B62406}" type="presOf" srcId="{79D40E56-33F7-0948-9C0B-D8A28557DD47}" destId="{D8937A6F-AD14-F240-B496-53CE73945691}" srcOrd="1" destOrd="2" presId="urn:microsoft.com/office/officeart/2005/8/layout/hProcess4"/>
    <dgm:cxn modelId="{3534D2A2-5DDD-4C8F-8497-2ED92F392EDC}" type="presOf" srcId="{9273A45D-6C6C-B546-A7EA-AF7548B9068D}" destId="{D8937A6F-AD14-F240-B496-53CE73945691}" srcOrd="1" destOrd="3" presId="urn:microsoft.com/office/officeart/2005/8/layout/hProcess4"/>
    <dgm:cxn modelId="{6E3F9FA9-ECC7-4D51-BB26-97FD67BCF9DA}" type="presOf" srcId="{CE03C50A-B50B-7A43-AAB7-F5E23485ADBB}" destId="{E24D9E3F-4706-C745-ABA7-74BD14361514}" srcOrd="0" destOrd="0" presId="urn:microsoft.com/office/officeart/2005/8/layout/hProcess4"/>
    <dgm:cxn modelId="{2E6E6329-8123-40F9-B4F9-ABAD3694279D}" type="presOf" srcId="{C95E4D52-9EA5-854C-ADFE-480C0949C4A0}" destId="{0238E673-0996-FE4E-920F-481283A82E0D}" srcOrd="0" destOrd="1" presId="urn:microsoft.com/office/officeart/2005/8/layout/hProcess4"/>
    <dgm:cxn modelId="{E3E38E11-DD5B-974C-AD02-E83D83EE330F}" srcId="{89CA554D-8D6A-E540-817E-7946D35080DB}" destId="{3E592352-73BC-F744-9289-BAB2CF3E6EBA}" srcOrd="3" destOrd="0" parTransId="{172D4443-840D-2C4B-BA3E-A446737B2955}" sibTransId="{617695A5-695E-B544-9A1D-3C373306732A}"/>
    <dgm:cxn modelId="{F9AA2366-B90F-474A-8C89-2B57F77DA5F0}" srcId="{CE03C50A-B50B-7A43-AAB7-F5E23485ADBB}" destId="{6F2D99F1-2410-D24C-8311-691D03396858}" srcOrd="0" destOrd="0" parTransId="{4F427E46-226F-F046-9ED2-87E59E85C101}" sibTransId="{0D17D8E8-C301-964C-9161-A58EC2F22A2B}"/>
    <dgm:cxn modelId="{A8D9D462-F8DA-4512-88E9-DED294B4009F}" type="presOf" srcId="{0D17D8E8-C301-964C-9161-A58EC2F22A2B}" destId="{94E27650-8084-AC4C-9D0B-3B3F491ED790}" srcOrd="0" destOrd="0" presId="urn:microsoft.com/office/officeart/2005/8/layout/hProcess4"/>
    <dgm:cxn modelId="{69E28CB8-EE20-4EE2-A525-71B3489B64AB}" type="presOf" srcId="{94478B3C-6E5E-C348-852F-F99E66D5B3A5}" destId="{F4662F36-B6DB-8F4D-9FA3-6E576CB22162}" srcOrd="1" destOrd="0" presId="urn:microsoft.com/office/officeart/2005/8/layout/hProcess4"/>
    <dgm:cxn modelId="{6C4A8C0A-9E7D-4F32-8E5D-3B548D317C43}" type="presOf" srcId="{890BE4A6-0810-2046-BA49-798FE3C6900F}" destId="{0238E673-0996-FE4E-920F-481283A82E0D}" srcOrd="0" destOrd="4" presId="urn:microsoft.com/office/officeart/2005/8/layout/hProcess4"/>
    <dgm:cxn modelId="{61F2EBA4-7D05-4858-95BB-EA73699B5C26}" type="presOf" srcId="{136CE9E3-9771-B34E-8BF1-B40A3F087D85}" destId="{86CF4D2A-D780-FA4D-B212-D4F804C351FD}" srcOrd="0" destOrd="0" presId="urn:microsoft.com/office/officeart/2005/8/layout/hProcess4"/>
    <dgm:cxn modelId="{EFAB9B1D-9D47-4926-9B62-7E53A6A124F4}" type="presOf" srcId="{A0EA460C-C2DC-4FC4-AED3-834FADF0E90E}" destId="{86CF4D2A-D780-FA4D-B212-D4F804C351FD}" srcOrd="0" destOrd="5" presId="urn:microsoft.com/office/officeart/2005/8/layout/hProcess4"/>
    <dgm:cxn modelId="{E65E3987-E66D-48A5-B706-9948A6C2B68A}" type="presOf" srcId="{6F2D99F1-2410-D24C-8311-691D03396858}" destId="{A64FE800-BF08-0740-9C75-95E895522F6E}" srcOrd="0" destOrd="0" presId="urn:microsoft.com/office/officeart/2005/8/layout/hProcess4"/>
    <dgm:cxn modelId="{C72393B8-D979-4CEF-8831-3289DF1E1A2D}" type="presOf" srcId="{3621C0B7-5494-A64E-B94B-65B1BC91A382}" destId="{94E54786-CAD1-9C42-A1B8-F24A342E861A}" srcOrd="1" destOrd="2" presId="urn:microsoft.com/office/officeart/2005/8/layout/hProcess4"/>
    <dgm:cxn modelId="{9463004E-C3F5-49A0-A8D2-61B411D297DD}" type="presOf" srcId="{89CA554D-8D6A-E540-817E-7946D35080DB}" destId="{07EDAECB-43B1-5345-A852-EA201E4D071B}" srcOrd="0" destOrd="0" presId="urn:microsoft.com/office/officeart/2005/8/layout/hProcess4"/>
    <dgm:cxn modelId="{DF01F353-A94F-4155-B666-A9DFE9F1EC86}" type="presOf" srcId="{01A38840-22E0-6848-984D-02F654C5256F}" destId="{94E54786-CAD1-9C42-A1B8-F24A342E861A}" srcOrd="1" destOrd="3" presId="urn:microsoft.com/office/officeart/2005/8/layout/hProcess4"/>
    <dgm:cxn modelId="{8F68298B-86A0-43B3-85AC-B03885B32259}" type="presOf" srcId="{F5D39DDF-B951-4245-8CAF-1C3AF871788F}" destId="{A1BB69AD-5B57-614A-B2B2-BBB684D8AF52}" srcOrd="0" destOrd="0" presId="urn:microsoft.com/office/officeart/2005/8/layout/hProcess4"/>
    <dgm:cxn modelId="{FA98B936-EB48-2944-9823-14D1B37E12D9}" srcId="{1028580E-F92F-834F-AF89-8348AAE30AFB}" destId="{19F7795F-468D-7843-9578-621A297793F5}" srcOrd="3" destOrd="0" parTransId="{59F8A288-5A97-7846-B4CC-C1C9B774CFC2}" sibTransId="{BB2CD448-E44C-4144-AFEC-BD1DC9E9B1E9}"/>
    <dgm:cxn modelId="{E033F2B9-1A0F-1042-8045-C6401C74E62B}" srcId="{6F2D99F1-2410-D24C-8311-691D03396858}" destId="{C95E4D52-9EA5-854C-ADFE-480C0949C4A0}" srcOrd="1" destOrd="0" parTransId="{710224E6-527E-D044-93D3-86E44821877A}" sibTransId="{9FD1538D-7C8D-DE43-B459-A6C267C5D1CD}"/>
    <dgm:cxn modelId="{815EF1E0-C896-48F6-8651-BE0A3451A0E3}" type="presOf" srcId="{603D7042-8EA6-FC44-B629-E923DFAB4139}" destId="{EA7C3DA4-8381-9B4E-AA3B-B5A9697C0B27}" srcOrd="0" destOrd="3" presId="urn:microsoft.com/office/officeart/2005/8/layout/hProcess4"/>
    <dgm:cxn modelId="{DB02447F-6531-E14D-8FC9-3B50CEF721D6}" srcId="{6F2D99F1-2410-D24C-8311-691D03396858}" destId="{01A38840-22E0-6848-984D-02F654C5256F}" srcOrd="3" destOrd="0" parTransId="{05D134B5-3954-2441-965C-A7CBF95C6AD9}" sibTransId="{30F4BD7D-8AAE-EB4B-B25F-33AE9311DA9C}"/>
    <dgm:cxn modelId="{46AD489A-A653-4A8E-A7A4-C73D8A3A2BBF}" type="presOf" srcId="{BE4A11AF-129D-D241-8BBF-C86FEB5CB45F}" destId="{A2E01B69-F386-7842-A439-4442C0A6FED6}" srcOrd="0" destOrd="0" presId="urn:microsoft.com/office/officeart/2005/8/layout/hProcess4"/>
    <dgm:cxn modelId="{93A866AC-B634-9042-886A-EC7637889295}" srcId="{1028580E-F92F-834F-AF89-8348AAE30AFB}" destId="{2F5B36C4-4817-804E-B1CD-D868149B5654}" srcOrd="0" destOrd="0" parTransId="{A9A728D6-72ED-D545-89B1-A0851A2DEA09}" sibTransId="{8BB1A44C-2729-C34F-A526-CEB428877C8E}"/>
    <dgm:cxn modelId="{F712726D-270F-4E5F-8F6A-D2C63B9FECCA}" type="presOf" srcId="{890BE4A6-0810-2046-BA49-798FE3C6900F}" destId="{94E54786-CAD1-9C42-A1B8-F24A342E861A}" srcOrd="1" destOrd="4" presId="urn:microsoft.com/office/officeart/2005/8/layout/hProcess4"/>
    <dgm:cxn modelId="{13ADBB00-2ECB-0141-97FD-3670CF4B346A}" srcId="{BE4A11AF-129D-D241-8BBF-C86FEB5CB45F}" destId="{603D7042-8EA6-FC44-B629-E923DFAB4139}" srcOrd="3" destOrd="0" parTransId="{FA1A31F9-A34F-0044-A071-9E817018BFAE}" sibTransId="{83606D2D-27CD-EB47-9F7F-6F218A168B4D}"/>
    <dgm:cxn modelId="{1D0DAA06-3479-4ACB-AEDC-11265334B45F}" srcId="{A5C4B6A9-96A4-5A4B-9C09-8E16625E5928}" destId="{A0EA460C-C2DC-4FC4-AED3-834FADF0E90E}" srcOrd="5" destOrd="0" parTransId="{17D5502B-3A20-4FDD-A753-3A40CD347CD7}" sibTransId="{F0B6E27D-9A12-4375-B620-B248F3D905F3}"/>
    <dgm:cxn modelId="{F04E4DD4-F3ED-44DE-870B-1A69D74C7295}" type="presOf" srcId="{1028580E-F92F-834F-AF89-8348AAE30AFB}" destId="{0860E5BE-F57E-BB42-A3D2-9E27F1096C1D}" srcOrd="0" destOrd="0" presId="urn:microsoft.com/office/officeart/2005/8/layout/hProcess4"/>
    <dgm:cxn modelId="{1567984D-4CD7-473E-8AD4-2D5D2D815BA1}" type="presOf" srcId="{01A38840-22E0-6848-984D-02F654C5256F}" destId="{0238E673-0996-FE4E-920F-481283A82E0D}" srcOrd="0" destOrd="3" presId="urn:microsoft.com/office/officeart/2005/8/layout/hProcess4"/>
    <dgm:cxn modelId="{77CAC55E-9A3B-6049-9293-23B4CBDCF9E2}" srcId="{89CA554D-8D6A-E540-817E-7946D35080DB}" destId="{F5D39DDF-B951-4245-8CAF-1C3AF871788F}" srcOrd="0" destOrd="0" parTransId="{5CEE21B2-4E78-814E-96C2-0048211EDEFD}" sibTransId="{4D8A8708-C7F3-0B42-A941-F2C68133F09D}"/>
    <dgm:cxn modelId="{5DA60576-1682-49FA-8438-2D1281A948AC}" type="presOf" srcId="{24B8C708-752A-FA47-80BD-7D6C91CEAA23}" destId="{94E54786-CAD1-9C42-A1B8-F24A342E861A}" srcOrd="1" destOrd="0" presId="urn:microsoft.com/office/officeart/2005/8/layout/hProcess4"/>
    <dgm:cxn modelId="{B78A6FC2-11D9-F44A-9639-363039FC9F0C}" srcId="{A5C4B6A9-96A4-5A4B-9C09-8E16625E5928}" destId="{9273A45D-6C6C-B546-A7EA-AF7548B9068D}" srcOrd="3" destOrd="0" parTransId="{B64A61EA-DC24-814F-A7D0-AA60F115B31F}" sibTransId="{B7BD0A33-83ED-9F44-B059-CB6E6C710111}"/>
    <dgm:cxn modelId="{91AD92CB-BB64-4BC3-A00F-317A6B3CA992}" type="presOf" srcId="{097CD4B6-D768-0F4C-AD0B-DC64349F8368}" destId="{59D4CB6F-928A-F94A-8CE9-C324B219EA6A}" srcOrd="0" destOrd="0" presId="urn:microsoft.com/office/officeart/2005/8/layout/hProcess4"/>
    <dgm:cxn modelId="{63E292FA-FB21-4E2E-A803-DB0884FD572A}" type="presOf" srcId="{6B50CA8C-9AB7-BA42-832B-0992B752D577}" destId="{EA7C3DA4-8381-9B4E-AA3B-B5A9697C0B27}" srcOrd="0" destOrd="1" presId="urn:microsoft.com/office/officeart/2005/8/layout/hProcess4"/>
    <dgm:cxn modelId="{539D0C98-ED32-46E1-B7BA-F1C255F0F85C}" type="presOf" srcId="{4B5CC0E6-11F3-064E-A33A-282DC291E1E1}" destId="{B67FD1B4-1734-604B-96CD-5C0981BB985F}" srcOrd="1" destOrd="1" presId="urn:microsoft.com/office/officeart/2005/8/layout/hProcess4"/>
    <dgm:cxn modelId="{FD35618A-00DE-504C-A59A-CE8B684FCD98}" srcId="{A5C4B6A9-96A4-5A4B-9C09-8E16625E5928}" destId="{136CE9E3-9771-B34E-8BF1-B40A3F087D85}" srcOrd="0" destOrd="0" parTransId="{46C640B6-56FB-9544-AE3D-1D2BDFF343EA}" sibTransId="{A498AB6A-8046-2E49-973A-57845D620125}"/>
    <dgm:cxn modelId="{005339B5-74D0-4AAF-B942-81A6EA8187AA}" type="presOf" srcId="{2F5B36C4-4817-804E-B1CD-D868149B5654}" destId="{60CB59B1-0AEC-364F-BD7A-A3071AD48485}" srcOrd="1" destOrd="0" presId="urn:microsoft.com/office/officeart/2005/8/layout/hProcess4"/>
    <dgm:cxn modelId="{21275832-E3F6-C24E-8197-36A2E400A35E}" srcId="{1028580E-F92F-834F-AF89-8348AAE30AFB}" destId="{4BB12CB9-6375-CE42-8224-018167A4CB8C}" srcOrd="1" destOrd="0" parTransId="{EE8F5CDB-016B-7B49-93C1-076533193C83}" sibTransId="{1170AA67-8BBF-6541-91B8-051048FC7E4C}"/>
    <dgm:cxn modelId="{1FA8F19A-F8D3-304B-9F48-6EBC45DF346D}" srcId="{BE4A11AF-129D-D241-8BBF-C86FEB5CB45F}" destId="{84599D8B-4949-5042-BA69-74D496B9D00F}" srcOrd="2" destOrd="0" parTransId="{56827B4A-411E-0345-AE10-86CF3353D564}" sibTransId="{6C3E02D7-ACF1-8A47-977C-4AF51180F645}"/>
    <dgm:cxn modelId="{3F6AE018-5174-41CC-9C68-138268BD1266}" type="presOf" srcId="{79D40E56-33F7-0948-9C0B-D8A28557DD47}" destId="{86CF4D2A-D780-FA4D-B212-D4F804C351FD}" srcOrd="0" destOrd="2" presId="urn:microsoft.com/office/officeart/2005/8/layout/hProcess4"/>
    <dgm:cxn modelId="{F8B0FC49-A857-4091-9FA2-AEBD30AC40AD}" type="presOf" srcId="{729389CF-C623-B642-A156-731C50F7C6E6}" destId="{86CF4D2A-D780-FA4D-B212-D4F804C351FD}" srcOrd="0" destOrd="4" presId="urn:microsoft.com/office/officeart/2005/8/layout/hProcess4"/>
    <dgm:cxn modelId="{B26E8A94-E21B-B64B-ADFF-A2B062EFFB6F}" srcId="{6F2D99F1-2410-D24C-8311-691D03396858}" destId="{3621C0B7-5494-A64E-B94B-65B1BC91A382}" srcOrd="2" destOrd="0" parTransId="{17B764FB-1C44-EF40-B881-789946D06B0A}" sibTransId="{1402C466-0CB6-D045-B276-0D80D55B683F}"/>
    <dgm:cxn modelId="{639163E5-E226-471F-AB6C-9ECB3521E859}" type="presOf" srcId="{729389CF-C623-B642-A156-731C50F7C6E6}" destId="{D8937A6F-AD14-F240-B496-53CE73945691}" srcOrd="1" destOrd="4" presId="urn:microsoft.com/office/officeart/2005/8/layout/hProcess4"/>
    <dgm:cxn modelId="{64A00368-89BA-2E48-8E59-1018A9736410}" srcId="{CE03C50A-B50B-7A43-AAB7-F5E23485ADBB}" destId="{1028580E-F92F-834F-AF89-8348AAE30AFB}" srcOrd="3" destOrd="0" parTransId="{F157328C-6FDB-A747-9C47-FF5AB1A13283}" sibTransId="{D38D63CA-BB4C-EC45-BE38-17BE0260ECA7}"/>
    <dgm:cxn modelId="{8BC932BB-7DF8-4356-A348-BC4ADF5A521C}" type="presOf" srcId="{A5C4B6A9-96A4-5A4B-9C09-8E16625E5928}" destId="{A5CDB357-F790-1148-AEE3-B403F9677D8B}" srcOrd="0" destOrd="0" presId="urn:microsoft.com/office/officeart/2005/8/layout/hProcess4"/>
    <dgm:cxn modelId="{683B20C8-8813-D940-8EE3-D024445F14ED}" srcId="{89CA554D-8D6A-E540-817E-7946D35080DB}" destId="{D1B466E2-1789-6442-9136-02481624FC84}" srcOrd="2" destOrd="0" parTransId="{8C4822B7-8D11-6441-8611-93041D4D61C7}" sibTransId="{0D22216F-09E6-F249-8833-1F2882EAD45A}"/>
    <dgm:cxn modelId="{C67065EE-77CB-4F60-9964-8635277A1F9A}" type="presParOf" srcId="{E24D9E3F-4706-C745-ABA7-74BD14361514}" destId="{C4D2BCF8-79EC-9A44-86E0-2947F70FADA8}" srcOrd="0" destOrd="0" presId="urn:microsoft.com/office/officeart/2005/8/layout/hProcess4"/>
    <dgm:cxn modelId="{1370B92F-87E8-49B5-9609-4224006A7438}" type="presParOf" srcId="{E24D9E3F-4706-C745-ABA7-74BD14361514}" destId="{A59E82F7-B719-1D4D-BCBC-1FA4C9EB14D5}" srcOrd="1" destOrd="0" presId="urn:microsoft.com/office/officeart/2005/8/layout/hProcess4"/>
    <dgm:cxn modelId="{190F2E1B-56C1-47CB-A084-1B78D9D7268E}" type="presParOf" srcId="{E24D9E3F-4706-C745-ABA7-74BD14361514}" destId="{3BD4BAEE-E535-2840-B4CF-36BECD6808F4}" srcOrd="2" destOrd="0" presId="urn:microsoft.com/office/officeart/2005/8/layout/hProcess4"/>
    <dgm:cxn modelId="{A969F19B-5B1F-4099-B618-BE698B8FF2FB}" type="presParOf" srcId="{3BD4BAEE-E535-2840-B4CF-36BECD6808F4}" destId="{6173D401-54F5-F74E-B3AD-2AD97CB92A6C}" srcOrd="0" destOrd="0" presId="urn:microsoft.com/office/officeart/2005/8/layout/hProcess4"/>
    <dgm:cxn modelId="{ABA0A210-A294-439E-9DEC-2495487F4504}" type="presParOf" srcId="{6173D401-54F5-F74E-B3AD-2AD97CB92A6C}" destId="{26F87F87-1285-BA49-A728-98DB212C0DA3}" srcOrd="0" destOrd="0" presId="urn:microsoft.com/office/officeart/2005/8/layout/hProcess4"/>
    <dgm:cxn modelId="{3208623E-01B1-48BC-B569-F0481DE46C88}" type="presParOf" srcId="{6173D401-54F5-F74E-B3AD-2AD97CB92A6C}" destId="{0238E673-0996-FE4E-920F-481283A82E0D}" srcOrd="1" destOrd="0" presId="urn:microsoft.com/office/officeart/2005/8/layout/hProcess4"/>
    <dgm:cxn modelId="{F50D486F-F9C0-4B00-B29A-7FDB261D576F}" type="presParOf" srcId="{6173D401-54F5-F74E-B3AD-2AD97CB92A6C}" destId="{94E54786-CAD1-9C42-A1B8-F24A342E861A}" srcOrd="2" destOrd="0" presId="urn:microsoft.com/office/officeart/2005/8/layout/hProcess4"/>
    <dgm:cxn modelId="{C4896D56-9B0F-418F-B48A-2B601AFAF66E}" type="presParOf" srcId="{6173D401-54F5-F74E-B3AD-2AD97CB92A6C}" destId="{A64FE800-BF08-0740-9C75-95E895522F6E}" srcOrd="3" destOrd="0" presId="urn:microsoft.com/office/officeart/2005/8/layout/hProcess4"/>
    <dgm:cxn modelId="{B1F096F3-35CD-4979-AD21-C0D3E006D82B}" type="presParOf" srcId="{6173D401-54F5-F74E-B3AD-2AD97CB92A6C}" destId="{EA319556-5AE5-9348-9CA0-6A39606A3283}" srcOrd="4" destOrd="0" presId="urn:microsoft.com/office/officeart/2005/8/layout/hProcess4"/>
    <dgm:cxn modelId="{A3865AE4-54EF-4DB0-B9EB-80D320C43B61}" type="presParOf" srcId="{3BD4BAEE-E535-2840-B4CF-36BECD6808F4}" destId="{94E27650-8084-AC4C-9D0B-3B3F491ED790}" srcOrd="1" destOrd="0" presId="urn:microsoft.com/office/officeart/2005/8/layout/hProcess4"/>
    <dgm:cxn modelId="{72F749E3-01B6-4EBC-A257-1414071C874E}" type="presParOf" srcId="{3BD4BAEE-E535-2840-B4CF-36BECD6808F4}" destId="{F2F6A5DA-8486-5D4F-A967-01CFF1A6DFED}" srcOrd="2" destOrd="0" presId="urn:microsoft.com/office/officeart/2005/8/layout/hProcess4"/>
    <dgm:cxn modelId="{F313C87D-9B8E-4752-ADD9-F4236DC250A0}" type="presParOf" srcId="{F2F6A5DA-8486-5D4F-A967-01CFF1A6DFED}" destId="{48233AB0-F008-CB48-A47B-0D3C4C8818D6}" srcOrd="0" destOrd="0" presId="urn:microsoft.com/office/officeart/2005/8/layout/hProcess4"/>
    <dgm:cxn modelId="{71C6FD99-3AA6-4CE8-BBBF-1F77C81F1746}" type="presParOf" srcId="{F2F6A5DA-8486-5D4F-A967-01CFF1A6DFED}" destId="{EA7C3DA4-8381-9B4E-AA3B-B5A9697C0B27}" srcOrd="1" destOrd="0" presId="urn:microsoft.com/office/officeart/2005/8/layout/hProcess4"/>
    <dgm:cxn modelId="{E8BA7178-AE4B-41B2-9168-6D88C88E1DE5}" type="presParOf" srcId="{F2F6A5DA-8486-5D4F-A967-01CFF1A6DFED}" destId="{F4662F36-B6DB-8F4D-9FA3-6E576CB22162}" srcOrd="2" destOrd="0" presId="urn:microsoft.com/office/officeart/2005/8/layout/hProcess4"/>
    <dgm:cxn modelId="{7A45C77F-4315-49B7-85CF-7B4C9997D53C}" type="presParOf" srcId="{F2F6A5DA-8486-5D4F-A967-01CFF1A6DFED}" destId="{A2E01B69-F386-7842-A439-4442C0A6FED6}" srcOrd="3" destOrd="0" presId="urn:microsoft.com/office/officeart/2005/8/layout/hProcess4"/>
    <dgm:cxn modelId="{F2755CED-266D-4163-849B-9AA6E9FE12B0}" type="presParOf" srcId="{F2F6A5DA-8486-5D4F-A967-01CFF1A6DFED}" destId="{BE7DFBB4-B171-A842-B9AE-1604A5C8DF14}" srcOrd="4" destOrd="0" presId="urn:microsoft.com/office/officeart/2005/8/layout/hProcess4"/>
    <dgm:cxn modelId="{3BBB09D4-138B-454D-A23B-71F6863CC505}" type="presParOf" srcId="{3BD4BAEE-E535-2840-B4CF-36BECD6808F4}" destId="{59D4CB6F-928A-F94A-8CE9-C324B219EA6A}" srcOrd="3" destOrd="0" presId="urn:microsoft.com/office/officeart/2005/8/layout/hProcess4"/>
    <dgm:cxn modelId="{99CC529B-2AD4-451E-992B-35D14DF7C716}" type="presParOf" srcId="{3BD4BAEE-E535-2840-B4CF-36BECD6808F4}" destId="{CC7FC9E4-8AFF-FF41-949C-BF05C372E683}" srcOrd="4" destOrd="0" presId="urn:microsoft.com/office/officeart/2005/8/layout/hProcess4"/>
    <dgm:cxn modelId="{6B795565-DC90-4DA2-BC79-21924B9F0234}" type="presParOf" srcId="{CC7FC9E4-8AFF-FF41-949C-BF05C372E683}" destId="{665F5BD7-C70A-274F-B59D-05CB88760185}" srcOrd="0" destOrd="0" presId="urn:microsoft.com/office/officeart/2005/8/layout/hProcess4"/>
    <dgm:cxn modelId="{33206689-987E-4451-9C88-70008F64F730}" type="presParOf" srcId="{CC7FC9E4-8AFF-FF41-949C-BF05C372E683}" destId="{86CF4D2A-D780-FA4D-B212-D4F804C351FD}" srcOrd="1" destOrd="0" presId="urn:microsoft.com/office/officeart/2005/8/layout/hProcess4"/>
    <dgm:cxn modelId="{74A01D82-096C-4B85-82F1-31787D7B293E}" type="presParOf" srcId="{CC7FC9E4-8AFF-FF41-949C-BF05C372E683}" destId="{D8937A6F-AD14-F240-B496-53CE73945691}" srcOrd="2" destOrd="0" presId="urn:microsoft.com/office/officeart/2005/8/layout/hProcess4"/>
    <dgm:cxn modelId="{8B25B023-52F1-43F4-9920-6781E8BB390F}" type="presParOf" srcId="{CC7FC9E4-8AFF-FF41-949C-BF05C372E683}" destId="{A5CDB357-F790-1148-AEE3-B403F9677D8B}" srcOrd="3" destOrd="0" presId="urn:microsoft.com/office/officeart/2005/8/layout/hProcess4"/>
    <dgm:cxn modelId="{73296160-732C-4ECE-A03B-173B8DEA2040}" type="presParOf" srcId="{CC7FC9E4-8AFF-FF41-949C-BF05C372E683}" destId="{C6C6BF6E-C579-8D4F-B363-457835DACB1B}" srcOrd="4" destOrd="0" presId="urn:microsoft.com/office/officeart/2005/8/layout/hProcess4"/>
    <dgm:cxn modelId="{55AEA407-019F-493B-B6BB-77483A4CE6F7}" type="presParOf" srcId="{3BD4BAEE-E535-2840-B4CF-36BECD6808F4}" destId="{880FF6A8-5506-A240-84BE-825AAEEF9E08}" srcOrd="5" destOrd="0" presId="urn:microsoft.com/office/officeart/2005/8/layout/hProcess4"/>
    <dgm:cxn modelId="{BEDB4938-5DBC-46B0-BCBD-E9F94D624B49}" type="presParOf" srcId="{3BD4BAEE-E535-2840-B4CF-36BECD6808F4}" destId="{03AF9E7B-BBC8-1F4F-8345-6B82A1B8C692}" srcOrd="6" destOrd="0" presId="urn:microsoft.com/office/officeart/2005/8/layout/hProcess4"/>
    <dgm:cxn modelId="{7F9B3F8D-7889-4E6E-82D1-99F9CA9D6956}" type="presParOf" srcId="{03AF9E7B-BBC8-1F4F-8345-6B82A1B8C692}" destId="{B232DC48-CC9D-2345-89C2-41182EC4F678}" srcOrd="0" destOrd="0" presId="urn:microsoft.com/office/officeart/2005/8/layout/hProcess4"/>
    <dgm:cxn modelId="{B4CD2FD9-0709-43A3-B1AD-4F7DD40D1827}" type="presParOf" srcId="{03AF9E7B-BBC8-1F4F-8345-6B82A1B8C692}" destId="{4721F3B2-DDED-114F-9D48-48B6062CC288}" srcOrd="1" destOrd="0" presId="urn:microsoft.com/office/officeart/2005/8/layout/hProcess4"/>
    <dgm:cxn modelId="{F0AC148F-84F8-401F-A065-799D81B8E995}" type="presParOf" srcId="{03AF9E7B-BBC8-1F4F-8345-6B82A1B8C692}" destId="{60CB59B1-0AEC-364F-BD7A-A3071AD48485}" srcOrd="2" destOrd="0" presId="urn:microsoft.com/office/officeart/2005/8/layout/hProcess4"/>
    <dgm:cxn modelId="{CD043B57-DCE5-4804-9EE7-0CDB8E42B1EF}" type="presParOf" srcId="{03AF9E7B-BBC8-1F4F-8345-6B82A1B8C692}" destId="{0860E5BE-F57E-BB42-A3D2-9E27F1096C1D}" srcOrd="3" destOrd="0" presId="urn:microsoft.com/office/officeart/2005/8/layout/hProcess4"/>
    <dgm:cxn modelId="{60BA5106-30FE-40D0-9024-683002F7E4B5}" type="presParOf" srcId="{03AF9E7B-BBC8-1F4F-8345-6B82A1B8C692}" destId="{78061972-F7E4-274D-8C47-7889D461D4B8}" srcOrd="4" destOrd="0" presId="urn:microsoft.com/office/officeart/2005/8/layout/hProcess4"/>
    <dgm:cxn modelId="{D8A2B6FB-A7FD-474D-B259-315FC6D26F8C}" type="presParOf" srcId="{3BD4BAEE-E535-2840-B4CF-36BECD6808F4}" destId="{362F9294-6A45-B248-858B-C53BB0B3EC38}" srcOrd="7" destOrd="0" presId="urn:microsoft.com/office/officeart/2005/8/layout/hProcess4"/>
    <dgm:cxn modelId="{B984B62B-02CE-4D9B-84A3-CABBE93B283D}" type="presParOf" srcId="{3BD4BAEE-E535-2840-B4CF-36BECD6808F4}" destId="{491F6507-BEA3-124E-9257-38283B954B79}" srcOrd="8" destOrd="0" presId="urn:microsoft.com/office/officeart/2005/8/layout/hProcess4"/>
    <dgm:cxn modelId="{ABB24819-FE47-45FF-9057-2DFD39E4A95D}" type="presParOf" srcId="{491F6507-BEA3-124E-9257-38283B954B79}" destId="{15B8605D-618F-3C49-8771-BCEFC71AA558}" srcOrd="0" destOrd="0" presId="urn:microsoft.com/office/officeart/2005/8/layout/hProcess4"/>
    <dgm:cxn modelId="{BE7212DC-7FEB-46D2-81DF-87D0C9CEC531}" type="presParOf" srcId="{491F6507-BEA3-124E-9257-38283B954B79}" destId="{A1BB69AD-5B57-614A-B2B2-BBB684D8AF52}" srcOrd="1" destOrd="0" presId="urn:microsoft.com/office/officeart/2005/8/layout/hProcess4"/>
    <dgm:cxn modelId="{CF335064-BA7E-4A6F-A361-E56071FCAE9C}" type="presParOf" srcId="{491F6507-BEA3-124E-9257-38283B954B79}" destId="{B67FD1B4-1734-604B-96CD-5C0981BB985F}" srcOrd="2" destOrd="0" presId="urn:microsoft.com/office/officeart/2005/8/layout/hProcess4"/>
    <dgm:cxn modelId="{5EDF5B68-37E6-443F-B28E-AFE539684897}" type="presParOf" srcId="{491F6507-BEA3-124E-9257-38283B954B79}" destId="{07EDAECB-43B1-5345-A852-EA201E4D071B}" srcOrd="3" destOrd="0" presId="urn:microsoft.com/office/officeart/2005/8/layout/hProcess4"/>
    <dgm:cxn modelId="{CC2BE08D-DAC6-4E71-9936-E3D9D99B0026}" type="presParOf" srcId="{491F6507-BEA3-124E-9257-38283B954B79}" destId="{379D64A4-8ADE-B949-B5F2-1BCE5EA5A1A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1A9B2C-652C-AC41-8CE9-68C3243F0F28}" type="doc">
      <dgm:prSet loTypeId="urn:microsoft.com/office/officeart/2005/8/layout/process1" loCatId="process" qsTypeId="urn:microsoft.com/office/officeart/2005/8/quickstyle/simple4" qsCatId="simple" csTypeId="urn:microsoft.com/office/officeart/2005/8/colors/accent1_2" csCatId="accent1" phldr="1"/>
      <dgm:spPr/>
    </dgm:pt>
    <dgm:pt modelId="{E6E91538-3A09-3E42-AF94-FC1C22D616E9}">
      <dgm:prSet phldrT="[Text]"/>
      <dgm:spPr/>
      <dgm:t>
        <a:bodyPr anchor="t"/>
        <a:lstStyle/>
        <a:p>
          <a:r>
            <a:rPr lang="en-US" dirty="0" smtClean="0"/>
            <a:t>Session 1 </a:t>
          </a:r>
          <a:endParaRPr lang="en-US" dirty="0"/>
        </a:p>
      </dgm:t>
    </dgm:pt>
    <dgm:pt modelId="{7C153955-3EAA-5B45-8919-EA3A2146E5BD}" type="parTrans" cxnId="{CC3E9173-8AE1-7446-B3A7-F95050D4E483}">
      <dgm:prSet/>
      <dgm:spPr/>
      <dgm:t>
        <a:bodyPr/>
        <a:lstStyle/>
        <a:p>
          <a:endParaRPr lang="en-US"/>
        </a:p>
      </dgm:t>
    </dgm:pt>
    <dgm:pt modelId="{D5BF3B4D-8C7B-D641-B2E4-7467A46042ED}" type="sibTrans" cxnId="{CC3E9173-8AE1-7446-B3A7-F95050D4E483}">
      <dgm:prSet/>
      <dgm:spPr/>
      <dgm:t>
        <a:bodyPr/>
        <a:lstStyle/>
        <a:p>
          <a:endParaRPr lang="en-US"/>
        </a:p>
      </dgm:t>
    </dgm:pt>
    <dgm:pt modelId="{0FA006A0-F37E-DD45-AAC9-C00063099763}">
      <dgm:prSet phldrT="[Text]"/>
      <dgm:spPr/>
      <dgm:t>
        <a:bodyPr anchor="t"/>
        <a:lstStyle/>
        <a:p>
          <a:r>
            <a:rPr lang="en-US" dirty="0" smtClean="0"/>
            <a:t>Session 2</a:t>
          </a:r>
          <a:endParaRPr lang="en-US" dirty="0"/>
        </a:p>
      </dgm:t>
    </dgm:pt>
    <dgm:pt modelId="{38D8E681-3DC8-2742-88F1-E65793CF8FCE}" type="parTrans" cxnId="{C53B1AE7-1465-C747-A952-B032E7FDA08A}">
      <dgm:prSet/>
      <dgm:spPr/>
      <dgm:t>
        <a:bodyPr/>
        <a:lstStyle/>
        <a:p>
          <a:endParaRPr lang="en-US"/>
        </a:p>
      </dgm:t>
    </dgm:pt>
    <dgm:pt modelId="{F9B30992-8191-8E4A-A46A-41B180EFF01A}" type="sibTrans" cxnId="{C53B1AE7-1465-C747-A952-B032E7FDA08A}">
      <dgm:prSet/>
      <dgm:spPr/>
      <dgm:t>
        <a:bodyPr/>
        <a:lstStyle/>
        <a:p>
          <a:endParaRPr lang="en-US"/>
        </a:p>
      </dgm:t>
    </dgm:pt>
    <dgm:pt modelId="{DB67EF1A-FEA9-874E-BE16-9AD33BAF1AC7}">
      <dgm:prSet phldrT="[Text]"/>
      <dgm:spPr/>
      <dgm:t>
        <a:bodyPr anchor="t"/>
        <a:lstStyle/>
        <a:p>
          <a:r>
            <a:rPr lang="en-US" dirty="0" smtClean="0"/>
            <a:t>Session 3</a:t>
          </a:r>
          <a:endParaRPr lang="en-US" dirty="0"/>
        </a:p>
      </dgm:t>
    </dgm:pt>
    <dgm:pt modelId="{44EFBB95-87ED-D545-8493-611C1EBB2209}" type="parTrans" cxnId="{248725E6-2248-364E-A263-2B7826733EB0}">
      <dgm:prSet/>
      <dgm:spPr/>
      <dgm:t>
        <a:bodyPr/>
        <a:lstStyle/>
        <a:p>
          <a:endParaRPr lang="en-US"/>
        </a:p>
      </dgm:t>
    </dgm:pt>
    <dgm:pt modelId="{04DF4EE6-5E91-0A40-973A-070584C2D655}" type="sibTrans" cxnId="{248725E6-2248-364E-A263-2B7826733EB0}">
      <dgm:prSet/>
      <dgm:spPr/>
      <dgm:t>
        <a:bodyPr/>
        <a:lstStyle/>
        <a:p>
          <a:endParaRPr lang="en-US"/>
        </a:p>
      </dgm:t>
    </dgm:pt>
    <dgm:pt modelId="{42F26C36-2BAA-6C42-9712-D491A8E75CBB}">
      <dgm:prSet phldrT="[Text]"/>
      <dgm:spPr/>
      <dgm:t>
        <a:bodyPr anchor="t"/>
        <a:lstStyle/>
        <a:p>
          <a:r>
            <a:rPr lang="en-US" dirty="0" smtClean="0"/>
            <a:t>Session 5</a:t>
          </a:r>
          <a:endParaRPr lang="en-US" dirty="0"/>
        </a:p>
      </dgm:t>
    </dgm:pt>
    <dgm:pt modelId="{A6C3A0D0-F9DD-C74F-A2E8-A7660260ECCB}" type="parTrans" cxnId="{4E57F5E8-8081-5D4D-8CC4-C854BFF9D430}">
      <dgm:prSet/>
      <dgm:spPr/>
      <dgm:t>
        <a:bodyPr/>
        <a:lstStyle/>
        <a:p>
          <a:endParaRPr lang="en-US"/>
        </a:p>
      </dgm:t>
    </dgm:pt>
    <dgm:pt modelId="{404591E2-27C0-764B-92E4-5FCEABD293B0}" type="sibTrans" cxnId="{4E57F5E8-8081-5D4D-8CC4-C854BFF9D430}">
      <dgm:prSet/>
      <dgm:spPr/>
      <dgm:t>
        <a:bodyPr/>
        <a:lstStyle/>
        <a:p>
          <a:endParaRPr lang="en-US"/>
        </a:p>
      </dgm:t>
    </dgm:pt>
    <dgm:pt modelId="{ACA76ADA-6E97-B048-81AF-BD23E77D50D7}">
      <dgm:prSet phldrT="[Text]"/>
      <dgm:spPr/>
      <dgm:t>
        <a:bodyPr anchor="t"/>
        <a:lstStyle/>
        <a:p>
          <a:r>
            <a:rPr lang="en-US" dirty="0" smtClean="0"/>
            <a:t>Session 4</a:t>
          </a:r>
          <a:endParaRPr lang="en-US" dirty="0"/>
        </a:p>
      </dgm:t>
    </dgm:pt>
    <dgm:pt modelId="{20C2E490-BA61-0F49-9258-4245D043DB32}" type="parTrans" cxnId="{6C29F461-A7B1-6347-96D9-5843635A5E9B}">
      <dgm:prSet/>
      <dgm:spPr/>
      <dgm:t>
        <a:bodyPr/>
        <a:lstStyle/>
        <a:p>
          <a:endParaRPr lang="en-US"/>
        </a:p>
      </dgm:t>
    </dgm:pt>
    <dgm:pt modelId="{54F5BECF-498D-5149-8D5F-FFB3DBD3A937}" type="sibTrans" cxnId="{6C29F461-A7B1-6347-96D9-5843635A5E9B}">
      <dgm:prSet/>
      <dgm:spPr/>
      <dgm:t>
        <a:bodyPr/>
        <a:lstStyle/>
        <a:p>
          <a:endParaRPr lang="en-US"/>
        </a:p>
      </dgm:t>
    </dgm:pt>
    <dgm:pt modelId="{3CD1D7B7-73CD-497B-B033-EE4DCEBDFDD2}">
      <dgm:prSet phldrT="[Text]"/>
      <dgm:spPr/>
      <dgm:t>
        <a:bodyPr anchor="t"/>
        <a:lstStyle/>
        <a:p>
          <a:r>
            <a:rPr lang="en-US" dirty="0" smtClean="0"/>
            <a:t>Session 6</a:t>
          </a:r>
          <a:endParaRPr lang="en-US" dirty="0"/>
        </a:p>
      </dgm:t>
    </dgm:pt>
    <dgm:pt modelId="{3371CB3E-B082-45B1-A9E9-EF0B7E5D56F5}" type="parTrans" cxnId="{C2D98974-D3AA-4B2B-B963-E8743B6BAC24}">
      <dgm:prSet/>
      <dgm:spPr/>
      <dgm:t>
        <a:bodyPr/>
        <a:lstStyle/>
        <a:p>
          <a:endParaRPr lang="en-US"/>
        </a:p>
      </dgm:t>
    </dgm:pt>
    <dgm:pt modelId="{D9482A9C-AD6F-4626-A967-2FBD673A3877}" type="sibTrans" cxnId="{C2D98974-D3AA-4B2B-B963-E8743B6BAC24}">
      <dgm:prSet/>
      <dgm:spPr/>
      <dgm:t>
        <a:bodyPr/>
        <a:lstStyle/>
        <a:p>
          <a:endParaRPr lang="en-US"/>
        </a:p>
      </dgm:t>
    </dgm:pt>
    <dgm:pt modelId="{59ABD81E-99C7-044C-AC56-BB3F4A133ECC}" type="pres">
      <dgm:prSet presAssocID="{921A9B2C-652C-AC41-8CE9-68C3243F0F28}" presName="Name0" presStyleCnt="0">
        <dgm:presLayoutVars>
          <dgm:dir/>
          <dgm:resizeHandles val="exact"/>
        </dgm:presLayoutVars>
      </dgm:prSet>
      <dgm:spPr/>
    </dgm:pt>
    <dgm:pt modelId="{3C91E125-F69D-9A4F-BED5-FCB4A62BE396}" type="pres">
      <dgm:prSet presAssocID="{E6E91538-3A09-3E42-AF94-FC1C22D616E9}" presName="node" presStyleLbl="node1" presStyleIdx="0" presStyleCnt="6" custScaleY="182579">
        <dgm:presLayoutVars>
          <dgm:bulletEnabled val="1"/>
        </dgm:presLayoutVars>
      </dgm:prSet>
      <dgm:spPr/>
      <dgm:t>
        <a:bodyPr/>
        <a:lstStyle/>
        <a:p>
          <a:endParaRPr lang="en-US"/>
        </a:p>
      </dgm:t>
    </dgm:pt>
    <dgm:pt modelId="{B65A90F6-AC1E-1345-BE0A-63D2A8409D4C}" type="pres">
      <dgm:prSet presAssocID="{D5BF3B4D-8C7B-D641-B2E4-7467A46042ED}" presName="sibTrans" presStyleLbl="sibTrans2D1" presStyleIdx="0" presStyleCnt="5"/>
      <dgm:spPr/>
      <dgm:t>
        <a:bodyPr/>
        <a:lstStyle/>
        <a:p>
          <a:endParaRPr lang="en-US"/>
        </a:p>
      </dgm:t>
    </dgm:pt>
    <dgm:pt modelId="{E388B0AC-C6BA-DE45-A0D4-690DA4AD63ED}" type="pres">
      <dgm:prSet presAssocID="{D5BF3B4D-8C7B-D641-B2E4-7467A46042ED}" presName="connectorText" presStyleLbl="sibTrans2D1" presStyleIdx="0" presStyleCnt="5"/>
      <dgm:spPr/>
      <dgm:t>
        <a:bodyPr/>
        <a:lstStyle/>
        <a:p>
          <a:endParaRPr lang="en-US"/>
        </a:p>
      </dgm:t>
    </dgm:pt>
    <dgm:pt modelId="{58B1384D-9E6B-5F4B-A926-BE638D88DF2D}" type="pres">
      <dgm:prSet presAssocID="{0FA006A0-F37E-DD45-AAC9-C00063099763}" presName="node" presStyleLbl="node1" presStyleIdx="1" presStyleCnt="6" custScaleY="182579">
        <dgm:presLayoutVars>
          <dgm:bulletEnabled val="1"/>
        </dgm:presLayoutVars>
      </dgm:prSet>
      <dgm:spPr/>
      <dgm:t>
        <a:bodyPr/>
        <a:lstStyle/>
        <a:p>
          <a:endParaRPr lang="en-US"/>
        </a:p>
      </dgm:t>
    </dgm:pt>
    <dgm:pt modelId="{E3850741-FB6E-804A-8475-E73C51BDD584}" type="pres">
      <dgm:prSet presAssocID="{F9B30992-8191-8E4A-A46A-41B180EFF01A}" presName="sibTrans" presStyleLbl="sibTrans2D1" presStyleIdx="1" presStyleCnt="5"/>
      <dgm:spPr/>
      <dgm:t>
        <a:bodyPr/>
        <a:lstStyle/>
        <a:p>
          <a:endParaRPr lang="en-US"/>
        </a:p>
      </dgm:t>
    </dgm:pt>
    <dgm:pt modelId="{0DC265EE-69FC-2E4E-957F-4001F80041D4}" type="pres">
      <dgm:prSet presAssocID="{F9B30992-8191-8E4A-A46A-41B180EFF01A}" presName="connectorText" presStyleLbl="sibTrans2D1" presStyleIdx="1" presStyleCnt="5"/>
      <dgm:spPr/>
      <dgm:t>
        <a:bodyPr/>
        <a:lstStyle/>
        <a:p>
          <a:endParaRPr lang="en-US"/>
        </a:p>
      </dgm:t>
    </dgm:pt>
    <dgm:pt modelId="{02D306C0-0CAA-4643-B8F7-D01863D89419}" type="pres">
      <dgm:prSet presAssocID="{DB67EF1A-FEA9-874E-BE16-9AD33BAF1AC7}" presName="node" presStyleLbl="node1" presStyleIdx="2" presStyleCnt="6" custScaleY="182579">
        <dgm:presLayoutVars>
          <dgm:bulletEnabled val="1"/>
        </dgm:presLayoutVars>
      </dgm:prSet>
      <dgm:spPr/>
      <dgm:t>
        <a:bodyPr/>
        <a:lstStyle/>
        <a:p>
          <a:endParaRPr lang="en-US"/>
        </a:p>
      </dgm:t>
    </dgm:pt>
    <dgm:pt modelId="{57476F05-F271-6C4E-888E-F213E908C4E2}" type="pres">
      <dgm:prSet presAssocID="{04DF4EE6-5E91-0A40-973A-070584C2D655}" presName="sibTrans" presStyleLbl="sibTrans2D1" presStyleIdx="2" presStyleCnt="5"/>
      <dgm:spPr/>
      <dgm:t>
        <a:bodyPr/>
        <a:lstStyle/>
        <a:p>
          <a:endParaRPr lang="en-US"/>
        </a:p>
      </dgm:t>
    </dgm:pt>
    <dgm:pt modelId="{CAF32568-AB63-A346-9F53-99ECAF159D0D}" type="pres">
      <dgm:prSet presAssocID="{04DF4EE6-5E91-0A40-973A-070584C2D655}" presName="connectorText" presStyleLbl="sibTrans2D1" presStyleIdx="2" presStyleCnt="5"/>
      <dgm:spPr/>
      <dgm:t>
        <a:bodyPr/>
        <a:lstStyle/>
        <a:p>
          <a:endParaRPr lang="en-US"/>
        </a:p>
      </dgm:t>
    </dgm:pt>
    <dgm:pt modelId="{D025C568-45DC-D741-8662-603B3CAE913E}" type="pres">
      <dgm:prSet presAssocID="{ACA76ADA-6E97-B048-81AF-BD23E77D50D7}" presName="node" presStyleLbl="node1" presStyleIdx="3" presStyleCnt="6" custScaleY="182579">
        <dgm:presLayoutVars>
          <dgm:bulletEnabled val="1"/>
        </dgm:presLayoutVars>
      </dgm:prSet>
      <dgm:spPr/>
      <dgm:t>
        <a:bodyPr/>
        <a:lstStyle/>
        <a:p>
          <a:endParaRPr lang="en-US"/>
        </a:p>
      </dgm:t>
    </dgm:pt>
    <dgm:pt modelId="{46DDDAE3-89EE-2241-985C-8F42932B5248}" type="pres">
      <dgm:prSet presAssocID="{54F5BECF-498D-5149-8D5F-FFB3DBD3A937}" presName="sibTrans" presStyleLbl="sibTrans2D1" presStyleIdx="3" presStyleCnt="5"/>
      <dgm:spPr/>
      <dgm:t>
        <a:bodyPr/>
        <a:lstStyle/>
        <a:p>
          <a:endParaRPr lang="en-US"/>
        </a:p>
      </dgm:t>
    </dgm:pt>
    <dgm:pt modelId="{D2AF0A37-C51F-BD40-8697-9DD72A71CB80}" type="pres">
      <dgm:prSet presAssocID="{54F5BECF-498D-5149-8D5F-FFB3DBD3A937}" presName="connectorText" presStyleLbl="sibTrans2D1" presStyleIdx="3" presStyleCnt="5"/>
      <dgm:spPr/>
      <dgm:t>
        <a:bodyPr/>
        <a:lstStyle/>
        <a:p>
          <a:endParaRPr lang="en-US"/>
        </a:p>
      </dgm:t>
    </dgm:pt>
    <dgm:pt modelId="{5323F3EA-B42C-1C49-A6D1-035893FAB45F}" type="pres">
      <dgm:prSet presAssocID="{42F26C36-2BAA-6C42-9712-D491A8E75CBB}" presName="node" presStyleLbl="node1" presStyleIdx="4" presStyleCnt="6" custScaleY="182579">
        <dgm:presLayoutVars>
          <dgm:bulletEnabled val="1"/>
        </dgm:presLayoutVars>
      </dgm:prSet>
      <dgm:spPr/>
      <dgm:t>
        <a:bodyPr/>
        <a:lstStyle/>
        <a:p>
          <a:endParaRPr lang="en-US"/>
        </a:p>
      </dgm:t>
    </dgm:pt>
    <dgm:pt modelId="{31BB3B22-D4B1-4929-ACB1-A5E532AF131D}" type="pres">
      <dgm:prSet presAssocID="{404591E2-27C0-764B-92E4-5FCEABD293B0}" presName="sibTrans" presStyleLbl="sibTrans2D1" presStyleIdx="4" presStyleCnt="5"/>
      <dgm:spPr/>
      <dgm:t>
        <a:bodyPr/>
        <a:lstStyle/>
        <a:p>
          <a:endParaRPr lang="en-US"/>
        </a:p>
      </dgm:t>
    </dgm:pt>
    <dgm:pt modelId="{045AC258-9BC5-4171-83D8-608E799C4BDA}" type="pres">
      <dgm:prSet presAssocID="{404591E2-27C0-764B-92E4-5FCEABD293B0}" presName="connectorText" presStyleLbl="sibTrans2D1" presStyleIdx="4" presStyleCnt="5"/>
      <dgm:spPr/>
      <dgm:t>
        <a:bodyPr/>
        <a:lstStyle/>
        <a:p>
          <a:endParaRPr lang="en-US"/>
        </a:p>
      </dgm:t>
    </dgm:pt>
    <dgm:pt modelId="{AE169FFB-3BB8-4C18-AF60-DB1EB6362F89}" type="pres">
      <dgm:prSet presAssocID="{3CD1D7B7-73CD-497B-B033-EE4DCEBDFDD2}" presName="node" presStyleLbl="node1" presStyleIdx="5" presStyleCnt="6" custScaleY="172824">
        <dgm:presLayoutVars>
          <dgm:bulletEnabled val="1"/>
        </dgm:presLayoutVars>
      </dgm:prSet>
      <dgm:spPr/>
      <dgm:t>
        <a:bodyPr/>
        <a:lstStyle/>
        <a:p>
          <a:endParaRPr lang="en-US"/>
        </a:p>
      </dgm:t>
    </dgm:pt>
  </dgm:ptLst>
  <dgm:cxnLst>
    <dgm:cxn modelId="{C53B1AE7-1465-C747-A952-B032E7FDA08A}" srcId="{921A9B2C-652C-AC41-8CE9-68C3243F0F28}" destId="{0FA006A0-F37E-DD45-AAC9-C00063099763}" srcOrd="1" destOrd="0" parTransId="{38D8E681-3DC8-2742-88F1-E65793CF8FCE}" sibTransId="{F9B30992-8191-8E4A-A46A-41B180EFF01A}"/>
    <dgm:cxn modelId="{F2B9EDFE-478C-4BB9-AB4F-5D83713A893F}" type="presOf" srcId="{404591E2-27C0-764B-92E4-5FCEABD293B0}" destId="{31BB3B22-D4B1-4929-ACB1-A5E532AF131D}" srcOrd="0" destOrd="0" presId="urn:microsoft.com/office/officeart/2005/8/layout/process1"/>
    <dgm:cxn modelId="{EF3684F4-1434-4F83-BAAD-2BC7BE5E6333}" type="presOf" srcId="{42F26C36-2BAA-6C42-9712-D491A8E75CBB}" destId="{5323F3EA-B42C-1C49-A6D1-035893FAB45F}" srcOrd="0" destOrd="0" presId="urn:microsoft.com/office/officeart/2005/8/layout/process1"/>
    <dgm:cxn modelId="{C4761E2A-E765-4C10-ADE5-167251DF3505}" type="presOf" srcId="{3CD1D7B7-73CD-497B-B033-EE4DCEBDFDD2}" destId="{AE169FFB-3BB8-4C18-AF60-DB1EB6362F89}" srcOrd="0" destOrd="0" presId="urn:microsoft.com/office/officeart/2005/8/layout/process1"/>
    <dgm:cxn modelId="{418C9B94-3C08-4724-8A6D-16CEBD90D1B7}" type="presOf" srcId="{404591E2-27C0-764B-92E4-5FCEABD293B0}" destId="{045AC258-9BC5-4171-83D8-608E799C4BDA}" srcOrd="1" destOrd="0" presId="urn:microsoft.com/office/officeart/2005/8/layout/process1"/>
    <dgm:cxn modelId="{C2BB2295-3981-4C31-BFE6-B747D7C5100F}" type="presOf" srcId="{04DF4EE6-5E91-0A40-973A-070584C2D655}" destId="{CAF32568-AB63-A346-9F53-99ECAF159D0D}" srcOrd="1" destOrd="0" presId="urn:microsoft.com/office/officeart/2005/8/layout/process1"/>
    <dgm:cxn modelId="{B87D8F3F-AFB5-4093-AB0A-C5FD6A0E3327}" type="presOf" srcId="{ACA76ADA-6E97-B048-81AF-BD23E77D50D7}" destId="{D025C568-45DC-D741-8662-603B3CAE913E}" srcOrd="0" destOrd="0" presId="urn:microsoft.com/office/officeart/2005/8/layout/process1"/>
    <dgm:cxn modelId="{2B3DEE48-6860-4A93-8133-70665C7DFC39}" type="presOf" srcId="{0FA006A0-F37E-DD45-AAC9-C00063099763}" destId="{58B1384D-9E6B-5F4B-A926-BE638D88DF2D}" srcOrd="0" destOrd="0" presId="urn:microsoft.com/office/officeart/2005/8/layout/process1"/>
    <dgm:cxn modelId="{C2D98974-D3AA-4B2B-B963-E8743B6BAC24}" srcId="{921A9B2C-652C-AC41-8CE9-68C3243F0F28}" destId="{3CD1D7B7-73CD-497B-B033-EE4DCEBDFDD2}" srcOrd="5" destOrd="0" parTransId="{3371CB3E-B082-45B1-A9E9-EF0B7E5D56F5}" sibTransId="{D9482A9C-AD6F-4626-A967-2FBD673A3877}"/>
    <dgm:cxn modelId="{16434D26-D2A2-44FD-8DA1-6B9A1E22BA97}" type="presOf" srcId="{D5BF3B4D-8C7B-D641-B2E4-7467A46042ED}" destId="{B65A90F6-AC1E-1345-BE0A-63D2A8409D4C}" srcOrd="0" destOrd="0" presId="urn:microsoft.com/office/officeart/2005/8/layout/process1"/>
    <dgm:cxn modelId="{A1ABBFE8-E6B0-41B4-832A-689F33ACE903}" type="presOf" srcId="{F9B30992-8191-8E4A-A46A-41B180EFF01A}" destId="{0DC265EE-69FC-2E4E-957F-4001F80041D4}" srcOrd="1" destOrd="0" presId="urn:microsoft.com/office/officeart/2005/8/layout/process1"/>
    <dgm:cxn modelId="{248725E6-2248-364E-A263-2B7826733EB0}" srcId="{921A9B2C-652C-AC41-8CE9-68C3243F0F28}" destId="{DB67EF1A-FEA9-874E-BE16-9AD33BAF1AC7}" srcOrd="2" destOrd="0" parTransId="{44EFBB95-87ED-D545-8493-611C1EBB2209}" sibTransId="{04DF4EE6-5E91-0A40-973A-070584C2D655}"/>
    <dgm:cxn modelId="{A08803A2-BA03-421C-BE9B-2A7B97C490EE}" type="presOf" srcId="{DB67EF1A-FEA9-874E-BE16-9AD33BAF1AC7}" destId="{02D306C0-0CAA-4643-B8F7-D01863D89419}" srcOrd="0" destOrd="0" presId="urn:microsoft.com/office/officeart/2005/8/layout/process1"/>
    <dgm:cxn modelId="{92FA2FC7-E4B6-4930-BD79-8374F49C6D44}" type="presOf" srcId="{D5BF3B4D-8C7B-D641-B2E4-7467A46042ED}" destId="{E388B0AC-C6BA-DE45-A0D4-690DA4AD63ED}" srcOrd="1" destOrd="0" presId="urn:microsoft.com/office/officeart/2005/8/layout/process1"/>
    <dgm:cxn modelId="{4E57F5E8-8081-5D4D-8CC4-C854BFF9D430}" srcId="{921A9B2C-652C-AC41-8CE9-68C3243F0F28}" destId="{42F26C36-2BAA-6C42-9712-D491A8E75CBB}" srcOrd="4" destOrd="0" parTransId="{A6C3A0D0-F9DD-C74F-A2E8-A7660260ECCB}" sibTransId="{404591E2-27C0-764B-92E4-5FCEABD293B0}"/>
    <dgm:cxn modelId="{838250C6-94E1-4103-B0F3-4589CA6ABC27}" type="presOf" srcId="{F9B30992-8191-8E4A-A46A-41B180EFF01A}" destId="{E3850741-FB6E-804A-8475-E73C51BDD584}" srcOrd="0" destOrd="0" presId="urn:microsoft.com/office/officeart/2005/8/layout/process1"/>
    <dgm:cxn modelId="{6C29F461-A7B1-6347-96D9-5843635A5E9B}" srcId="{921A9B2C-652C-AC41-8CE9-68C3243F0F28}" destId="{ACA76ADA-6E97-B048-81AF-BD23E77D50D7}" srcOrd="3" destOrd="0" parTransId="{20C2E490-BA61-0F49-9258-4245D043DB32}" sibTransId="{54F5BECF-498D-5149-8D5F-FFB3DBD3A937}"/>
    <dgm:cxn modelId="{7BB17D28-8710-46E5-BB6B-7B29FA4C0904}" type="presOf" srcId="{921A9B2C-652C-AC41-8CE9-68C3243F0F28}" destId="{59ABD81E-99C7-044C-AC56-BB3F4A133ECC}" srcOrd="0" destOrd="0" presId="urn:microsoft.com/office/officeart/2005/8/layout/process1"/>
    <dgm:cxn modelId="{CC3E9173-8AE1-7446-B3A7-F95050D4E483}" srcId="{921A9B2C-652C-AC41-8CE9-68C3243F0F28}" destId="{E6E91538-3A09-3E42-AF94-FC1C22D616E9}" srcOrd="0" destOrd="0" parTransId="{7C153955-3EAA-5B45-8919-EA3A2146E5BD}" sibTransId="{D5BF3B4D-8C7B-D641-B2E4-7467A46042ED}"/>
    <dgm:cxn modelId="{C600DED5-297A-4D8A-980A-AF05E08CB269}" type="presOf" srcId="{04DF4EE6-5E91-0A40-973A-070584C2D655}" destId="{57476F05-F271-6C4E-888E-F213E908C4E2}" srcOrd="0" destOrd="0" presId="urn:microsoft.com/office/officeart/2005/8/layout/process1"/>
    <dgm:cxn modelId="{3101DDB0-A491-4C91-9309-AA907BDA61B4}" type="presOf" srcId="{54F5BECF-498D-5149-8D5F-FFB3DBD3A937}" destId="{46DDDAE3-89EE-2241-985C-8F42932B5248}" srcOrd="0" destOrd="0" presId="urn:microsoft.com/office/officeart/2005/8/layout/process1"/>
    <dgm:cxn modelId="{2A3CC814-C6F1-4861-9284-BCC4071ABB53}" type="presOf" srcId="{54F5BECF-498D-5149-8D5F-FFB3DBD3A937}" destId="{D2AF0A37-C51F-BD40-8697-9DD72A71CB80}" srcOrd="1" destOrd="0" presId="urn:microsoft.com/office/officeart/2005/8/layout/process1"/>
    <dgm:cxn modelId="{CDEB64FD-4409-42EC-BE69-2909B88FF3D9}" type="presOf" srcId="{E6E91538-3A09-3E42-AF94-FC1C22D616E9}" destId="{3C91E125-F69D-9A4F-BED5-FCB4A62BE396}" srcOrd="0" destOrd="0" presId="urn:microsoft.com/office/officeart/2005/8/layout/process1"/>
    <dgm:cxn modelId="{AF94E7A1-4505-4E6F-BEE9-CF4E903B1E40}" type="presParOf" srcId="{59ABD81E-99C7-044C-AC56-BB3F4A133ECC}" destId="{3C91E125-F69D-9A4F-BED5-FCB4A62BE396}" srcOrd="0" destOrd="0" presId="urn:microsoft.com/office/officeart/2005/8/layout/process1"/>
    <dgm:cxn modelId="{EFA68E86-D08B-462C-8664-2672E1AFB66F}" type="presParOf" srcId="{59ABD81E-99C7-044C-AC56-BB3F4A133ECC}" destId="{B65A90F6-AC1E-1345-BE0A-63D2A8409D4C}" srcOrd="1" destOrd="0" presId="urn:microsoft.com/office/officeart/2005/8/layout/process1"/>
    <dgm:cxn modelId="{D0B72630-CBE4-4480-850C-6234213DFB34}" type="presParOf" srcId="{B65A90F6-AC1E-1345-BE0A-63D2A8409D4C}" destId="{E388B0AC-C6BA-DE45-A0D4-690DA4AD63ED}" srcOrd="0" destOrd="0" presId="urn:microsoft.com/office/officeart/2005/8/layout/process1"/>
    <dgm:cxn modelId="{592C81C4-E794-4626-B3D1-EE9A52FCC309}" type="presParOf" srcId="{59ABD81E-99C7-044C-AC56-BB3F4A133ECC}" destId="{58B1384D-9E6B-5F4B-A926-BE638D88DF2D}" srcOrd="2" destOrd="0" presId="urn:microsoft.com/office/officeart/2005/8/layout/process1"/>
    <dgm:cxn modelId="{A0D7C1D0-A01C-4745-B156-00473C6475BA}" type="presParOf" srcId="{59ABD81E-99C7-044C-AC56-BB3F4A133ECC}" destId="{E3850741-FB6E-804A-8475-E73C51BDD584}" srcOrd="3" destOrd="0" presId="urn:microsoft.com/office/officeart/2005/8/layout/process1"/>
    <dgm:cxn modelId="{79E5C492-8106-4B56-B7E4-8D2885049703}" type="presParOf" srcId="{E3850741-FB6E-804A-8475-E73C51BDD584}" destId="{0DC265EE-69FC-2E4E-957F-4001F80041D4}" srcOrd="0" destOrd="0" presId="urn:microsoft.com/office/officeart/2005/8/layout/process1"/>
    <dgm:cxn modelId="{D751655D-2B14-45D8-B9F8-EBA10A6DE8DD}" type="presParOf" srcId="{59ABD81E-99C7-044C-AC56-BB3F4A133ECC}" destId="{02D306C0-0CAA-4643-B8F7-D01863D89419}" srcOrd="4" destOrd="0" presId="urn:microsoft.com/office/officeart/2005/8/layout/process1"/>
    <dgm:cxn modelId="{D17E9D04-E340-41F0-BE34-D3C8B8599AEA}" type="presParOf" srcId="{59ABD81E-99C7-044C-AC56-BB3F4A133ECC}" destId="{57476F05-F271-6C4E-888E-F213E908C4E2}" srcOrd="5" destOrd="0" presId="urn:microsoft.com/office/officeart/2005/8/layout/process1"/>
    <dgm:cxn modelId="{103984CE-326B-4D0B-8BC0-B88E5C7C7D57}" type="presParOf" srcId="{57476F05-F271-6C4E-888E-F213E908C4E2}" destId="{CAF32568-AB63-A346-9F53-99ECAF159D0D}" srcOrd="0" destOrd="0" presId="urn:microsoft.com/office/officeart/2005/8/layout/process1"/>
    <dgm:cxn modelId="{95E7DB8C-6B9E-4553-88DF-542A2A5E80DA}" type="presParOf" srcId="{59ABD81E-99C7-044C-AC56-BB3F4A133ECC}" destId="{D025C568-45DC-D741-8662-603B3CAE913E}" srcOrd="6" destOrd="0" presId="urn:microsoft.com/office/officeart/2005/8/layout/process1"/>
    <dgm:cxn modelId="{86F3B017-22D8-4912-96FC-E8F381A1EB2F}" type="presParOf" srcId="{59ABD81E-99C7-044C-AC56-BB3F4A133ECC}" destId="{46DDDAE3-89EE-2241-985C-8F42932B5248}" srcOrd="7" destOrd="0" presId="urn:microsoft.com/office/officeart/2005/8/layout/process1"/>
    <dgm:cxn modelId="{3E276682-E347-4D30-9A31-CE848D6355BA}" type="presParOf" srcId="{46DDDAE3-89EE-2241-985C-8F42932B5248}" destId="{D2AF0A37-C51F-BD40-8697-9DD72A71CB80}" srcOrd="0" destOrd="0" presId="urn:microsoft.com/office/officeart/2005/8/layout/process1"/>
    <dgm:cxn modelId="{C79A1EE0-CED1-4668-B153-5292DC2F2CDE}" type="presParOf" srcId="{59ABD81E-99C7-044C-AC56-BB3F4A133ECC}" destId="{5323F3EA-B42C-1C49-A6D1-035893FAB45F}" srcOrd="8" destOrd="0" presId="urn:microsoft.com/office/officeart/2005/8/layout/process1"/>
    <dgm:cxn modelId="{E1407A33-A00D-4592-BD3C-FED55CB3AA3F}" type="presParOf" srcId="{59ABD81E-99C7-044C-AC56-BB3F4A133ECC}" destId="{31BB3B22-D4B1-4929-ACB1-A5E532AF131D}" srcOrd="9" destOrd="0" presId="urn:microsoft.com/office/officeart/2005/8/layout/process1"/>
    <dgm:cxn modelId="{B1C481F8-362C-49ED-BF9D-6763C1EB2240}" type="presParOf" srcId="{31BB3B22-D4B1-4929-ACB1-A5E532AF131D}" destId="{045AC258-9BC5-4171-83D8-608E799C4BDA}" srcOrd="0" destOrd="0" presId="urn:microsoft.com/office/officeart/2005/8/layout/process1"/>
    <dgm:cxn modelId="{44643427-A9D3-460F-969F-BAA0AD89DF65}" type="presParOf" srcId="{59ABD81E-99C7-044C-AC56-BB3F4A133ECC}" destId="{AE169FFB-3BB8-4C18-AF60-DB1EB6362F89}" srcOrd="1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1A9B2C-652C-AC41-8CE9-68C3243F0F28}" type="doc">
      <dgm:prSet loTypeId="urn:microsoft.com/office/officeart/2005/8/layout/process1" loCatId="process" qsTypeId="urn:microsoft.com/office/officeart/2005/8/quickstyle/simple4" qsCatId="simple" csTypeId="urn:microsoft.com/office/officeart/2005/8/colors/accent1_2" csCatId="accent1" phldr="1"/>
      <dgm:spPr/>
    </dgm:pt>
    <dgm:pt modelId="{E6E91538-3A09-3E42-AF94-FC1C22D616E9}">
      <dgm:prSet phldrT="[Text]"/>
      <dgm:spPr>
        <a:solidFill>
          <a:srgbClr val="5C64B7"/>
        </a:solidFill>
      </dgm:spPr>
      <dgm:t>
        <a:bodyPr anchor="t"/>
        <a:lstStyle/>
        <a:p>
          <a:r>
            <a:rPr lang="en-US" dirty="0" smtClean="0"/>
            <a:t>Session 1 </a:t>
          </a:r>
          <a:endParaRPr lang="en-US" dirty="0"/>
        </a:p>
      </dgm:t>
    </dgm:pt>
    <dgm:pt modelId="{7C153955-3EAA-5B45-8919-EA3A2146E5BD}" type="parTrans" cxnId="{CC3E9173-8AE1-7446-B3A7-F95050D4E483}">
      <dgm:prSet/>
      <dgm:spPr/>
      <dgm:t>
        <a:bodyPr/>
        <a:lstStyle/>
        <a:p>
          <a:endParaRPr lang="en-US"/>
        </a:p>
      </dgm:t>
    </dgm:pt>
    <dgm:pt modelId="{D5BF3B4D-8C7B-D641-B2E4-7467A46042ED}" type="sibTrans" cxnId="{CC3E9173-8AE1-7446-B3A7-F95050D4E483}">
      <dgm:prSet/>
      <dgm:spPr/>
      <dgm:t>
        <a:bodyPr/>
        <a:lstStyle/>
        <a:p>
          <a:endParaRPr lang="en-US"/>
        </a:p>
      </dgm:t>
    </dgm:pt>
    <dgm:pt modelId="{0FA006A0-F37E-DD45-AAC9-C00063099763}">
      <dgm:prSet phldrT="[Text]"/>
      <dgm:spPr>
        <a:solidFill>
          <a:srgbClr val="5C64B7"/>
        </a:solidFill>
      </dgm:spPr>
      <dgm:t>
        <a:bodyPr anchor="t"/>
        <a:lstStyle/>
        <a:p>
          <a:r>
            <a:rPr lang="en-US" dirty="0" smtClean="0"/>
            <a:t>Session 2</a:t>
          </a:r>
          <a:endParaRPr lang="en-US" dirty="0"/>
        </a:p>
      </dgm:t>
    </dgm:pt>
    <dgm:pt modelId="{38D8E681-3DC8-2742-88F1-E65793CF8FCE}" type="parTrans" cxnId="{C53B1AE7-1465-C747-A952-B032E7FDA08A}">
      <dgm:prSet/>
      <dgm:spPr/>
      <dgm:t>
        <a:bodyPr/>
        <a:lstStyle/>
        <a:p>
          <a:endParaRPr lang="en-US"/>
        </a:p>
      </dgm:t>
    </dgm:pt>
    <dgm:pt modelId="{F9B30992-8191-8E4A-A46A-41B180EFF01A}" type="sibTrans" cxnId="{C53B1AE7-1465-C747-A952-B032E7FDA08A}">
      <dgm:prSet/>
      <dgm:spPr/>
      <dgm:t>
        <a:bodyPr/>
        <a:lstStyle/>
        <a:p>
          <a:endParaRPr lang="en-US"/>
        </a:p>
      </dgm:t>
    </dgm:pt>
    <dgm:pt modelId="{DB67EF1A-FEA9-874E-BE16-9AD33BAF1AC7}">
      <dgm:prSet phldrT="[Text]"/>
      <dgm:spPr>
        <a:solidFill>
          <a:srgbClr val="5C64B7"/>
        </a:solidFill>
      </dgm:spPr>
      <dgm:t>
        <a:bodyPr anchor="t"/>
        <a:lstStyle/>
        <a:p>
          <a:r>
            <a:rPr lang="en-US" dirty="0" smtClean="0"/>
            <a:t>Session 3</a:t>
          </a:r>
          <a:endParaRPr lang="en-US" dirty="0"/>
        </a:p>
      </dgm:t>
    </dgm:pt>
    <dgm:pt modelId="{44EFBB95-87ED-D545-8493-611C1EBB2209}" type="parTrans" cxnId="{248725E6-2248-364E-A263-2B7826733EB0}">
      <dgm:prSet/>
      <dgm:spPr/>
      <dgm:t>
        <a:bodyPr/>
        <a:lstStyle/>
        <a:p>
          <a:endParaRPr lang="en-US"/>
        </a:p>
      </dgm:t>
    </dgm:pt>
    <dgm:pt modelId="{04DF4EE6-5E91-0A40-973A-070584C2D655}" type="sibTrans" cxnId="{248725E6-2248-364E-A263-2B7826733EB0}">
      <dgm:prSet/>
      <dgm:spPr/>
      <dgm:t>
        <a:bodyPr/>
        <a:lstStyle/>
        <a:p>
          <a:endParaRPr lang="en-US"/>
        </a:p>
      </dgm:t>
    </dgm:pt>
    <dgm:pt modelId="{42F26C36-2BAA-6C42-9712-D491A8E75CBB}">
      <dgm:prSet phldrT="[Text]"/>
      <dgm:spPr>
        <a:solidFill>
          <a:srgbClr val="5C64B7"/>
        </a:solidFill>
      </dgm:spPr>
      <dgm:t>
        <a:bodyPr anchor="t"/>
        <a:lstStyle/>
        <a:p>
          <a:r>
            <a:rPr lang="en-US" dirty="0" smtClean="0"/>
            <a:t>Session 5</a:t>
          </a:r>
          <a:endParaRPr lang="en-US" dirty="0"/>
        </a:p>
      </dgm:t>
    </dgm:pt>
    <dgm:pt modelId="{A6C3A0D0-F9DD-C74F-A2E8-A7660260ECCB}" type="parTrans" cxnId="{4E57F5E8-8081-5D4D-8CC4-C854BFF9D430}">
      <dgm:prSet/>
      <dgm:spPr/>
      <dgm:t>
        <a:bodyPr/>
        <a:lstStyle/>
        <a:p>
          <a:endParaRPr lang="en-US"/>
        </a:p>
      </dgm:t>
    </dgm:pt>
    <dgm:pt modelId="{404591E2-27C0-764B-92E4-5FCEABD293B0}" type="sibTrans" cxnId="{4E57F5E8-8081-5D4D-8CC4-C854BFF9D430}">
      <dgm:prSet/>
      <dgm:spPr/>
      <dgm:t>
        <a:bodyPr/>
        <a:lstStyle/>
        <a:p>
          <a:endParaRPr lang="en-US"/>
        </a:p>
      </dgm:t>
    </dgm:pt>
    <dgm:pt modelId="{ACA76ADA-6E97-B048-81AF-BD23E77D50D7}">
      <dgm:prSet phldrT="[Text]"/>
      <dgm:spPr>
        <a:solidFill>
          <a:srgbClr val="5C64B7"/>
        </a:solidFill>
      </dgm:spPr>
      <dgm:t>
        <a:bodyPr anchor="t"/>
        <a:lstStyle/>
        <a:p>
          <a:r>
            <a:rPr lang="en-US" dirty="0" smtClean="0"/>
            <a:t>Session 4</a:t>
          </a:r>
          <a:endParaRPr lang="en-US" dirty="0"/>
        </a:p>
      </dgm:t>
    </dgm:pt>
    <dgm:pt modelId="{20C2E490-BA61-0F49-9258-4245D043DB32}" type="parTrans" cxnId="{6C29F461-A7B1-6347-96D9-5843635A5E9B}">
      <dgm:prSet/>
      <dgm:spPr/>
      <dgm:t>
        <a:bodyPr/>
        <a:lstStyle/>
        <a:p>
          <a:endParaRPr lang="en-US"/>
        </a:p>
      </dgm:t>
    </dgm:pt>
    <dgm:pt modelId="{54F5BECF-498D-5149-8D5F-FFB3DBD3A937}" type="sibTrans" cxnId="{6C29F461-A7B1-6347-96D9-5843635A5E9B}">
      <dgm:prSet/>
      <dgm:spPr/>
      <dgm:t>
        <a:bodyPr/>
        <a:lstStyle/>
        <a:p>
          <a:endParaRPr lang="en-US"/>
        </a:p>
      </dgm:t>
    </dgm:pt>
    <dgm:pt modelId="{ACCD5F87-F0AD-4AC1-B901-263E3ACE229B}">
      <dgm:prSet phldrT="[Text]"/>
      <dgm:spPr>
        <a:solidFill>
          <a:srgbClr val="5C64B7"/>
        </a:solidFill>
      </dgm:spPr>
      <dgm:t>
        <a:bodyPr anchor="t"/>
        <a:lstStyle/>
        <a:p>
          <a:r>
            <a:rPr lang="en-US" dirty="0" smtClean="0"/>
            <a:t>Session 6</a:t>
          </a:r>
          <a:endParaRPr lang="en-US" dirty="0"/>
        </a:p>
      </dgm:t>
    </dgm:pt>
    <dgm:pt modelId="{8949409C-AA49-4B53-9CD8-D3A008A0FC29}" type="parTrans" cxnId="{D188B9B7-9F9A-472D-ABAC-C3ABB96AC1B2}">
      <dgm:prSet/>
      <dgm:spPr/>
      <dgm:t>
        <a:bodyPr/>
        <a:lstStyle/>
        <a:p>
          <a:endParaRPr lang="en-US"/>
        </a:p>
      </dgm:t>
    </dgm:pt>
    <dgm:pt modelId="{9C8BB35C-3218-4BB9-9684-4E5A936D2882}" type="sibTrans" cxnId="{D188B9B7-9F9A-472D-ABAC-C3ABB96AC1B2}">
      <dgm:prSet/>
      <dgm:spPr/>
      <dgm:t>
        <a:bodyPr/>
        <a:lstStyle/>
        <a:p>
          <a:endParaRPr lang="en-US"/>
        </a:p>
      </dgm:t>
    </dgm:pt>
    <dgm:pt modelId="{59ABD81E-99C7-044C-AC56-BB3F4A133ECC}" type="pres">
      <dgm:prSet presAssocID="{921A9B2C-652C-AC41-8CE9-68C3243F0F28}" presName="Name0" presStyleCnt="0">
        <dgm:presLayoutVars>
          <dgm:dir/>
          <dgm:resizeHandles val="exact"/>
        </dgm:presLayoutVars>
      </dgm:prSet>
      <dgm:spPr/>
    </dgm:pt>
    <dgm:pt modelId="{3C91E125-F69D-9A4F-BED5-FCB4A62BE396}" type="pres">
      <dgm:prSet presAssocID="{E6E91538-3A09-3E42-AF94-FC1C22D616E9}" presName="node" presStyleLbl="node1" presStyleIdx="0" presStyleCnt="6" custScaleY="182578">
        <dgm:presLayoutVars>
          <dgm:bulletEnabled val="1"/>
        </dgm:presLayoutVars>
      </dgm:prSet>
      <dgm:spPr/>
      <dgm:t>
        <a:bodyPr/>
        <a:lstStyle/>
        <a:p>
          <a:endParaRPr lang="en-US"/>
        </a:p>
      </dgm:t>
    </dgm:pt>
    <dgm:pt modelId="{B65A90F6-AC1E-1345-BE0A-63D2A8409D4C}" type="pres">
      <dgm:prSet presAssocID="{D5BF3B4D-8C7B-D641-B2E4-7467A46042ED}" presName="sibTrans" presStyleLbl="sibTrans2D1" presStyleIdx="0" presStyleCnt="5"/>
      <dgm:spPr/>
      <dgm:t>
        <a:bodyPr/>
        <a:lstStyle/>
        <a:p>
          <a:endParaRPr lang="en-US"/>
        </a:p>
      </dgm:t>
    </dgm:pt>
    <dgm:pt modelId="{E388B0AC-C6BA-DE45-A0D4-690DA4AD63ED}" type="pres">
      <dgm:prSet presAssocID="{D5BF3B4D-8C7B-D641-B2E4-7467A46042ED}" presName="connectorText" presStyleLbl="sibTrans2D1" presStyleIdx="0" presStyleCnt="5"/>
      <dgm:spPr/>
      <dgm:t>
        <a:bodyPr/>
        <a:lstStyle/>
        <a:p>
          <a:endParaRPr lang="en-US"/>
        </a:p>
      </dgm:t>
    </dgm:pt>
    <dgm:pt modelId="{58B1384D-9E6B-5F4B-A926-BE638D88DF2D}" type="pres">
      <dgm:prSet presAssocID="{0FA006A0-F37E-DD45-AAC9-C00063099763}" presName="node" presStyleLbl="node1" presStyleIdx="1" presStyleCnt="6" custScaleY="182578">
        <dgm:presLayoutVars>
          <dgm:bulletEnabled val="1"/>
        </dgm:presLayoutVars>
      </dgm:prSet>
      <dgm:spPr/>
      <dgm:t>
        <a:bodyPr/>
        <a:lstStyle/>
        <a:p>
          <a:endParaRPr lang="en-US"/>
        </a:p>
      </dgm:t>
    </dgm:pt>
    <dgm:pt modelId="{E3850741-FB6E-804A-8475-E73C51BDD584}" type="pres">
      <dgm:prSet presAssocID="{F9B30992-8191-8E4A-A46A-41B180EFF01A}" presName="sibTrans" presStyleLbl="sibTrans2D1" presStyleIdx="1" presStyleCnt="5"/>
      <dgm:spPr/>
      <dgm:t>
        <a:bodyPr/>
        <a:lstStyle/>
        <a:p>
          <a:endParaRPr lang="en-US"/>
        </a:p>
      </dgm:t>
    </dgm:pt>
    <dgm:pt modelId="{0DC265EE-69FC-2E4E-957F-4001F80041D4}" type="pres">
      <dgm:prSet presAssocID="{F9B30992-8191-8E4A-A46A-41B180EFF01A}" presName="connectorText" presStyleLbl="sibTrans2D1" presStyleIdx="1" presStyleCnt="5"/>
      <dgm:spPr/>
      <dgm:t>
        <a:bodyPr/>
        <a:lstStyle/>
        <a:p>
          <a:endParaRPr lang="en-US"/>
        </a:p>
      </dgm:t>
    </dgm:pt>
    <dgm:pt modelId="{02D306C0-0CAA-4643-B8F7-D01863D89419}" type="pres">
      <dgm:prSet presAssocID="{DB67EF1A-FEA9-874E-BE16-9AD33BAF1AC7}" presName="node" presStyleLbl="node1" presStyleIdx="2" presStyleCnt="6" custScaleY="182578">
        <dgm:presLayoutVars>
          <dgm:bulletEnabled val="1"/>
        </dgm:presLayoutVars>
      </dgm:prSet>
      <dgm:spPr/>
      <dgm:t>
        <a:bodyPr/>
        <a:lstStyle/>
        <a:p>
          <a:endParaRPr lang="en-US"/>
        </a:p>
      </dgm:t>
    </dgm:pt>
    <dgm:pt modelId="{57476F05-F271-6C4E-888E-F213E908C4E2}" type="pres">
      <dgm:prSet presAssocID="{04DF4EE6-5E91-0A40-973A-070584C2D655}" presName="sibTrans" presStyleLbl="sibTrans2D1" presStyleIdx="2" presStyleCnt="5"/>
      <dgm:spPr/>
      <dgm:t>
        <a:bodyPr/>
        <a:lstStyle/>
        <a:p>
          <a:endParaRPr lang="en-US"/>
        </a:p>
      </dgm:t>
    </dgm:pt>
    <dgm:pt modelId="{CAF32568-AB63-A346-9F53-99ECAF159D0D}" type="pres">
      <dgm:prSet presAssocID="{04DF4EE6-5E91-0A40-973A-070584C2D655}" presName="connectorText" presStyleLbl="sibTrans2D1" presStyleIdx="2" presStyleCnt="5"/>
      <dgm:spPr/>
      <dgm:t>
        <a:bodyPr/>
        <a:lstStyle/>
        <a:p>
          <a:endParaRPr lang="en-US"/>
        </a:p>
      </dgm:t>
    </dgm:pt>
    <dgm:pt modelId="{D025C568-45DC-D741-8662-603B3CAE913E}" type="pres">
      <dgm:prSet presAssocID="{ACA76ADA-6E97-B048-81AF-BD23E77D50D7}" presName="node" presStyleLbl="node1" presStyleIdx="3" presStyleCnt="6" custScaleY="182578">
        <dgm:presLayoutVars>
          <dgm:bulletEnabled val="1"/>
        </dgm:presLayoutVars>
      </dgm:prSet>
      <dgm:spPr/>
      <dgm:t>
        <a:bodyPr/>
        <a:lstStyle/>
        <a:p>
          <a:endParaRPr lang="en-US"/>
        </a:p>
      </dgm:t>
    </dgm:pt>
    <dgm:pt modelId="{46DDDAE3-89EE-2241-985C-8F42932B5248}" type="pres">
      <dgm:prSet presAssocID="{54F5BECF-498D-5149-8D5F-FFB3DBD3A937}" presName="sibTrans" presStyleLbl="sibTrans2D1" presStyleIdx="3" presStyleCnt="5"/>
      <dgm:spPr/>
      <dgm:t>
        <a:bodyPr/>
        <a:lstStyle/>
        <a:p>
          <a:endParaRPr lang="en-US"/>
        </a:p>
      </dgm:t>
    </dgm:pt>
    <dgm:pt modelId="{D2AF0A37-C51F-BD40-8697-9DD72A71CB80}" type="pres">
      <dgm:prSet presAssocID="{54F5BECF-498D-5149-8D5F-FFB3DBD3A937}" presName="connectorText" presStyleLbl="sibTrans2D1" presStyleIdx="3" presStyleCnt="5"/>
      <dgm:spPr/>
      <dgm:t>
        <a:bodyPr/>
        <a:lstStyle/>
        <a:p>
          <a:endParaRPr lang="en-US"/>
        </a:p>
      </dgm:t>
    </dgm:pt>
    <dgm:pt modelId="{5323F3EA-B42C-1C49-A6D1-035893FAB45F}" type="pres">
      <dgm:prSet presAssocID="{42F26C36-2BAA-6C42-9712-D491A8E75CBB}" presName="node" presStyleLbl="node1" presStyleIdx="4" presStyleCnt="6" custScaleY="182578">
        <dgm:presLayoutVars>
          <dgm:bulletEnabled val="1"/>
        </dgm:presLayoutVars>
      </dgm:prSet>
      <dgm:spPr/>
      <dgm:t>
        <a:bodyPr/>
        <a:lstStyle/>
        <a:p>
          <a:endParaRPr lang="en-US"/>
        </a:p>
      </dgm:t>
    </dgm:pt>
    <dgm:pt modelId="{75ECD595-CD35-43A5-B9F9-E00F2D876AC7}" type="pres">
      <dgm:prSet presAssocID="{404591E2-27C0-764B-92E4-5FCEABD293B0}" presName="sibTrans" presStyleLbl="sibTrans2D1" presStyleIdx="4" presStyleCnt="5"/>
      <dgm:spPr/>
      <dgm:t>
        <a:bodyPr/>
        <a:lstStyle/>
        <a:p>
          <a:endParaRPr lang="en-US"/>
        </a:p>
      </dgm:t>
    </dgm:pt>
    <dgm:pt modelId="{4DE2C4B9-A353-4BCD-8294-2064C2ACF4E7}" type="pres">
      <dgm:prSet presAssocID="{404591E2-27C0-764B-92E4-5FCEABD293B0}" presName="connectorText" presStyleLbl="sibTrans2D1" presStyleIdx="4" presStyleCnt="5"/>
      <dgm:spPr/>
      <dgm:t>
        <a:bodyPr/>
        <a:lstStyle/>
        <a:p>
          <a:endParaRPr lang="en-US"/>
        </a:p>
      </dgm:t>
    </dgm:pt>
    <dgm:pt modelId="{B2A38630-EDCB-4FF4-83BA-D6DBBACAD016}" type="pres">
      <dgm:prSet presAssocID="{ACCD5F87-F0AD-4AC1-B901-263E3ACE229B}" presName="node" presStyleLbl="node1" presStyleIdx="5" presStyleCnt="6" custScaleY="185183">
        <dgm:presLayoutVars>
          <dgm:bulletEnabled val="1"/>
        </dgm:presLayoutVars>
      </dgm:prSet>
      <dgm:spPr/>
      <dgm:t>
        <a:bodyPr/>
        <a:lstStyle/>
        <a:p>
          <a:endParaRPr lang="en-US"/>
        </a:p>
      </dgm:t>
    </dgm:pt>
  </dgm:ptLst>
  <dgm:cxnLst>
    <dgm:cxn modelId="{C53B1AE7-1465-C747-A952-B032E7FDA08A}" srcId="{921A9B2C-652C-AC41-8CE9-68C3243F0F28}" destId="{0FA006A0-F37E-DD45-AAC9-C00063099763}" srcOrd="1" destOrd="0" parTransId="{38D8E681-3DC8-2742-88F1-E65793CF8FCE}" sibTransId="{F9B30992-8191-8E4A-A46A-41B180EFF01A}"/>
    <dgm:cxn modelId="{4797CC4E-7339-43FE-84BD-039920F3A537}" type="presOf" srcId="{921A9B2C-652C-AC41-8CE9-68C3243F0F28}" destId="{59ABD81E-99C7-044C-AC56-BB3F4A133ECC}" srcOrd="0" destOrd="0" presId="urn:microsoft.com/office/officeart/2005/8/layout/process1"/>
    <dgm:cxn modelId="{4387BC24-D024-4E95-8728-606F11CEC926}" type="presOf" srcId="{E6E91538-3A09-3E42-AF94-FC1C22D616E9}" destId="{3C91E125-F69D-9A4F-BED5-FCB4A62BE396}" srcOrd="0" destOrd="0" presId="urn:microsoft.com/office/officeart/2005/8/layout/process1"/>
    <dgm:cxn modelId="{7B1E84BF-4907-4289-82C4-FCBE762E01E7}" type="presOf" srcId="{04DF4EE6-5E91-0A40-973A-070584C2D655}" destId="{CAF32568-AB63-A346-9F53-99ECAF159D0D}" srcOrd="1" destOrd="0" presId="urn:microsoft.com/office/officeart/2005/8/layout/process1"/>
    <dgm:cxn modelId="{F36FD2A6-C2C1-4CD9-AFC3-A544838F647B}" type="presOf" srcId="{54F5BECF-498D-5149-8D5F-FFB3DBD3A937}" destId="{46DDDAE3-89EE-2241-985C-8F42932B5248}" srcOrd="0" destOrd="0" presId="urn:microsoft.com/office/officeart/2005/8/layout/process1"/>
    <dgm:cxn modelId="{37929C33-2790-4EFF-9397-713F0D6D438A}" type="presOf" srcId="{42F26C36-2BAA-6C42-9712-D491A8E75CBB}" destId="{5323F3EA-B42C-1C49-A6D1-035893FAB45F}" srcOrd="0" destOrd="0" presId="urn:microsoft.com/office/officeart/2005/8/layout/process1"/>
    <dgm:cxn modelId="{A9A2BB10-BF7B-44F3-93E2-2A1F41E84F9E}" type="presOf" srcId="{54F5BECF-498D-5149-8D5F-FFB3DBD3A937}" destId="{D2AF0A37-C51F-BD40-8697-9DD72A71CB80}" srcOrd="1" destOrd="0" presId="urn:microsoft.com/office/officeart/2005/8/layout/process1"/>
    <dgm:cxn modelId="{D188B9B7-9F9A-472D-ABAC-C3ABB96AC1B2}" srcId="{921A9B2C-652C-AC41-8CE9-68C3243F0F28}" destId="{ACCD5F87-F0AD-4AC1-B901-263E3ACE229B}" srcOrd="5" destOrd="0" parTransId="{8949409C-AA49-4B53-9CD8-D3A008A0FC29}" sibTransId="{9C8BB35C-3218-4BB9-9684-4E5A936D2882}"/>
    <dgm:cxn modelId="{C16F5600-D351-4C22-893F-A1D6E301E1E3}" type="presOf" srcId="{D5BF3B4D-8C7B-D641-B2E4-7467A46042ED}" destId="{E388B0AC-C6BA-DE45-A0D4-690DA4AD63ED}" srcOrd="1" destOrd="0" presId="urn:microsoft.com/office/officeart/2005/8/layout/process1"/>
    <dgm:cxn modelId="{80C3BA21-4C70-4E30-B1C2-BBD6E93BE08B}" type="presOf" srcId="{404591E2-27C0-764B-92E4-5FCEABD293B0}" destId="{4DE2C4B9-A353-4BCD-8294-2064C2ACF4E7}" srcOrd="1" destOrd="0" presId="urn:microsoft.com/office/officeart/2005/8/layout/process1"/>
    <dgm:cxn modelId="{1BF35E8C-E64A-4B2D-89A7-D7461E6E7B8C}" type="presOf" srcId="{F9B30992-8191-8E4A-A46A-41B180EFF01A}" destId="{0DC265EE-69FC-2E4E-957F-4001F80041D4}" srcOrd="1" destOrd="0" presId="urn:microsoft.com/office/officeart/2005/8/layout/process1"/>
    <dgm:cxn modelId="{248725E6-2248-364E-A263-2B7826733EB0}" srcId="{921A9B2C-652C-AC41-8CE9-68C3243F0F28}" destId="{DB67EF1A-FEA9-874E-BE16-9AD33BAF1AC7}" srcOrd="2" destOrd="0" parTransId="{44EFBB95-87ED-D545-8493-611C1EBB2209}" sibTransId="{04DF4EE6-5E91-0A40-973A-070584C2D655}"/>
    <dgm:cxn modelId="{9E95ACDA-5CA3-4723-98C9-ED43391D87BB}" type="presOf" srcId="{D5BF3B4D-8C7B-D641-B2E4-7467A46042ED}" destId="{B65A90F6-AC1E-1345-BE0A-63D2A8409D4C}" srcOrd="0" destOrd="0" presId="urn:microsoft.com/office/officeart/2005/8/layout/process1"/>
    <dgm:cxn modelId="{4259BA34-A1D2-44EC-966B-2748F330965A}" type="presOf" srcId="{04DF4EE6-5E91-0A40-973A-070584C2D655}" destId="{57476F05-F271-6C4E-888E-F213E908C4E2}" srcOrd="0" destOrd="0" presId="urn:microsoft.com/office/officeart/2005/8/layout/process1"/>
    <dgm:cxn modelId="{63282AB5-C338-4399-BA04-85A7B77D26CC}" type="presOf" srcId="{ACCD5F87-F0AD-4AC1-B901-263E3ACE229B}" destId="{B2A38630-EDCB-4FF4-83BA-D6DBBACAD016}" srcOrd="0" destOrd="0" presId="urn:microsoft.com/office/officeart/2005/8/layout/process1"/>
    <dgm:cxn modelId="{4E57F5E8-8081-5D4D-8CC4-C854BFF9D430}" srcId="{921A9B2C-652C-AC41-8CE9-68C3243F0F28}" destId="{42F26C36-2BAA-6C42-9712-D491A8E75CBB}" srcOrd="4" destOrd="0" parTransId="{A6C3A0D0-F9DD-C74F-A2E8-A7660260ECCB}" sibTransId="{404591E2-27C0-764B-92E4-5FCEABD293B0}"/>
    <dgm:cxn modelId="{6C29F461-A7B1-6347-96D9-5843635A5E9B}" srcId="{921A9B2C-652C-AC41-8CE9-68C3243F0F28}" destId="{ACA76ADA-6E97-B048-81AF-BD23E77D50D7}" srcOrd="3" destOrd="0" parTransId="{20C2E490-BA61-0F49-9258-4245D043DB32}" sibTransId="{54F5BECF-498D-5149-8D5F-FFB3DBD3A937}"/>
    <dgm:cxn modelId="{E1D47FA0-CB76-449D-87B4-D1D7AC3E263E}" type="presOf" srcId="{0FA006A0-F37E-DD45-AAC9-C00063099763}" destId="{58B1384D-9E6B-5F4B-A926-BE638D88DF2D}" srcOrd="0" destOrd="0" presId="urn:microsoft.com/office/officeart/2005/8/layout/process1"/>
    <dgm:cxn modelId="{5B85E780-1B04-4C24-807D-10CB6AB3E01C}" type="presOf" srcId="{ACA76ADA-6E97-B048-81AF-BD23E77D50D7}" destId="{D025C568-45DC-D741-8662-603B3CAE913E}" srcOrd="0" destOrd="0" presId="urn:microsoft.com/office/officeart/2005/8/layout/process1"/>
    <dgm:cxn modelId="{CC3E9173-8AE1-7446-B3A7-F95050D4E483}" srcId="{921A9B2C-652C-AC41-8CE9-68C3243F0F28}" destId="{E6E91538-3A09-3E42-AF94-FC1C22D616E9}" srcOrd="0" destOrd="0" parTransId="{7C153955-3EAA-5B45-8919-EA3A2146E5BD}" sibTransId="{D5BF3B4D-8C7B-D641-B2E4-7467A46042ED}"/>
    <dgm:cxn modelId="{215A2DF2-F8C9-45A9-9237-8885A56405FD}" type="presOf" srcId="{F9B30992-8191-8E4A-A46A-41B180EFF01A}" destId="{E3850741-FB6E-804A-8475-E73C51BDD584}" srcOrd="0" destOrd="0" presId="urn:microsoft.com/office/officeart/2005/8/layout/process1"/>
    <dgm:cxn modelId="{93A4BDA0-E8B8-41D3-BA54-47EB0385E859}" type="presOf" srcId="{404591E2-27C0-764B-92E4-5FCEABD293B0}" destId="{75ECD595-CD35-43A5-B9F9-E00F2D876AC7}" srcOrd="0" destOrd="0" presId="urn:microsoft.com/office/officeart/2005/8/layout/process1"/>
    <dgm:cxn modelId="{589D59A5-CF00-493A-92F6-E47A4A1CDDAC}" type="presOf" srcId="{DB67EF1A-FEA9-874E-BE16-9AD33BAF1AC7}" destId="{02D306C0-0CAA-4643-B8F7-D01863D89419}" srcOrd="0" destOrd="0" presId="urn:microsoft.com/office/officeart/2005/8/layout/process1"/>
    <dgm:cxn modelId="{972B7B85-874A-4A02-958D-2A077F44BE08}" type="presParOf" srcId="{59ABD81E-99C7-044C-AC56-BB3F4A133ECC}" destId="{3C91E125-F69D-9A4F-BED5-FCB4A62BE396}" srcOrd="0" destOrd="0" presId="urn:microsoft.com/office/officeart/2005/8/layout/process1"/>
    <dgm:cxn modelId="{A67EB3A2-CB8E-468A-ACEE-E381A0E23C55}" type="presParOf" srcId="{59ABD81E-99C7-044C-AC56-BB3F4A133ECC}" destId="{B65A90F6-AC1E-1345-BE0A-63D2A8409D4C}" srcOrd="1" destOrd="0" presId="urn:microsoft.com/office/officeart/2005/8/layout/process1"/>
    <dgm:cxn modelId="{B48FB12F-DD85-4233-8185-E6B1101BDD32}" type="presParOf" srcId="{B65A90F6-AC1E-1345-BE0A-63D2A8409D4C}" destId="{E388B0AC-C6BA-DE45-A0D4-690DA4AD63ED}" srcOrd="0" destOrd="0" presId="urn:microsoft.com/office/officeart/2005/8/layout/process1"/>
    <dgm:cxn modelId="{3E7DB1BC-2E61-456B-BFB7-9551786B2A8A}" type="presParOf" srcId="{59ABD81E-99C7-044C-AC56-BB3F4A133ECC}" destId="{58B1384D-9E6B-5F4B-A926-BE638D88DF2D}" srcOrd="2" destOrd="0" presId="urn:microsoft.com/office/officeart/2005/8/layout/process1"/>
    <dgm:cxn modelId="{7FD948CA-FD9E-4D78-90E5-A1407FE371DF}" type="presParOf" srcId="{59ABD81E-99C7-044C-AC56-BB3F4A133ECC}" destId="{E3850741-FB6E-804A-8475-E73C51BDD584}" srcOrd="3" destOrd="0" presId="urn:microsoft.com/office/officeart/2005/8/layout/process1"/>
    <dgm:cxn modelId="{F450E516-F123-42BF-88FF-D20FC4DA04C4}" type="presParOf" srcId="{E3850741-FB6E-804A-8475-E73C51BDD584}" destId="{0DC265EE-69FC-2E4E-957F-4001F80041D4}" srcOrd="0" destOrd="0" presId="urn:microsoft.com/office/officeart/2005/8/layout/process1"/>
    <dgm:cxn modelId="{8DD4A4EC-CFD2-4FFE-8D5B-66719F4E4E81}" type="presParOf" srcId="{59ABD81E-99C7-044C-AC56-BB3F4A133ECC}" destId="{02D306C0-0CAA-4643-B8F7-D01863D89419}" srcOrd="4" destOrd="0" presId="urn:microsoft.com/office/officeart/2005/8/layout/process1"/>
    <dgm:cxn modelId="{5E145C9B-7A0C-4D9E-8434-B1D2F9950140}" type="presParOf" srcId="{59ABD81E-99C7-044C-AC56-BB3F4A133ECC}" destId="{57476F05-F271-6C4E-888E-F213E908C4E2}" srcOrd="5" destOrd="0" presId="urn:microsoft.com/office/officeart/2005/8/layout/process1"/>
    <dgm:cxn modelId="{F4AC45D9-90C1-43D3-9995-9C1BA0858003}" type="presParOf" srcId="{57476F05-F271-6C4E-888E-F213E908C4E2}" destId="{CAF32568-AB63-A346-9F53-99ECAF159D0D}" srcOrd="0" destOrd="0" presId="urn:microsoft.com/office/officeart/2005/8/layout/process1"/>
    <dgm:cxn modelId="{29A18943-9135-404E-8D95-6EEA8FF18340}" type="presParOf" srcId="{59ABD81E-99C7-044C-AC56-BB3F4A133ECC}" destId="{D025C568-45DC-D741-8662-603B3CAE913E}" srcOrd="6" destOrd="0" presId="urn:microsoft.com/office/officeart/2005/8/layout/process1"/>
    <dgm:cxn modelId="{84C4696C-E09E-47D0-BD15-E2668903176D}" type="presParOf" srcId="{59ABD81E-99C7-044C-AC56-BB3F4A133ECC}" destId="{46DDDAE3-89EE-2241-985C-8F42932B5248}" srcOrd="7" destOrd="0" presId="urn:microsoft.com/office/officeart/2005/8/layout/process1"/>
    <dgm:cxn modelId="{28518683-E4AB-44FF-866B-39D797E66CDB}" type="presParOf" srcId="{46DDDAE3-89EE-2241-985C-8F42932B5248}" destId="{D2AF0A37-C51F-BD40-8697-9DD72A71CB80}" srcOrd="0" destOrd="0" presId="urn:microsoft.com/office/officeart/2005/8/layout/process1"/>
    <dgm:cxn modelId="{51538360-508A-47D9-A4C0-C1431155A7A5}" type="presParOf" srcId="{59ABD81E-99C7-044C-AC56-BB3F4A133ECC}" destId="{5323F3EA-B42C-1C49-A6D1-035893FAB45F}" srcOrd="8" destOrd="0" presId="urn:microsoft.com/office/officeart/2005/8/layout/process1"/>
    <dgm:cxn modelId="{78D7AE14-8A74-4ED6-A45E-E1257A6B8FF4}" type="presParOf" srcId="{59ABD81E-99C7-044C-AC56-BB3F4A133ECC}" destId="{75ECD595-CD35-43A5-B9F9-E00F2D876AC7}" srcOrd="9" destOrd="0" presId="urn:microsoft.com/office/officeart/2005/8/layout/process1"/>
    <dgm:cxn modelId="{C4A04048-5AA9-4BCB-822E-0E16475983F0}" type="presParOf" srcId="{75ECD595-CD35-43A5-B9F9-E00F2D876AC7}" destId="{4DE2C4B9-A353-4BCD-8294-2064C2ACF4E7}" srcOrd="0" destOrd="0" presId="urn:microsoft.com/office/officeart/2005/8/layout/process1"/>
    <dgm:cxn modelId="{6F0DD989-4D0D-4132-8EE4-E581848F2049}" type="presParOf" srcId="{59ABD81E-99C7-044C-AC56-BB3F4A133ECC}" destId="{B2A38630-EDCB-4FF4-83BA-D6DBBACAD016}" srcOrd="10"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4E74A-57E5-4946-B450-EFDD652088C3}">
      <dsp:nvSpPr>
        <dsp:cNvPr id="0" name=""/>
        <dsp:cNvSpPr/>
      </dsp:nvSpPr>
      <dsp:spPr>
        <a:xfrm>
          <a:off x="3453118" y="3742282"/>
          <a:ext cx="2275690" cy="223847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Meeting Students’ Multiple Needs Simultaneously</a:t>
          </a:r>
          <a:endParaRPr lang="en-US" sz="2000" kern="1200" dirty="0">
            <a:solidFill>
              <a:srgbClr val="000000"/>
            </a:solidFill>
          </a:endParaRPr>
        </a:p>
      </dsp:txBody>
      <dsp:txXfrm>
        <a:off x="3786385" y="4070099"/>
        <a:ext cx="1609156" cy="1582841"/>
      </dsp:txXfrm>
    </dsp:sp>
    <dsp:sp modelId="{B8480060-A83B-7945-9D65-37C9852B84D5}">
      <dsp:nvSpPr>
        <dsp:cNvPr id="0" name=""/>
        <dsp:cNvSpPr/>
      </dsp:nvSpPr>
      <dsp:spPr>
        <a:xfrm rot="12488749">
          <a:off x="1396729" y="3390044"/>
          <a:ext cx="2410856" cy="75221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20FECC-862F-5846-9BCD-1E4881DB00D1}">
      <dsp:nvSpPr>
        <dsp:cNvPr id="0" name=""/>
        <dsp:cNvSpPr/>
      </dsp:nvSpPr>
      <dsp:spPr>
        <a:xfrm>
          <a:off x="0" y="746551"/>
          <a:ext cx="2683789" cy="4753574"/>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i="1" kern="1200" dirty="0" smtClean="0">
              <a:solidFill>
                <a:srgbClr val="000000"/>
              </a:solidFill>
            </a:rPr>
            <a:t>Academic</a:t>
          </a:r>
        </a:p>
        <a:p>
          <a:pPr lvl="0" algn="l" defTabSz="1066800">
            <a:lnSpc>
              <a:spcPct val="90000"/>
            </a:lnSpc>
            <a:spcBef>
              <a:spcPct val="0"/>
            </a:spcBef>
            <a:spcAft>
              <a:spcPct val="35000"/>
            </a:spcAft>
          </a:pPr>
          <a:r>
            <a:rPr lang="en-US" sz="2000" kern="1200" dirty="0" smtClean="0">
              <a:solidFill>
                <a:srgbClr val="000000"/>
              </a:solidFill>
            </a:rPr>
            <a:t>Student behavior affects teacher behavior</a:t>
          </a:r>
        </a:p>
        <a:p>
          <a:pPr lvl="0" algn="l" defTabSz="1066800">
            <a:lnSpc>
              <a:spcPct val="90000"/>
            </a:lnSpc>
            <a:spcBef>
              <a:spcPct val="0"/>
            </a:spcBef>
            <a:spcAft>
              <a:spcPct val="35000"/>
            </a:spcAft>
          </a:pPr>
          <a:r>
            <a:rPr lang="en-US" sz="2000" kern="1200" dirty="0" smtClean="0">
              <a:solidFill>
                <a:srgbClr val="000000"/>
              </a:solidFill>
            </a:rPr>
            <a:t>Academic and behavioral difficulties often co-occur</a:t>
          </a:r>
        </a:p>
        <a:p>
          <a:pPr lvl="0" algn="l" defTabSz="1066800">
            <a:lnSpc>
              <a:spcPct val="90000"/>
            </a:lnSpc>
            <a:spcBef>
              <a:spcPct val="0"/>
            </a:spcBef>
            <a:spcAft>
              <a:spcPct val="35000"/>
            </a:spcAft>
          </a:pPr>
          <a:r>
            <a:rPr lang="en-US" sz="2000" kern="1200" dirty="0" smtClean="0">
              <a:solidFill>
                <a:srgbClr val="000000"/>
              </a:solidFill>
            </a:rPr>
            <a:t>Academic skills- based curriculum and instruction</a:t>
          </a:r>
        </a:p>
        <a:p>
          <a:pPr lvl="0" algn="ctr" defTabSz="1066800">
            <a:lnSpc>
              <a:spcPct val="90000"/>
            </a:lnSpc>
            <a:spcBef>
              <a:spcPct val="0"/>
            </a:spcBef>
            <a:spcAft>
              <a:spcPct val="35000"/>
            </a:spcAft>
          </a:pPr>
          <a:r>
            <a:rPr lang="en-US" sz="2000" b="1" kern="1200" dirty="0" smtClean="0">
              <a:solidFill>
                <a:srgbClr val="FF0000"/>
              </a:solidFill>
            </a:rPr>
            <a:t>Increasing  academic engagement decreases disruptive and off-task behaviors</a:t>
          </a:r>
          <a:endParaRPr lang="en-US" sz="2000" b="1" kern="1200" dirty="0">
            <a:solidFill>
              <a:srgbClr val="FF0000"/>
            </a:solidFill>
          </a:endParaRPr>
        </a:p>
      </dsp:txBody>
      <dsp:txXfrm>
        <a:off x="78605" y="825156"/>
        <a:ext cx="2526579" cy="4596364"/>
      </dsp:txXfrm>
    </dsp:sp>
    <dsp:sp modelId="{EEF57E5A-3D59-164D-9339-08E1DF239F3B}">
      <dsp:nvSpPr>
        <dsp:cNvPr id="0" name=""/>
        <dsp:cNvSpPr/>
      </dsp:nvSpPr>
      <dsp:spPr>
        <a:xfrm rot="16286093">
          <a:off x="3457657" y="2402427"/>
          <a:ext cx="1990742" cy="75221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1902F91-7454-C349-9E6C-9D20009F70B0}">
      <dsp:nvSpPr>
        <dsp:cNvPr id="0" name=""/>
        <dsp:cNvSpPr/>
      </dsp:nvSpPr>
      <dsp:spPr>
        <a:xfrm>
          <a:off x="2820228" y="187653"/>
          <a:ext cx="3192535" cy="2905381"/>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i="1" kern="1200" dirty="0" smtClean="0">
              <a:solidFill>
                <a:schemeClr val="tx1"/>
              </a:solidFill>
              <a:ea typeface="Calibri" pitchFamily="-65" charset="0"/>
              <a:cs typeface="Calibri" pitchFamily="-65" charset="0"/>
            </a:rPr>
            <a:t>Behavior</a:t>
          </a:r>
        </a:p>
        <a:p>
          <a:pPr lvl="0" algn="l" defTabSz="1066800">
            <a:lnSpc>
              <a:spcPct val="90000"/>
            </a:lnSpc>
            <a:spcBef>
              <a:spcPct val="0"/>
            </a:spcBef>
            <a:spcAft>
              <a:spcPct val="35000"/>
            </a:spcAft>
          </a:pPr>
          <a:r>
            <a:rPr lang="en-US" sz="1800" b="0" kern="1200" dirty="0" smtClean="0">
              <a:solidFill>
                <a:srgbClr val="000000"/>
              </a:solidFill>
              <a:ea typeface="Calibri" pitchFamily="-65" charset="0"/>
              <a:cs typeface="Calibri" pitchFamily="-65" charset="0"/>
            </a:rPr>
            <a:t>Students arrive at school with differing behavioral skill-sets</a:t>
          </a:r>
        </a:p>
        <a:p>
          <a:pPr lvl="0" algn="l" defTabSz="1066800">
            <a:lnSpc>
              <a:spcPct val="90000"/>
            </a:lnSpc>
            <a:spcBef>
              <a:spcPct val="0"/>
            </a:spcBef>
            <a:spcAft>
              <a:spcPct val="35000"/>
            </a:spcAft>
          </a:pPr>
          <a:r>
            <a:rPr lang="en-US" sz="1800" b="0" kern="1200" dirty="0" smtClean="0">
              <a:solidFill>
                <a:srgbClr val="000000"/>
              </a:solidFill>
              <a:ea typeface="Calibri" pitchFamily="-65" charset="0"/>
              <a:cs typeface="Calibri" pitchFamily="-65" charset="0"/>
            </a:rPr>
            <a:t>An instructional approach to behavior teaches students the behaviors needed to be successful at school</a:t>
          </a:r>
        </a:p>
        <a:p>
          <a:pPr lvl="0" algn="ctr" defTabSz="1066800">
            <a:lnSpc>
              <a:spcPct val="90000"/>
            </a:lnSpc>
            <a:spcBef>
              <a:spcPct val="0"/>
            </a:spcBef>
            <a:spcAft>
              <a:spcPct val="35000"/>
            </a:spcAft>
          </a:pPr>
          <a:r>
            <a:rPr lang="en-US" sz="1800" b="1" kern="1200" dirty="0" smtClean="0">
              <a:solidFill>
                <a:srgbClr val="FF0000"/>
              </a:solidFill>
              <a:ea typeface="Calibri" pitchFamily="-65" charset="0"/>
              <a:cs typeface="Calibri" pitchFamily="-65" charset="0"/>
            </a:rPr>
            <a:t>A proactive approach to behavior increases instructional time</a:t>
          </a:r>
          <a:endParaRPr lang="en-US" sz="1800" b="1" kern="1200" dirty="0">
            <a:solidFill>
              <a:srgbClr val="FF0000"/>
            </a:solidFill>
          </a:endParaRPr>
        </a:p>
      </dsp:txBody>
      <dsp:txXfrm>
        <a:off x="2905324" y="272749"/>
        <a:ext cx="3022343" cy="2735189"/>
      </dsp:txXfrm>
    </dsp:sp>
    <dsp:sp modelId="{E3FE64DD-1154-9B45-8F3E-72B2F6484A6B}">
      <dsp:nvSpPr>
        <dsp:cNvPr id="0" name=""/>
        <dsp:cNvSpPr/>
      </dsp:nvSpPr>
      <dsp:spPr>
        <a:xfrm rot="19813012">
          <a:off x="5381631" y="3376401"/>
          <a:ext cx="2229909" cy="75221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F71D44-EFAB-2C46-ABBD-B3AA3CCAD0C5}">
      <dsp:nvSpPr>
        <dsp:cNvPr id="0" name=""/>
        <dsp:cNvSpPr/>
      </dsp:nvSpPr>
      <dsp:spPr>
        <a:xfrm>
          <a:off x="6231167" y="1333721"/>
          <a:ext cx="2782580" cy="3585661"/>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i="1" kern="1200" dirty="0" smtClean="0">
              <a:solidFill>
                <a:srgbClr val="000000"/>
              </a:solidFill>
            </a:rPr>
            <a:t>Social</a:t>
          </a:r>
        </a:p>
        <a:p>
          <a:pPr lvl="0" algn="l" defTabSz="1066800">
            <a:lnSpc>
              <a:spcPct val="90000"/>
            </a:lnSpc>
            <a:spcBef>
              <a:spcPct val="0"/>
            </a:spcBef>
            <a:spcAft>
              <a:spcPct val="35000"/>
            </a:spcAft>
          </a:pPr>
          <a:r>
            <a:rPr lang="en-US" sz="2000" kern="1200" dirty="0" smtClean="0">
              <a:solidFill>
                <a:srgbClr val="000000"/>
              </a:solidFill>
            </a:rPr>
            <a:t>Environments where students feel safe physically &amp; instructionally </a:t>
          </a:r>
        </a:p>
        <a:p>
          <a:pPr lvl="0" algn="ctr" defTabSz="1066800">
            <a:lnSpc>
              <a:spcPct val="90000"/>
            </a:lnSpc>
            <a:spcBef>
              <a:spcPct val="0"/>
            </a:spcBef>
            <a:spcAft>
              <a:spcPct val="35000"/>
            </a:spcAft>
          </a:pPr>
          <a:r>
            <a:rPr lang="en-US" sz="2000" b="1" kern="1200" dirty="0" smtClean="0">
              <a:solidFill>
                <a:srgbClr val="FF0000"/>
              </a:solidFill>
            </a:rPr>
            <a:t>Social skills improve peer and teacher interactions during instructional activities </a:t>
          </a:r>
          <a:endParaRPr lang="en-US" sz="2000" b="1" kern="1200" dirty="0">
            <a:solidFill>
              <a:srgbClr val="FF0000"/>
            </a:solidFill>
          </a:endParaRPr>
        </a:p>
      </dsp:txBody>
      <dsp:txXfrm>
        <a:off x="6312666" y="1415220"/>
        <a:ext cx="2619582" cy="3422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8E673-0996-FE4E-920F-481283A82E0D}">
      <dsp:nvSpPr>
        <dsp:cNvPr id="0" name=""/>
        <dsp:cNvSpPr/>
      </dsp:nvSpPr>
      <dsp:spPr>
        <a:xfrm>
          <a:off x="2669" y="1889202"/>
          <a:ext cx="1489850" cy="1546082"/>
        </a:xfrm>
        <a:prstGeom prst="roundRect">
          <a:avLst>
            <a:gd name="adj" fmla="val 10000"/>
          </a:avLst>
        </a:prstGeom>
        <a:solidFill>
          <a:schemeClr val="lt1"/>
        </a:solidFill>
        <a:ln w="25400" cap="flat" cmpd="sng" algn="ctr">
          <a:solidFill>
            <a:srgbClr val="00800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n-US" sz="1000" kern="1200" dirty="0" smtClean="0">
              <a:latin typeface="Times New Roman" panose="02020603050405020304" pitchFamily="18" charset="0"/>
              <a:cs typeface="Times New Roman" panose="02020603050405020304" pitchFamily="18" charset="0"/>
            </a:rPr>
            <a:t>Application readiness self assessment</a:t>
          </a:r>
          <a:endParaRPr lang="en-US"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n-US" sz="1000" kern="1200" dirty="0" smtClean="0">
              <a:latin typeface="Times New Roman" panose="02020603050405020304" pitchFamily="18" charset="0"/>
              <a:cs typeface="Times New Roman" panose="02020603050405020304" pitchFamily="18" charset="0"/>
            </a:rPr>
            <a:t>Evidence of exploration activities</a:t>
          </a:r>
          <a:endParaRPr lang="en-US"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n-US" sz="1000" kern="1200" dirty="0" smtClean="0">
              <a:latin typeface="Times New Roman" panose="02020603050405020304" pitchFamily="18" charset="0"/>
              <a:cs typeface="Times New Roman" panose="02020603050405020304" pitchFamily="18" charset="0"/>
            </a:rPr>
            <a:t>District commitment</a:t>
          </a:r>
          <a:endParaRPr lang="en-US"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n-US" sz="1000" kern="1200" dirty="0" smtClean="0">
              <a:latin typeface="Times New Roman" panose="02020603050405020304" pitchFamily="18" charset="0"/>
              <a:cs typeface="Times New Roman" panose="02020603050405020304" pitchFamily="18" charset="0"/>
            </a:rPr>
            <a:t>Action Plan</a:t>
          </a:r>
        </a:p>
        <a:p>
          <a:pPr marL="57150" lvl="1" indent="-57150" algn="l" defTabSz="444500">
            <a:lnSpc>
              <a:spcPct val="90000"/>
            </a:lnSpc>
            <a:spcBef>
              <a:spcPct val="0"/>
            </a:spcBef>
            <a:spcAft>
              <a:spcPct val="15000"/>
            </a:spcAft>
            <a:buChar char="••"/>
          </a:pPr>
          <a:endParaRPr lang="en-US" sz="700" kern="1200" dirty="0">
            <a:latin typeface="Times New Roman" panose="02020603050405020304" pitchFamily="18" charset="0"/>
            <a:cs typeface="Times New Roman" panose="02020603050405020304" pitchFamily="18" charset="0"/>
          </a:endParaRPr>
        </a:p>
      </dsp:txBody>
      <dsp:txXfrm>
        <a:off x="38249" y="1924782"/>
        <a:ext cx="1418690" cy="1143619"/>
      </dsp:txXfrm>
    </dsp:sp>
    <dsp:sp modelId="{94E27650-8084-AC4C-9D0B-3B3F491ED790}">
      <dsp:nvSpPr>
        <dsp:cNvPr id="0" name=""/>
        <dsp:cNvSpPr/>
      </dsp:nvSpPr>
      <dsp:spPr>
        <a:xfrm>
          <a:off x="756399" y="2437165"/>
          <a:ext cx="1641598" cy="1641598"/>
        </a:xfrm>
        <a:prstGeom prst="leftCircularArrow">
          <a:avLst>
            <a:gd name="adj1" fmla="val 2756"/>
            <a:gd name="adj2" fmla="val 335985"/>
            <a:gd name="adj3" fmla="val 1621997"/>
            <a:gd name="adj4" fmla="val 8534990"/>
            <a:gd name="adj5" fmla="val 3215"/>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64FE800-BF08-0740-9C75-95E895522F6E}">
      <dsp:nvSpPr>
        <dsp:cNvPr id="0" name=""/>
        <dsp:cNvSpPr/>
      </dsp:nvSpPr>
      <dsp:spPr>
        <a:xfrm>
          <a:off x="304798" y="3203833"/>
          <a:ext cx="1324311" cy="526634"/>
        </a:xfrm>
        <a:prstGeom prst="roundRect">
          <a:avLst>
            <a:gd name="adj" fmla="val 10000"/>
          </a:avLst>
        </a:prstGeom>
        <a:gradFill flip="none" rotWithShape="0">
          <a:gsLst>
            <a:gs pos="0">
              <a:schemeClr val="dk2">
                <a:hueOff val="0"/>
                <a:satOff val="0"/>
                <a:lumOff val="0"/>
                <a:tint val="100000"/>
                <a:shade val="100000"/>
                <a:satMod val="130000"/>
                <a:alpha val="65000"/>
              </a:schemeClr>
            </a:gs>
            <a:gs pos="100000">
              <a:schemeClr val="dk2">
                <a:hueOff val="0"/>
                <a:satOff val="0"/>
                <a:lumOff val="0"/>
                <a:tint val="50000"/>
                <a:shade val="100000"/>
                <a:satMod val="350000"/>
                <a:alpha val="65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Times New Roman" panose="02020603050405020304" pitchFamily="18" charset="0"/>
              <a:cs typeface="Times New Roman" panose="02020603050405020304" pitchFamily="18" charset="0"/>
            </a:rPr>
            <a:t>Application</a:t>
          </a:r>
          <a:endParaRPr lang="en-US" sz="1000" kern="1200" dirty="0">
            <a:latin typeface="Times New Roman" panose="02020603050405020304" pitchFamily="18" charset="0"/>
            <a:cs typeface="Times New Roman" panose="02020603050405020304" pitchFamily="18" charset="0"/>
          </a:endParaRPr>
        </a:p>
      </dsp:txBody>
      <dsp:txXfrm>
        <a:off x="320223" y="3219258"/>
        <a:ext cx="1293461" cy="495784"/>
      </dsp:txXfrm>
    </dsp:sp>
    <dsp:sp modelId="{EA7C3DA4-8381-9B4E-AA3B-B5A9697C0B27}">
      <dsp:nvSpPr>
        <dsp:cNvPr id="0" name=""/>
        <dsp:cNvSpPr/>
      </dsp:nvSpPr>
      <dsp:spPr>
        <a:xfrm>
          <a:off x="1873487" y="1883595"/>
          <a:ext cx="1489850" cy="1552718"/>
        </a:xfrm>
        <a:prstGeom prst="roundRect">
          <a:avLst>
            <a:gd name="adj" fmla="val 10000"/>
          </a:avLst>
        </a:prstGeom>
        <a:solidFill>
          <a:schemeClr val="lt1"/>
        </a:solidFill>
        <a:ln w="25400" cap="flat" cmpd="sng" algn="ctr">
          <a:solidFill>
            <a:srgbClr val="008000"/>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n-US" sz="1000" kern="1200" dirty="0" smtClean="0">
              <a:latin typeface="Times New Roman" panose="02020603050405020304" pitchFamily="18" charset="0"/>
              <a:cs typeface="Times New Roman" panose="02020603050405020304" pitchFamily="18" charset="0"/>
            </a:rPr>
            <a:t>Readiness Activities</a:t>
          </a:r>
          <a:endParaRPr lang="en-US"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n-US" sz="1000" kern="1200" dirty="0" smtClean="0">
              <a:latin typeface="Times New Roman" panose="02020603050405020304" pitchFamily="18" charset="0"/>
              <a:cs typeface="Times New Roman" panose="02020603050405020304" pitchFamily="18" charset="0"/>
            </a:rPr>
            <a:t>Intro to MTSS: CI3T</a:t>
          </a:r>
          <a:endParaRPr lang="en-US"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n-US" sz="1000" kern="1200" dirty="0" smtClean="0">
              <a:latin typeface="Times New Roman" panose="02020603050405020304" pitchFamily="18" charset="0"/>
              <a:cs typeface="Times New Roman" panose="02020603050405020304" pitchFamily="18" charset="0"/>
            </a:rPr>
            <a:t>Prepare to build integrated plan</a:t>
          </a:r>
          <a:endParaRPr lang="en-US" sz="1000" kern="1200" dirty="0">
            <a:latin typeface="Times New Roman" panose="02020603050405020304" pitchFamily="18" charset="0"/>
            <a:cs typeface="Times New Roman" panose="02020603050405020304" pitchFamily="18" charset="0"/>
          </a:endParaRPr>
        </a:p>
      </dsp:txBody>
      <dsp:txXfrm>
        <a:off x="1909219" y="2252052"/>
        <a:ext cx="1418386" cy="1148528"/>
      </dsp:txXfrm>
    </dsp:sp>
    <dsp:sp modelId="{59D4CB6F-928A-F94A-8CE9-C324B219EA6A}">
      <dsp:nvSpPr>
        <dsp:cNvPr id="0" name=""/>
        <dsp:cNvSpPr/>
      </dsp:nvSpPr>
      <dsp:spPr>
        <a:xfrm>
          <a:off x="2578552" y="1218441"/>
          <a:ext cx="1887011" cy="1887011"/>
        </a:xfrm>
        <a:prstGeom prst="circularArrow">
          <a:avLst>
            <a:gd name="adj1" fmla="val 2397"/>
            <a:gd name="adj2" fmla="val 289865"/>
            <a:gd name="adj3" fmla="val 19803074"/>
            <a:gd name="adj4" fmla="val 12843961"/>
            <a:gd name="adj5" fmla="val 2797"/>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E01B69-F386-7842-A439-4442C0A6FED6}">
      <dsp:nvSpPr>
        <dsp:cNvPr id="0" name=""/>
        <dsp:cNvSpPr/>
      </dsp:nvSpPr>
      <dsp:spPr>
        <a:xfrm>
          <a:off x="2118909" y="1660897"/>
          <a:ext cx="1324311" cy="526634"/>
        </a:xfrm>
        <a:prstGeom prst="roundRect">
          <a:avLst>
            <a:gd name="adj" fmla="val 10000"/>
          </a:avLst>
        </a:prstGeom>
        <a:gradFill flip="none" rotWithShape="0">
          <a:gsLst>
            <a:gs pos="0">
              <a:schemeClr val="dk2">
                <a:hueOff val="0"/>
                <a:satOff val="0"/>
                <a:lumOff val="0"/>
                <a:tint val="100000"/>
                <a:shade val="100000"/>
                <a:satMod val="130000"/>
                <a:alpha val="68000"/>
              </a:schemeClr>
            </a:gs>
            <a:gs pos="100000">
              <a:schemeClr val="dk2">
                <a:hueOff val="0"/>
                <a:satOff val="0"/>
                <a:lumOff val="0"/>
                <a:tint val="50000"/>
                <a:shade val="100000"/>
                <a:satMod val="350000"/>
                <a:alpha val="68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Times New Roman" panose="02020603050405020304" pitchFamily="18" charset="0"/>
              <a:cs typeface="Times New Roman" panose="02020603050405020304" pitchFamily="18" charset="0"/>
            </a:rPr>
            <a:t>Exploration/Readiness</a:t>
          </a:r>
          <a:endParaRPr lang="en-US" sz="1000" kern="1200" dirty="0">
            <a:latin typeface="Times New Roman" panose="02020603050405020304" pitchFamily="18" charset="0"/>
            <a:cs typeface="Times New Roman" panose="02020603050405020304" pitchFamily="18" charset="0"/>
          </a:endParaRPr>
        </a:p>
      </dsp:txBody>
      <dsp:txXfrm>
        <a:off x="2134334" y="1676322"/>
        <a:ext cx="1293461" cy="495784"/>
      </dsp:txXfrm>
    </dsp:sp>
    <dsp:sp modelId="{86CF4D2A-D780-FA4D-B212-D4F804C351FD}">
      <dsp:nvSpPr>
        <dsp:cNvPr id="0" name=""/>
        <dsp:cNvSpPr/>
      </dsp:nvSpPr>
      <dsp:spPr>
        <a:xfrm>
          <a:off x="3744305" y="1889202"/>
          <a:ext cx="1489850" cy="154608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050" tIns="19050" rIns="19050" bIns="19050"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latin typeface="Times New Roman" panose="02020603050405020304" pitchFamily="18" charset="0"/>
              <a:cs typeface="Times New Roman" panose="02020603050405020304" pitchFamily="18" charset="0"/>
            </a:rPr>
            <a:t>Mission/Vision</a:t>
          </a:r>
          <a:endParaRPr lang="en-US" sz="900" kern="1200" dirty="0">
            <a:latin typeface="Times New Roman" panose="02020603050405020304" pitchFamily="18" charset="0"/>
            <a:cs typeface="Times New Roman" panose="02020603050405020304" pitchFamily="18" charset="0"/>
          </a:endParaRPr>
        </a:p>
        <a:p>
          <a:pPr marL="57150" lvl="1" indent="-57150" algn="l" defTabSz="400050">
            <a:lnSpc>
              <a:spcPct val="90000"/>
            </a:lnSpc>
            <a:spcBef>
              <a:spcPct val="0"/>
            </a:spcBef>
            <a:spcAft>
              <a:spcPct val="15000"/>
            </a:spcAft>
            <a:buChar char="••"/>
          </a:pPr>
          <a:r>
            <a:rPr lang="en-US" sz="900" kern="1200" dirty="0" smtClean="0">
              <a:latin typeface="Times New Roman" panose="02020603050405020304" pitchFamily="18" charset="0"/>
              <a:cs typeface="Times New Roman" panose="02020603050405020304" pitchFamily="18" charset="0"/>
            </a:rPr>
            <a:t>Teacher, Student, Parent responsibilities –academic- behavior-social</a:t>
          </a:r>
          <a:endParaRPr lang="en-US" sz="900" kern="1200" dirty="0">
            <a:latin typeface="Times New Roman" panose="02020603050405020304" pitchFamily="18" charset="0"/>
            <a:cs typeface="Times New Roman" panose="02020603050405020304" pitchFamily="18" charset="0"/>
          </a:endParaRPr>
        </a:p>
        <a:p>
          <a:pPr marL="57150" lvl="1" indent="-57150" algn="l" defTabSz="400050">
            <a:lnSpc>
              <a:spcPct val="90000"/>
            </a:lnSpc>
            <a:spcBef>
              <a:spcPct val="0"/>
            </a:spcBef>
            <a:spcAft>
              <a:spcPct val="15000"/>
            </a:spcAft>
            <a:buChar char="••"/>
          </a:pPr>
          <a:r>
            <a:rPr lang="en-US" sz="900" kern="1200" dirty="0" smtClean="0">
              <a:latin typeface="Times New Roman" panose="02020603050405020304" pitchFamily="18" charset="0"/>
              <a:cs typeface="Times New Roman" panose="02020603050405020304" pitchFamily="18" charset="0"/>
            </a:rPr>
            <a:t>Universal Screening</a:t>
          </a:r>
          <a:endParaRPr lang="en-US" sz="900" kern="1200" dirty="0">
            <a:latin typeface="Times New Roman" panose="02020603050405020304" pitchFamily="18" charset="0"/>
            <a:cs typeface="Times New Roman" panose="02020603050405020304" pitchFamily="18" charset="0"/>
          </a:endParaRPr>
        </a:p>
        <a:p>
          <a:pPr marL="57150" lvl="1" indent="-57150" algn="l" defTabSz="400050">
            <a:lnSpc>
              <a:spcPct val="90000"/>
            </a:lnSpc>
            <a:spcBef>
              <a:spcPct val="0"/>
            </a:spcBef>
            <a:spcAft>
              <a:spcPct val="15000"/>
            </a:spcAft>
            <a:buChar char="••"/>
          </a:pPr>
          <a:r>
            <a:rPr lang="en-US" sz="900" kern="1200" dirty="0" smtClean="0">
              <a:latin typeface="Times New Roman" panose="02020603050405020304" pitchFamily="18" charset="0"/>
              <a:cs typeface="Times New Roman" panose="02020603050405020304" pitchFamily="18" charset="0"/>
            </a:rPr>
            <a:t>Evaluation Measures</a:t>
          </a:r>
          <a:endParaRPr lang="en-US" sz="900" kern="1200" dirty="0">
            <a:latin typeface="Times New Roman" panose="02020603050405020304" pitchFamily="18" charset="0"/>
            <a:cs typeface="Times New Roman" panose="02020603050405020304" pitchFamily="18" charset="0"/>
          </a:endParaRPr>
        </a:p>
        <a:p>
          <a:pPr marL="57150" lvl="1" indent="-57150" algn="l" defTabSz="400050">
            <a:lnSpc>
              <a:spcPct val="90000"/>
            </a:lnSpc>
            <a:spcBef>
              <a:spcPct val="0"/>
            </a:spcBef>
            <a:spcAft>
              <a:spcPct val="15000"/>
            </a:spcAft>
            <a:buChar char="••"/>
          </a:pPr>
          <a:r>
            <a:rPr lang="en-US" sz="900" kern="1200" dirty="0" smtClean="0">
              <a:latin typeface="Times New Roman" panose="02020603050405020304" pitchFamily="18" charset="0"/>
              <a:cs typeface="Times New Roman" panose="02020603050405020304" pitchFamily="18" charset="0"/>
            </a:rPr>
            <a:t>Assessment Schedule</a:t>
          </a:r>
          <a:endParaRPr lang="en-US" sz="900" kern="1200" dirty="0">
            <a:latin typeface="Times New Roman" panose="02020603050405020304" pitchFamily="18" charset="0"/>
            <a:cs typeface="Times New Roman" panose="02020603050405020304" pitchFamily="18" charset="0"/>
          </a:endParaRPr>
        </a:p>
        <a:p>
          <a:pPr marL="57150" lvl="1" indent="-57150" algn="l" defTabSz="400050">
            <a:lnSpc>
              <a:spcPct val="90000"/>
            </a:lnSpc>
            <a:spcBef>
              <a:spcPct val="0"/>
            </a:spcBef>
            <a:spcAft>
              <a:spcPct val="15000"/>
            </a:spcAft>
            <a:buChar char="••"/>
          </a:pPr>
          <a:r>
            <a:rPr lang="en-US" sz="900" kern="1200" dirty="0" smtClean="0">
              <a:latin typeface="Times New Roman" panose="02020603050405020304" pitchFamily="18" charset="0"/>
              <a:cs typeface="Times New Roman" panose="02020603050405020304" pitchFamily="18" charset="0"/>
            </a:rPr>
            <a:t>Core Content Curriculum</a:t>
          </a:r>
          <a:endParaRPr lang="en-US" sz="900" kern="1200" dirty="0">
            <a:latin typeface="Times New Roman" panose="02020603050405020304" pitchFamily="18" charset="0"/>
            <a:cs typeface="Times New Roman" panose="02020603050405020304" pitchFamily="18" charset="0"/>
          </a:endParaRPr>
        </a:p>
      </dsp:txBody>
      <dsp:txXfrm>
        <a:off x="3779885" y="1924782"/>
        <a:ext cx="1418690" cy="1143619"/>
      </dsp:txXfrm>
    </dsp:sp>
    <dsp:sp modelId="{880FF6A8-5506-A240-84BE-825AAEEF9E08}">
      <dsp:nvSpPr>
        <dsp:cNvPr id="0" name=""/>
        <dsp:cNvSpPr/>
      </dsp:nvSpPr>
      <dsp:spPr>
        <a:xfrm>
          <a:off x="4638508" y="2485816"/>
          <a:ext cx="1513253" cy="1513253"/>
        </a:xfrm>
        <a:prstGeom prst="leftCircularArrow">
          <a:avLst>
            <a:gd name="adj1" fmla="val 2990"/>
            <a:gd name="adj2" fmla="val 366482"/>
            <a:gd name="adj3" fmla="val 1857335"/>
            <a:gd name="adj4" fmla="val 8739831"/>
            <a:gd name="adj5" fmla="val 3488"/>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5CDB357-F790-1148-AEE3-B403F9677D8B}">
      <dsp:nvSpPr>
        <dsp:cNvPr id="0" name=""/>
        <dsp:cNvSpPr/>
      </dsp:nvSpPr>
      <dsp:spPr>
        <a:xfrm>
          <a:off x="4148670" y="3114937"/>
          <a:ext cx="1324311" cy="526634"/>
        </a:xfrm>
        <a:prstGeom prst="roundRect">
          <a:avLst>
            <a:gd name="adj" fmla="val 10000"/>
          </a:avLst>
        </a:prstGeom>
        <a:solidFill>
          <a:srgbClr val="008000">
            <a:alpha val="69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solidFill>
                <a:srgbClr val="000000"/>
              </a:solidFill>
              <a:latin typeface="Times New Roman" panose="02020603050405020304" pitchFamily="18" charset="0"/>
              <a:cs typeface="Times New Roman" panose="02020603050405020304" pitchFamily="18" charset="0"/>
            </a:rPr>
            <a:t>Primary Intervention (Tier 1)  Plan</a:t>
          </a:r>
          <a:endParaRPr lang="en-US" sz="1000" kern="1200" dirty="0">
            <a:solidFill>
              <a:srgbClr val="000000"/>
            </a:solidFill>
            <a:latin typeface="Times New Roman" panose="02020603050405020304" pitchFamily="18" charset="0"/>
            <a:cs typeface="Times New Roman" panose="02020603050405020304" pitchFamily="18" charset="0"/>
          </a:endParaRPr>
        </a:p>
      </dsp:txBody>
      <dsp:txXfrm>
        <a:off x="4164095" y="3130362"/>
        <a:ext cx="1293461" cy="495784"/>
      </dsp:txXfrm>
    </dsp:sp>
    <dsp:sp modelId="{4721F3B2-DDED-114F-9D48-48B6062CC288}">
      <dsp:nvSpPr>
        <dsp:cNvPr id="0" name=""/>
        <dsp:cNvSpPr/>
      </dsp:nvSpPr>
      <dsp:spPr>
        <a:xfrm>
          <a:off x="5615123" y="1912517"/>
          <a:ext cx="1489850" cy="1495283"/>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9050" tIns="19050" rIns="19050" bIns="19050" numCol="1" spcCol="1270" anchor="t" anchorCtr="0">
          <a:noAutofit/>
        </a:bodyPr>
        <a:lstStyle/>
        <a:p>
          <a:pPr marL="57150" lvl="1" indent="-57150" algn="l" defTabSz="466725">
            <a:lnSpc>
              <a:spcPct val="90000"/>
            </a:lnSpc>
            <a:spcBef>
              <a:spcPct val="0"/>
            </a:spcBef>
            <a:spcAft>
              <a:spcPct val="15000"/>
            </a:spcAft>
            <a:buChar char="••"/>
          </a:pPr>
          <a:r>
            <a:rPr lang="en-US" sz="1050" kern="1200" dirty="0" smtClean="0">
              <a:latin typeface="Times New Roman" panose="02020603050405020304" pitchFamily="18" charset="0"/>
              <a:cs typeface="Times New Roman" panose="02020603050405020304" pitchFamily="18" charset="0"/>
            </a:rPr>
            <a:t>Description of teacher &amp; student strategies/ interventions</a:t>
          </a:r>
          <a:endParaRPr lang="en-US" sz="1050" kern="1200" dirty="0">
            <a:latin typeface="Times New Roman" panose="02020603050405020304" pitchFamily="18" charset="0"/>
            <a:cs typeface="Times New Roman" panose="02020603050405020304" pitchFamily="18" charset="0"/>
          </a:endParaRPr>
        </a:p>
        <a:p>
          <a:pPr marL="57150" lvl="1" indent="-57150" algn="l" defTabSz="466725">
            <a:lnSpc>
              <a:spcPct val="90000"/>
            </a:lnSpc>
            <a:spcBef>
              <a:spcPct val="0"/>
            </a:spcBef>
            <a:spcAft>
              <a:spcPct val="15000"/>
            </a:spcAft>
            <a:buChar char="••"/>
          </a:pPr>
          <a:r>
            <a:rPr lang="en-US" sz="1050" kern="1200" dirty="0" smtClean="0">
              <a:latin typeface="Times New Roman" panose="02020603050405020304" pitchFamily="18" charset="0"/>
              <a:cs typeface="Times New Roman" panose="02020603050405020304" pitchFamily="18" charset="0"/>
            </a:rPr>
            <a:t>Entrance &amp; Exit criteria</a:t>
          </a:r>
          <a:endParaRPr lang="en-US" sz="1050" kern="1200" dirty="0">
            <a:latin typeface="Times New Roman" panose="02020603050405020304" pitchFamily="18" charset="0"/>
            <a:cs typeface="Times New Roman" panose="02020603050405020304" pitchFamily="18" charset="0"/>
          </a:endParaRPr>
        </a:p>
        <a:p>
          <a:pPr marL="57150" lvl="1" indent="-57150" algn="l" defTabSz="466725">
            <a:lnSpc>
              <a:spcPct val="90000"/>
            </a:lnSpc>
            <a:spcBef>
              <a:spcPct val="0"/>
            </a:spcBef>
            <a:spcAft>
              <a:spcPct val="15000"/>
            </a:spcAft>
            <a:buChar char="••"/>
          </a:pPr>
          <a:r>
            <a:rPr lang="en-US" sz="1050" kern="1200" dirty="0" smtClean="0">
              <a:latin typeface="Times New Roman" panose="02020603050405020304" pitchFamily="18" charset="0"/>
              <a:cs typeface="Times New Roman" panose="02020603050405020304" pitchFamily="18" charset="0"/>
            </a:rPr>
            <a:t>Progress Monitoring</a:t>
          </a:r>
          <a:endParaRPr lang="en-US" sz="1050" kern="1200" dirty="0">
            <a:latin typeface="Times New Roman" panose="02020603050405020304" pitchFamily="18" charset="0"/>
            <a:cs typeface="Times New Roman" panose="02020603050405020304" pitchFamily="18" charset="0"/>
          </a:endParaRPr>
        </a:p>
        <a:p>
          <a:pPr marL="57150" lvl="1" indent="-57150" algn="l" defTabSz="466725">
            <a:lnSpc>
              <a:spcPct val="90000"/>
            </a:lnSpc>
            <a:spcBef>
              <a:spcPct val="0"/>
            </a:spcBef>
            <a:spcAft>
              <a:spcPct val="15000"/>
            </a:spcAft>
            <a:buChar char="••"/>
          </a:pPr>
          <a:r>
            <a:rPr lang="en-US" sz="1050" kern="1200" dirty="0" smtClean="0">
              <a:latin typeface="Times New Roman" panose="02020603050405020304" pitchFamily="18" charset="0"/>
              <a:cs typeface="Times New Roman" panose="02020603050405020304" pitchFamily="18" charset="0"/>
            </a:rPr>
            <a:t>Treatment Integrity &amp; Social Validity</a:t>
          </a:r>
          <a:endParaRPr lang="en-US" sz="1050" kern="1200" dirty="0">
            <a:latin typeface="Times New Roman" panose="02020603050405020304" pitchFamily="18" charset="0"/>
            <a:cs typeface="Times New Roman" panose="02020603050405020304" pitchFamily="18" charset="0"/>
          </a:endParaRPr>
        </a:p>
      </dsp:txBody>
      <dsp:txXfrm>
        <a:off x="5649534" y="2267346"/>
        <a:ext cx="1421028" cy="1106043"/>
      </dsp:txXfrm>
    </dsp:sp>
    <dsp:sp modelId="{362F9294-6A45-B248-858B-C53BB0B3EC38}">
      <dsp:nvSpPr>
        <dsp:cNvPr id="0" name=""/>
        <dsp:cNvSpPr/>
      </dsp:nvSpPr>
      <dsp:spPr>
        <a:xfrm>
          <a:off x="6425647" y="1247007"/>
          <a:ext cx="1774295" cy="1774295"/>
        </a:xfrm>
        <a:prstGeom prst="circularArrow">
          <a:avLst>
            <a:gd name="adj1" fmla="val 2550"/>
            <a:gd name="adj2" fmla="val 309369"/>
            <a:gd name="adj3" fmla="val 19802306"/>
            <a:gd name="adj4" fmla="val 12862697"/>
            <a:gd name="adj5" fmla="val 2975"/>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860E5BE-F57E-BB42-A3D2-9E27F1096C1D}">
      <dsp:nvSpPr>
        <dsp:cNvPr id="0" name=""/>
        <dsp:cNvSpPr/>
      </dsp:nvSpPr>
      <dsp:spPr>
        <a:xfrm>
          <a:off x="5958901" y="1660897"/>
          <a:ext cx="1324311" cy="526634"/>
        </a:xfrm>
        <a:prstGeom prst="roundRect">
          <a:avLst>
            <a:gd name="adj" fmla="val 10000"/>
          </a:avLst>
        </a:prstGeom>
        <a:solidFill>
          <a:srgbClr val="FFD002">
            <a:alpha val="78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solidFill>
                <a:srgbClr val="000000"/>
              </a:solidFill>
              <a:latin typeface="Times New Roman" panose="02020603050405020304" pitchFamily="18" charset="0"/>
              <a:cs typeface="Times New Roman" panose="02020603050405020304" pitchFamily="18" charset="0"/>
            </a:rPr>
            <a:t>Secondary Intervention (Tier 2)  Grid</a:t>
          </a:r>
          <a:endParaRPr lang="en-US" sz="1000" kern="1200" dirty="0">
            <a:solidFill>
              <a:srgbClr val="000000"/>
            </a:solidFill>
            <a:latin typeface="Times New Roman" panose="02020603050405020304" pitchFamily="18" charset="0"/>
            <a:cs typeface="Times New Roman" panose="02020603050405020304" pitchFamily="18" charset="0"/>
          </a:endParaRPr>
        </a:p>
      </dsp:txBody>
      <dsp:txXfrm>
        <a:off x="5974326" y="1676322"/>
        <a:ext cx="1293461" cy="495784"/>
      </dsp:txXfrm>
    </dsp:sp>
    <dsp:sp modelId="{A1BB69AD-5B57-614A-B2B2-BBB684D8AF52}">
      <dsp:nvSpPr>
        <dsp:cNvPr id="0" name=""/>
        <dsp:cNvSpPr/>
      </dsp:nvSpPr>
      <dsp:spPr>
        <a:xfrm>
          <a:off x="7485941" y="1927030"/>
          <a:ext cx="1489850" cy="1469883"/>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latin typeface="Times New Roman" panose="02020603050405020304" pitchFamily="18" charset="0"/>
              <a:cs typeface="Times New Roman" panose="02020603050405020304" pitchFamily="18" charset="0"/>
            </a:rPr>
            <a:t>Description of teacher &amp; student strategies/ interventions</a:t>
          </a:r>
          <a:endParaRPr lang="en-US"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n-US" sz="1000" kern="1200" dirty="0" smtClean="0">
              <a:latin typeface="Times New Roman" panose="02020603050405020304" pitchFamily="18" charset="0"/>
              <a:cs typeface="Times New Roman" panose="02020603050405020304" pitchFamily="18" charset="0"/>
            </a:rPr>
            <a:t>Entrance &amp; Exit criteria</a:t>
          </a:r>
          <a:endParaRPr lang="en-US"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n-US" sz="1000" kern="1200" dirty="0" smtClean="0">
              <a:latin typeface="Times New Roman" panose="02020603050405020304" pitchFamily="18" charset="0"/>
              <a:cs typeface="Times New Roman" panose="02020603050405020304" pitchFamily="18" charset="0"/>
            </a:rPr>
            <a:t>Progress Monitoring</a:t>
          </a:r>
          <a:endParaRPr lang="en-US"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n-US" sz="1000" kern="1200" dirty="0" smtClean="0">
              <a:latin typeface="Times New Roman" panose="02020603050405020304" pitchFamily="18" charset="0"/>
              <a:cs typeface="Times New Roman" panose="02020603050405020304" pitchFamily="18" charset="0"/>
            </a:rPr>
            <a:t>Treatment Integrity &amp; Validity</a:t>
          </a:r>
          <a:endParaRPr lang="en-US" sz="1000" kern="1200" dirty="0">
            <a:latin typeface="Times New Roman" panose="02020603050405020304" pitchFamily="18" charset="0"/>
            <a:cs typeface="Times New Roman" panose="02020603050405020304" pitchFamily="18" charset="0"/>
          </a:endParaRPr>
        </a:p>
      </dsp:txBody>
      <dsp:txXfrm>
        <a:off x="7519767" y="1960856"/>
        <a:ext cx="1422198" cy="1087256"/>
      </dsp:txXfrm>
    </dsp:sp>
    <dsp:sp modelId="{07EDAECB-43B1-5345-A852-EA201E4D071B}">
      <dsp:nvSpPr>
        <dsp:cNvPr id="0" name=""/>
        <dsp:cNvSpPr/>
      </dsp:nvSpPr>
      <dsp:spPr>
        <a:xfrm>
          <a:off x="7819688" y="3073698"/>
          <a:ext cx="1324311" cy="526634"/>
        </a:xfrm>
        <a:prstGeom prst="roundRect">
          <a:avLst>
            <a:gd name="adj" fmla="val 10000"/>
          </a:avLst>
        </a:prstGeom>
        <a:solidFill>
          <a:srgbClr val="FF3D26">
            <a:alpha val="79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solidFill>
                <a:srgbClr val="000000"/>
              </a:solidFill>
              <a:latin typeface="Times New Roman" panose="02020603050405020304" pitchFamily="18" charset="0"/>
              <a:cs typeface="Times New Roman" panose="02020603050405020304" pitchFamily="18" charset="0"/>
            </a:rPr>
            <a:t>Tertiary Intervention  (Tier 3) Grid</a:t>
          </a:r>
          <a:endParaRPr lang="en-US" sz="1000" kern="1200" dirty="0">
            <a:solidFill>
              <a:srgbClr val="000000"/>
            </a:solidFill>
            <a:latin typeface="Times New Roman" panose="02020603050405020304" pitchFamily="18" charset="0"/>
            <a:cs typeface="Times New Roman" panose="02020603050405020304" pitchFamily="18" charset="0"/>
          </a:endParaRPr>
        </a:p>
      </dsp:txBody>
      <dsp:txXfrm>
        <a:off x="7835113" y="3089123"/>
        <a:ext cx="1293461" cy="495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1E125-F69D-9A4F-BED5-FCB4A62BE396}">
      <dsp:nvSpPr>
        <dsp:cNvPr id="0" name=""/>
        <dsp:cNvSpPr/>
      </dsp:nvSpPr>
      <dsp:spPr>
        <a:xfrm>
          <a:off x="0" y="493712"/>
          <a:ext cx="761999" cy="106952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Session 1 </a:t>
          </a:r>
          <a:endParaRPr lang="en-US" sz="1500" kern="1200" dirty="0"/>
        </a:p>
      </dsp:txBody>
      <dsp:txXfrm>
        <a:off x="22318" y="516030"/>
        <a:ext cx="717363" cy="1024888"/>
      </dsp:txXfrm>
    </dsp:sp>
    <dsp:sp modelId="{B65A90F6-AC1E-1345-BE0A-63D2A8409D4C}">
      <dsp:nvSpPr>
        <dsp:cNvPr id="0" name=""/>
        <dsp:cNvSpPr/>
      </dsp:nvSpPr>
      <dsp:spPr>
        <a:xfrm>
          <a:off x="838200" y="933987"/>
          <a:ext cx="161543" cy="1889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838200" y="971782"/>
        <a:ext cx="113080" cy="113386"/>
      </dsp:txXfrm>
    </dsp:sp>
    <dsp:sp modelId="{58B1384D-9E6B-5F4B-A926-BE638D88DF2D}">
      <dsp:nvSpPr>
        <dsp:cNvPr id="0" name=""/>
        <dsp:cNvSpPr/>
      </dsp:nvSpPr>
      <dsp:spPr>
        <a:xfrm>
          <a:off x="1066800" y="493712"/>
          <a:ext cx="761999" cy="106952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Session 2</a:t>
          </a:r>
          <a:endParaRPr lang="en-US" sz="1500" kern="1200" dirty="0"/>
        </a:p>
      </dsp:txBody>
      <dsp:txXfrm>
        <a:off x="1089118" y="516030"/>
        <a:ext cx="717363" cy="1024888"/>
      </dsp:txXfrm>
    </dsp:sp>
    <dsp:sp modelId="{E3850741-FB6E-804A-8475-E73C51BDD584}">
      <dsp:nvSpPr>
        <dsp:cNvPr id="0" name=""/>
        <dsp:cNvSpPr/>
      </dsp:nvSpPr>
      <dsp:spPr>
        <a:xfrm>
          <a:off x="1905000" y="933987"/>
          <a:ext cx="161544" cy="1889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905000" y="971782"/>
        <a:ext cx="113081" cy="113386"/>
      </dsp:txXfrm>
    </dsp:sp>
    <dsp:sp modelId="{02D306C0-0CAA-4643-B8F7-D01863D89419}">
      <dsp:nvSpPr>
        <dsp:cNvPr id="0" name=""/>
        <dsp:cNvSpPr/>
      </dsp:nvSpPr>
      <dsp:spPr>
        <a:xfrm>
          <a:off x="2133600" y="493712"/>
          <a:ext cx="761999" cy="106952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Session 3</a:t>
          </a:r>
          <a:endParaRPr lang="en-US" sz="1500" kern="1200" dirty="0"/>
        </a:p>
      </dsp:txBody>
      <dsp:txXfrm>
        <a:off x="2155918" y="516030"/>
        <a:ext cx="717363" cy="1024888"/>
      </dsp:txXfrm>
    </dsp:sp>
    <dsp:sp modelId="{57476F05-F271-6C4E-888E-F213E908C4E2}">
      <dsp:nvSpPr>
        <dsp:cNvPr id="0" name=""/>
        <dsp:cNvSpPr/>
      </dsp:nvSpPr>
      <dsp:spPr>
        <a:xfrm>
          <a:off x="2971800" y="933987"/>
          <a:ext cx="161544" cy="1889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971800" y="971782"/>
        <a:ext cx="113081" cy="113386"/>
      </dsp:txXfrm>
    </dsp:sp>
    <dsp:sp modelId="{D025C568-45DC-D741-8662-603B3CAE913E}">
      <dsp:nvSpPr>
        <dsp:cNvPr id="0" name=""/>
        <dsp:cNvSpPr/>
      </dsp:nvSpPr>
      <dsp:spPr>
        <a:xfrm>
          <a:off x="3200400" y="493712"/>
          <a:ext cx="761999" cy="106952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Session 4</a:t>
          </a:r>
          <a:endParaRPr lang="en-US" sz="1500" kern="1200" dirty="0"/>
        </a:p>
      </dsp:txBody>
      <dsp:txXfrm>
        <a:off x="3222718" y="516030"/>
        <a:ext cx="717363" cy="1024888"/>
      </dsp:txXfrm>
    </dsp:sp>
    <dsp:sp modelId="{46DDDAE3-89EE-2241-985C-8F42932B5248}">
      <dsp:nvSpPr>
        <dsp:cNvPr id="0" name=""/>
        <dsp:cNvSpPr/>
      </dsp:nvSpPr>
      <dsp:spPr>
        <a:xfrm>
          <a:off x="4038600" y="933987"/>
          <a:ext cx="161544" cy="1889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038600" y="971782"/>
        <a:ext cx="113081" cy="113386"/>
      </dsp:txXfrm>
    </dsp:sp>
    <dsp:sp modelId="{5323F3EA-B42C-1C49-A6D1-035893FAB45F}">
      <dsp:nvSpPr>
        <dsp:cNvPr id="0" name=""/>
        <dsp:cNvSpPr/>
      </dsp:nvSpPr>
      <dsp:spPr>
        <a:xfrm>
          <a:off x="4267200" y="493712"/>
          <a:ext cx="761999" cy="106952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Session 5</a:t>
          </a:r>
          <a:endParaRPr lang="en-US" sz="1500" kern="1200" dirty="0"/>
        </a:p>
      </dsp:txBody>
      <dsp:txXfrm>
        <a:off x="4289518" y="516030"/>
        <a:ext cx="717363" cy="1024888"/>
      </dsp:txXfrm>
    </dsp:sp>
    <dsp:sp modelId="{31BB3B22-D4B1-4929-ACB1-A5E532AF131D}">
      <dsp:nvSpPr>
        <dsp:cNvPr id="0" name=""/>
        <dsp:cNvSpPr/>
      </dsp:nvSpPr>
      <dsp:spPr>
        <a:xfrm>
          <a:off x="5105400" y="933987"/>
          <a:ext cx="161544" cy="1889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105400" y="971782"/>
        <a:ext cx="113081" cy="113386"/>
      </dsp:txXfrm>
    </dsp:sp>
    <dsp:sp modelId="{AE169FFB-3BB8-4C18-AF60-DB1EB6362F89}">
      <dsp:nvSpPr>
        <dsp:cNvPr id="0" name=""/>
        <dsp:cNvSpPr/>
      </dsp:nvSpPr>
      <dsp:spPr>
        <a:xfrm>
          <a:off x="5334000" y="522284"/>
          <a:ext cx="761999" cy="10123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Session 6</a:t>
          </a:r>
          <a:endParaRPr lang="en-US" sz="1500" kern="1200" dirty="0"/>
        </a:p>
      </dsp:txBody>
      <dsp:txXfrm>
        <a:off x="5356318" y="544602"/>
        <a:ext cx="717363" cy="967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1E125-F69D-9A4F-BED5-FCB4A62BE396}">
      <dsp:nvSpPr>
        <dsp:cNvPr id="0" name=""/>
        <dsp:cNvSpPr/>
      </dsp:nvSpPr>
      <dsp:spPr>
        <a:xfrm>
          <a:off x="0" y="493715"/>
          <a:ext cx="761999" cy="1069519"/>
        </a:xfrm>
        <a:prstGeom prst="roundRect">
          <a:avLst>
            <a:gd name="adj" fmla="val 10000"/>
          </a:avLst>
        </a:prstGeom>
        <a:solidFill>
          <a:srgbClr val="5C64B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Session 1 </a:t>
          </a:r>
          <a:endParaRPr lang="en-US" sz="1500" kern="1200" dirty="0"/>
        </a:p>
      </dsp:txBody>
      <dsp:txXfrm>
        <a:off x="22318" y="516033"/>
        <a:ext cx="717363" cy="1024883"/>
      </dsp:txXfrm>
    </dsp:sp>
    <dsp:sp modelId="{B65A90F6-AC1E-1345-BE0A-63D2A8409D4C}">
      <dsp:nvSpPr>
        <dsp:cNvPr id="0" name=""/>
        <dsp:cNvSpPr/>
      </dsp:nvSpPr>
      <dsp:spPr>
        <a:xfrm>
          <a:off x="838200" y="933987"/>
          <a:ext cx="161543" cy="1889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838200" y="971782"/>
        <a:ext cx="113080" cy="113386"/>
      </dsp:txXfrm>
    </dsp:sp>
    <dsp:sp modelId="{58B1384D-9E6B-5F4B-A926-BE638D88DF2D}">
      <dsp:nvSpPr>
        <dsp:cNvPr id="0" name=""/>
        <dsp:cNvSpPr/>
      </dsp:nvSpPr>
      <dsp:spPr>
        <a:xfrm>
          <a:off x="1066800" y="493715"/>
          <a:ext cx="761999" cy="1069519"/>
        </a:xfrm>
        <a:prstGeom prst="roundRect">
          <a:avLst>
            <a:gd name="adj" fmla="val 10000"/>
          </a:avLst>
        </a:prstGeom>
        <a:solidFill>
          <a:srgbClr val="5C64B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Session 2</a:t>
          </a:r>
          <a:endParaRPr lang="en-US" sz="1500" kern="1200" dirty="0"/>
        </a:p>
      </dsp:txBody>
      <dsp:txXfrm>
        <a:off x="1089118" y="516033"/>
        <a:ext cx="717363" cy="1024883"/>
      </dsp:txXfrm>
    </dsp:sp>
    <dsp:sp modelId="{E3850741-FB6E-804A-8475-E73C51BDD584}">
      <dsp:nvSpPr>
        <dsp:cNvPr id="0" name=""/>
        <dsp:cNvSpPr/>
      </dsp:nvSpPr>
      <dsp:spPr>
        <a:xfrm>
          <a:off x="1905000" y="933987"/>
          <a:ext cx="161544" cy="1889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905000" y="971782"/>
        <a:ext cx="113081" cy="113386"/>
      </dsp:txXfrm>
    </dsp:sp>
    <dsp:sp modelId="{02D306C0-0CAA-4643-B8F7-D01863D89419}">
      <dsp:nvSpPr>
        <dsp:cNvPr id="0" name=""/>
        <dsp:cNvSpPr/>
      </dsp:nvSpPr>
      <dsp:spPr>
        <a:xfrm>
          <a:off x="2133600" y="493715"/>
          <a:ext cx="761999" cy="1069519"/>
        </a:xfrm>
        <a:prstGeom prst="roundRect">
          <a:avLst>
            <a:gd name="adj" fmla="val 10000"/>
          </a:avLst>
        </a:prstGeom>
        <a:solidFill>
          <a:srgbClr val="5C64B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Session 3</a:t>
          </a:r>
          <a:endParaRPr lang="en-US" sz="1500" kern="1200" dirty="0"/>
        </a:p>
      </dsp:txBody>
      <dsp:txXfrm>
        <a:off x="2155918" y="516033"/>
        <a:ext cx="717363" cy="1024883"/>
      </dsp:txXfrm>
    </dsp:sp>
    <dsp:sp modelId="{57476F05-F271-6C4E-888E-F213E908C4E2}">
      <dsp:nvSpPr>
        <dsp:cNvPr id="0" name=""/>
        <dsp:cNvSpPr/>
      </dsp:nvSpPr>
      <dsp:spPr>
        <a:xfrm>
          <a:off x="2971800" y="933987"/>
          <a:ext cx="161544" cy="1889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971800" y="971782"/>
        <a:ext cx="113081" cy="113386"/>
      </dsp:txXfrm>
    </dsp:sp>
    <dsp:sp modelId="{D025C568-45DC-D741-8662-603B3CAE913E}">
      <dsp:nvSpPr>
        <dsp:cNvPr id="0" name=""/>
        <dsp:cNvSpPr/>
      </dsp:nvSpPr>
      <dsp:spPr>
        <a:xfrm>
          <a:off x="3200400" y="493715"/>
          <a:ext cx="761999" cy="1069519"/>
        </a:xfrm>
        <a:prstGeom prst="roundRect">
          <a:avLst>
            <a:gd name="adj" fmla="val 10000"/>
          </a:avLst>
        </a:prstGeom>
        <a:solidFill>
          <a:srgbClr val="5C64B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Session 4</a:t>
          </a:r>
          <a:endParaRPr lang="en-US" sz="1500" kern="1200" dirty="0"/>
        </a:p>
      </dsp:txBody>
      <dsp:txXfrm>
        <a:off x="3222718" y="516033"/>
        <a:ext cx="717363" cy="1024883"/>
      </dsp:txXfrm>
    </dsp:sp>
    <dsp:sp modelId="{46DDDAE3-89EE-2241-985C-8F42932B5248}">
      <dsp:nvSpPr>
        <dsp:cNvPr id="0" name=""/>
        <dsp:cNvSpPr/>
      </dsp:nvSpPr>
      <dsp:spPr>
        <a:xfrm>
          <a:off x="4038600" y="933987"/>
          <a:ext cx="161544" cy="1889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038600" y="971782"/>
        <a:ext cx="113081" cy="113386"/>
      </dsp:txXfrm>
    </dsp:sp>
    <dsp:sp modelId="{5323F3EA-B42C-1C49-A6D1-035893FAB45F}">
      <dsp:nvSpPr>
        <dsp:cNvPr id="0" name=""/>
        <dsp:cNvSpPr/>
      </dsp:nvSpPr>
      <dsp:spPr>
        <a:xfrm>
          <a:off x="4267200" y="493715"/>
          <a:ext cx="761999" cy="1069519"/>
        </a:xfrm>
        <a:prstGeom prst="roundRect">
          <a:avLst>
            <a:gd name="adj" fmla="val 10000"/>
          </a:avLst>
        </a:prstGeom>
        <a:solidFill>
          <a:srgbClr val="5C64B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Session 5</a:t>
          </a:r>
          <a:endParaRPr lang="en-US" sz="1500" kern="1200" dirty="0"/>
        </a:p>
      </dsp:txBody>
      <dsp:txXfrm>
        <a:off x="4289518" y="516033"/>
        <a:ext cx="717363" cy="1024883"/>
      </dsp:txXfrm>
    </dsp:sp>
    <dsp:sp modelId="{75ECD595-CD35-43A5-B9F9-E00F2D876AC7}">
      <dsp:nvSpPr>
        <dsp:cNvPr id="0" name=""/>
        <dsp:cNvSpPr/>
      </dsp:nvSpPr>
      <dsp:spPr>
        <a:xfrm>
          <a:off x="5105400" y="933987"/>
          <a:ext cx="161544" cy="1889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105400" y="971782"/>
        <a:ext cx="113081" cy="113386"/>
      </dsp:txXfrm>
    </dsp:sp>
    <dsp:sp modelId="{B2A38630-EDCB-4FF4-83BA-D6DBBACAD016}">
      <dsp:nvSpPr>
        <dsp:cNvPr id="0" name=""/>
        <dsp:cNvSpPr/>
      </dsp:nvSpPr>
      <dsp:spPr>
        <a:xfrm>
          <a:off x="5334000" y="486085"/>
          <a:ext cx="761999" cy="1084778"/>
        </a:xfrm>
        <a:prstGeom prst="roundRect">
          <a:avLst>
            <a:gd name="adj" fmla="val 10000"/>
          </a:avLst>
        </a:prstGeom>
        <a:solidFill>
          <a:srgbClr val="5C64B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Session 6</a:t>
          </a:r>
          <a:endParaRPr lang="en-US" sz="1500" kern="1200" dirty="0"/>
        </a:p>
      </dsp:txBody>
      <dsp:txXfrm>
        <a:off x="5356318" y="508403"/>
        <a:ext cx="717363" cy="104014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9FBF79-21D4-4CC8-A9D0-0EFF1E13F307}" type="datetimeFigureOut">
              <a:rPr lang="en-US" smtClean="0"/>
              <a:t>2/17/2015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F2E93-5BCB-499D-A7CB-24291BFA7728}" type="slidenum">
              <a:rPr lang="en-US" smtClean="0"/>
              <a:t>‹#›</a:t>
            </a:fld>
            <a:endParaRPr lang="en-US"/>
          </a:p>
        </p:txBody>
      </p:sp>
    </p:spTree>
    <p:extLst>
      <p:ext uri="{BB962C8B-B14F-4D97-AF65-F5344CB8AC3E}">
        <p14:creationId xmlns:p14="http://schemas.microsoft.com/office/powerpoint/2010/main" val="4279328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B1C412-D4C9-6342-9CDE-28170266AA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kern="0" dirty="0" smtClean="0"/>
              <a:t>In addition </a:t>
            </a:r>
            <a:r>
              <a:rPr lang="en-US" kern="0" baseline="0" dirty="0" smtClean="0"/>
              <a:t> to the (hurricane slide)</a:t>
            </a:r>
          </a:p>
          <a:p>
            <a:pPr>
              <a:lnSpc>
                <a:spcPct val="90000"/>
              </a:lnSpc>
              <a:defRPr/>
            </a:pPr>
            <a:endParaRPr lang="en-US" kern="0" baseline="0" dirty="0" smtClean="0"/>
          </a:p>
          <a:p>
            <a:pPr>
              <a:lnSpc>
                <a:spcPct val="90000"/>
              </a:lnSpc>
              <a:defRPr/>
            </a:pPr>
            <a:r>
              <a:rPr lang="en-US" kern="0" dirty="0" smtClean="0"/>
              <a:t>Validated</a:t>
            </a:r>
            <a:r>
              <a:rPr lang="en-US" kern="0" baseline="0" dirty="0" smtClean="0"/>
              <a:t> curricula aligned with validated curricula-</a:t>
            </a:r>
            <a:r>
              <a:rPr lang="en-US" kern="0" dirty="0" smtClean="0"/>
              <a:t>An instructional approach to behavior that teaches the behaviors (i.e., respect, responsibility, best effort) that give teachers the time to provide instruction in academics and social competencies (character education)</a:t>
            </a:r>
          </a:p>
          <a:p>
            <a:pPr>
              <a:lnSpc>
                <a:spcPct val="90000"/>
              </a:lnSpc>
              <a:defRPr/>
            </a:pPr>
            <a:endParaRPr lang="en-US" kern="0" dirty="0" smtClean="0"/>
          </a:p>
          <a:p>
            <a:pPr>
              <a:lnSpc>
                <a:spcPct val="90000"/>
              </a:lnSpc>
              <a:defRPr/>
            </a:pPr>
            <a:r>
              <a:rPr lang="en-US" kern="0" dirty="0" smtClean="0"/>
              <a:t>A data-driven</a:t>
            </a:r>
            <a:r>
              <a:rPr lang="en-US" b="1" kern="0" dirty="0" smtClean="0"/>
              <a:t> framework </a:t>
            </a:r>
            <a:r>
              <a:rPr lang="en-US" kern="0" dirty="0" smtClean="0"/>
              <a:t>that can be used to</a:t>
            </a:r>
          </a:p>
          <a:p>
            <a:pPr marL="742950" lvl="1" indent="-285750">
              <a:lnSpc>
                <a:spcPct val="90000"/>
              </a:lnSpc>
              <a:defRPr/>
            </a:pPr>
            <a:r>
              <a:rPr lang="en-US" sz="2400" kern="0" dirty="0" smtClean="0"/>
              <a:t>Monitor the overall level of risk and progress in the school as a whole</a:t>
            </a:r>
          </a:p>
          <a:p>
            <a:pPr marL="742950" lvl="1" indent="-285750">
              <a:lnSpc>
                <a:spcPct val="90000"/>
              </a:lnSpc>
              <a:defRPr/>
            </a:pPr>
            <a:r>
              <a:rPr lang="en-US" sz="2400" kern="0" dirty="0" smtClean="0"/>
              <a:t>Identify students who may require additional supports in academic, behavioral, and social domains</a:t>
            </a:r>
          </a:p>
          <a:p>
            <a:pPr marL="742950" lvl="1" indent="-285750">
              <a:lnSpc>
                <a:spcPct val="90000"/>
              </a:lnSpc>
              <a:defRPr/>
            </a:pPr>
            <a:endParaRPr lang="en-US" kern="0" dirty="0" smtClean="0"/>
          </a:p>
          <a:p>
            <a:pPr>
              <a:lnSpc>
                <a:spcPct val="90000"/>
              </a:lnSpc>
              <a:defRPr/>
            </a:pPr>
            <a:r>
              <a:rPr lang="en-US" kern="0" dirty="0" smtClean="0"/>
              <a:t>A character education </a:t>
            </a:r>
            <a:r>
              <a:rPr lang="en-US" b="1" kern="0" dirty="0" smtClean="0"/>
              <a:t>program </a:t>
            </a:r>
            <a:r>
              <a:rPr lang="en-US" kern="0" dirty="0" smtClean="0"/>
              <a:t>that is an evidence-based program</a:t>
            </a:r>
          </a:p>
          <a:p>
            <a:pPr marL="342900" indent="-342900">
              <a:lnSpc>
                <a:spcPct val="90000"/>
              </a:lnSpc>
              <a:defRPr/>
            </a:pPr>
            <a:endParaRPr lang="en-US" sz="2700" kern="0" dirty="0" smtClean="0">
              <a:cs typeface="Times New Roman" pitchFamily="18" charset="0"/>
            </a:endParaRPr>
          </a:p>
          <a:p>
            <a:pPr marL="342900" indent="-342900">
              <a:lnSpc>
                <a:spcPct val="90000"/>
              </a:lnSpc>
              <a:defRPr/>
            </a:pPr>
            <a:r>
              <a:rPr lang="en-US" sz="2700" kern="0" dirty="0" smtClean="0">
                <a:cs typeface="Times New Roman" pitchFamily="18" charset="0"/>
              </a:rPr>
              <a:t>Primary, secondary, and tertiary levels of prevention </a:t>
            </a:r>
          </a:p>
          <a:p>
            <a:pPr marL="742950" lvl="1" indent="-285750">
              <a:lnSpc>
                <a:spcPct val="90000"/>
              </a:lnSpc>
              <a:defRPr/>
            </a:pPr>
            <a:r>
              <a:rPr lang="en-US" sz="2200" kern="0" dirty="0" smtClean="0">
                <a:cs typeface="Times New Roman" pitchFamily="18" charset="0"/>
              </a:rPr>
              <a:t>Response-to-Intervention (</a:t>
            </a:r>
            <a:r>
              <a:rPr lang="en-US" sz="2200" kern="0" dirty="0" err="1" smtClean="0">
                <a:cs typeface="Times New Roman" pitchFamily="18" charset="0"/>
              </a:rPr>
              <a:t>RtI</a:t>
            </a:r>
            <a:r>
              <a:rPr lang="en-US" sz="2200" kern="0" dirty="0" smtClean="0">
                <a:cs typeface="Times New Roman" pitchFamily="18" charset="0"/>
              </a:rPr>
              <a:t>; Gresham, 2002; </a:t>
            </a:r>
            <a:r>
              <a:rPr lang="en-US" sz="2200" kern="0" dirty="0" err="1" smtClean="0">
                <a:cs typeface="Times New Roman" pitchFamily="18" charset="0"/>
              </a:rPr>
              <a:t>Sugai</a:t>
            </a:r>
            <a:r>
              <a:rPr lang="en-US" sz="2200" kern="0" dirty="0" smtClean="0">
                <a:cs typeface="Times New Roman" pitchFamily="18" charset="0"/>
              </a:rPr>
              <a:t>, Horner, &amp; Gresham, 2002)</a:t>
            </a:r>
          </a:p>
          <a:p>
            <a:pPr marL="742950" lvl="1" indent="-285750">
              <a:lnSpc>
                <a:spcPct val="90000"/>
              </a:lnSpc>
              <a:defRPr/>
            </a:pPr>
            <a:r>
              <a:rPr lang="en-US" sz="2200" kern="0" dirty="0" smtClean="0">
                <a:cs typeface="Times New Roman" pitchFamily="18" charset="0"/>
              </a:rPr>
              <a:t>Positive Behavior Interventions and Supports (PBIS; Lewis &amp; </a:t>
            </a:r>
            <a:r>
              <a:rPr lang="en-US" sz="2200" kern="0" dirty="0" err="1" smtClean="0">
                <a:cs typeface="Times New Roman" pitchFamily="18" charset="0"/>
              </a:rPr>
              <a:t>Sugai</a:t>
            </a:r>
            <a:r>
              <a:rPr lang="en-US" sz="2200" kern="0" dirty="0" smtClean="0">
                <a:cs typeface="Times New Roman" pitchFamily="18" charset="0"/>
              </a:rPr>
              <a:t>, 1999; </a:t>
            </a:r>
            <a:r>
              <a:rPr lang="en-US" sz="2200" kern="0" dirty="0" err="1" smtClean="0">
                <a:cs typeface="Times New Roman" pitchFamily="18" charset="0"/>
              </a:rPr>
              <a:t>Sugai</a:t>
            </a:r>
            <a:r>
              <a:rPr lang="en-US" sz="2200" kern="0" dirty="0" smtClean="0">
                <a:cs typeface="Times New Roman" pitchFamily="18" charset="0"/>
              </a:rPr>
              <a:t> &amp; Horner, 2002)</a:t>
            </a:r>
          </a:p>
          <a:p>
            <a:pPr marL="457200" lvl="1" indent="0">
              <a:lnSpc>
                <a:spcPct val="90000"/>
              </a:lnSpc>
              <a:buNone/>
              <a:defRPr/>
            </a:pPr>
            <a:endParaRPr lang="en-US" sz="2200" kern="0" dirty="0" smtClean="0">
              <a:cs typeface="Times New Roman" pitchFamily="18" charset="0"/>
            </a:endParaRPr>
          </a:p>
          <a:p>
            <a:pPr marL="342900" indent="-342900">
              <a:lnSpc>
                <a:spcPct val="90000"/>
              </a:lnSpc>
              <a:defRPr/>
            </a:pPr>
            <a:r>
              <a:rPr lang="en-US" sz="2700" kern="0" dirty="0" smtClean="0">
                <a:cs typeface="Times New Roman" pitchFamily="18" charset="0"/>
              </a:rPr>
              <a:t>Each level of prevention increases in intensity or magnitude</a:t>
            </a:r>
          </a:p>
          <a:p>
            <a:pPr marL="342900" indent="-342900">
              <a:lnSpc>
                <a:spcPct val="90000"/>
              </a:lnSpc>
              <a:defRPr/>
            </a:pPr>
            <a:endParaRPr lang="en-US" sz="2700" kern="0" dirty="0" smtClean="0">
              <a:cs typeface="Times New Roman" pitchFamily="18" charset="0"/>
            </a:endParaRPr>
          </a:p>
          <a:p>
            <a:pPr marL="342900" indent="-342900">
              <a:lnSpc>
                <a:spcPct val="90000"/>
              </a:lnSpc>
              <a:defRPr/>
            </a:pPr>
            <a:r>
              <a:rPr lang="en-US" sz="2700" kern="0" dirty="0" smtClean="0">
                <a:cs typeface="Times New Roman" pitchFamily="18" charset="0"/>
              </a:rPr>
              <a:t>Systematic, data-driven method to identify and support student</a:t>
            </a:r>
            <a:endParaRPr lang="en-US" sz="2800" kern="0" dirty="0" smtClean="0">
              <a:cs typeface="Times New Roman" pitchFamily="18" charset="0"/>
            </a:endParaRPr>
          </a:p>
          <a:p>
            <a:pPr marL="342900" indent="-342900">
              <a:lnSpc>
                <a:spcPct val="80000"/>
              </a:lnSpc>
              <a:defRPr/>
            </a:pPr>
            <a:endParaRPr lang="en-US" sz="2800" kern="0" dirty="0" smtClean="0">
              <a:cs typeface="Times New Roman" pitchFamily="18" charset="0"/>
            </a:endParaRPr>
          </a:p>
          <a:p>
            <a:pPr marL="342900" indent="-342900">
              <a:lnSpc>
                <a:spcPct val="80000"/>
              </a:lnSpc>
              <a:defRPr/>
            </a:pPr>
            <a:endParaRPr lang="en-US" sz="2800" kern="0" dirty="0" smtClean="0">
              <a:cs typeface="Times New Roman" pitchFamily="18" charset="0"/>
            </a:endParaRPr>
          </a:p>
          <a:p>
            <a:pPr marL="342900" indent="-342900">
              <a:lnSpc>
                <a:spcPct val="80000"/>
              </a:lnSpc>
              <a:defRPr/>
            </a:pPr>
            <a:r>
              <a:rPr lang="en-US" sz="2800" kern="0" dirty="0" smtClean="0">
                <a:cs typeface="Times New Roman" pitchFamily="18" charset="0"/>
              </a:rPr>
              <a:t>All students are eligible for participation                                </a:t>
            </a:r>
            <a:r>
              <a:rPr lang="en-US" sz="1600" kern="0" dirty="0" smtClean="0">
                <a:cs typeface="Times New Roman" pitchFamily="18" charset="0"/>
              </a:rPr>
              <a:t>(Lane, Robertson, et al., 2006)</a:t>
            </a:r>
          </a:p>
          <a:p>
            <a:pPr marL="342900" indent="-342900">
              <a:lnSpc>
                <a:spcPct val="80000"/>
              </a:lnSpc>
              <a:defRPr/>
            </a:pPr>
            <a:endParaRPr lang="en-US" sz="1200" kern="0" dirty="0" smtClean="0"/>
          </a:p>
          <a:p>
            <a:pPr marL="342900" indent="-342900">
              <a:lnSpc>
                <a:spcPct val="80000"/>
              </a:lnSpc>
              <a:defRPr/>
            </a:pPr>
            <a:r>
              <a:rPr lang="en-US" sz="2800" kern="0" dirty="0" smtClean="0"/>
              <a:t>Tier 1: Approximately 80% of students respond to this level </a:t>
            </a:r>
            <a:r>
              <a:rPr lang="en-US" sz="1600" kern="0" dirty="0" smtClean="0">
                <a:cs typeface="Times New Roman" pitchFamily="18" charset="0"/>
              </a:rPr>
              <a:t>(Gresham, </a:t>
            </a:r>
            <a:r>
              <a:rPr lang="en-US" sz="1600" kern="0" dirty="0" err="1" smtClean="0">
                <a:cs typeface="Times New Roman" pitchFamily="18" charset="0"/>
              </a:rPr>
              <a:t>Sugai</a:t>
            </a:r>
            <a:r>
              <a:rPr lang="en-US" sz="1600" kern="0" dirty="0" smtClean="0">
                <a:cs typeface="Times New Roman" pitchFamily="18" charset="0"/>
              </a:rPr>
              <a:t>, Horner, Quinn, &amp; </a:t>
            </a:r>
            <a:r>
              <a:rPr lang="en-US" sz="1600" kern="0" dirty="0" err="1" smtClean="0">
                <a:cs typeface="Times New Roman" pitchFamily="18" charset="0"/>
              </a:rPr>
              <a:t>McInerney</a:t>
            </a:r>
            <a:r>
              <a:rPr lang="en-US" sz="1600" kern="0" dirty="0" smtClean="0">
                <a:cs typeface="Times New Roman" pitchFamily="18" charset="0"/>
              </a:rPr>
              <a:t>, 1998; </a:t>
            </a:r>
            <a:r>
              <a:rPr lang="en-US" sz="1600" kern="0" dirty="0" err="1" smtClean="0">
                <a:cs typeface="Times New Roman" pitchFamily="18" charset="0"/>
              </a:rPr>
              <a:t>Sugai</a:t>
            </a:r>
            <a:r>
              <a:rPr lang="en-US" sz="1600" kern="0" dirty="0" smtClean="0">
                <a:cs typeface="Times New Roman" pitchFamily="18" charset="0"/>
              </a:rPr>
              <a:t> &amp; Horner, 2006)</a:t>
            </a:r>
          </a:p>
          <a:p>
            <a:pPr marL="342900" indent="-342900">
              <a:lnSpc>
                <a:spcPct val="80000"/>
              </a:lnSpc>
              <a:defRPr/>
            </a:pPr>
            <a:endParaRPr lang="en-US" sz="1200" kern="0" dirty="0" smtClean="0"/>
          </a:p>
          <a:p>
            <a:pPr marL="342900" indent="-342900">
              <a:lnSpc>
                <a:spcPct val="80000"/>
              </a:lnSpc>
              <a:defRPr/>
            </a:pPr>
            <a:r>
              <a:rPr lang="en-US" sz="2800" kern="0" dirty="0" smtClean="0"/>
              <a:t>Examples of Primary Prevention </a:t>
            </a:r>
          </a:p>
          <a:p>
            <a:pPr marL="742950" lvl="1" indent="-285750">
              <a:lnSpc>
                <a:spcPct val="80000"/>
              </a:lnSpc>
              <a:defRPr/>
            </a:pPr>
            <a:r>
              <a:rPr lang="en-US" sz="2400" kern="0" dirty="0" smtClean="0"/>
              <a:t>Validated literacy curricula</a:t>
            </a:r>
          </a:p>
          <a:p>
            <a:pPr marL="742950" lvl="1" indent="-285750">
              <a:lnSpc>
                <a:spcPct val="80000"/>
              </a:lnSpc>
              <a:defRPr/>
            </a:pPr>
            <a:r>
              <a:rPr lang="en-US" sz="2400" kern="0" dirty="0" smtClean="0"/>
              <a:t>Violence prevention</a:t>
            </a:r>
          </a:p>
          <a:p>
            <a:pPr marL="742950" lvl="1" indent="-285750">
              <a:lnSpc>
                <a:spcPct val="80000"/>
              </a:lnSpc>
              <a:defRPr/>
            </a:pPr>
            <a:r>
              <a:rPr lang="en-US" sz="2400" kern="0" dirty="0" smtClean="0"/>
              <a:t>Conflict resolution programs</a:t>
            </a:r>
          </a:p>
          <a:p>
            <a:pPr marL="742950" lvl="1" indent="-285750">
              <a:lnSpc>
                <a:spcPct val="80000"/>
              </a:lnSpc>
              <a:defRPr/>
            </a:pPr>
            <a:r>
              <a:rPr lang="en-US" sz="2400" kern="0" dirty="0" smtClean="0"/>
              <a:t>Anti-bullying programs</a:t>
            </a:r>
          </a:p>
          <a:p>
            <a:pPr marL="742950" lvl="1" indent="-285750">
              <a:lnSpc>
                <a:spcPct val="80000"/>
              </a:lnSpc>
              <a:defRPr/>
            </a:pPr>
            <a:r>
              <a:rPr lang="en-US" sz="2400" kern="0" dirty="0" err="1" smtClean="0"/>
              <a:t>Schoolwide</a:t>
            </a:r>
            <a:r>
              <a:rPr lang="en-US" sz="2400" kern="0" dirty="0" smtClean="0"/>
              <a:t> social skills instruction</a:t>
            </a:r>
          </a:p>
          <a:p>
            <a:pPr marL="742950" lvl="1" indent="-285750">
              <a:lnSpc>
                <a:spcPct val="80000"/>
              </a:lnSpc>
              <a:defRPr/>
            </a:pPr>
            <a:r>
              <a:rPr lang="en-US" sz="2400" kern="0" dirty="0" smtClean="0"/>
              <a:t>Character Education Programs </a:t>
            </a:r>
          </a:p>
          <a:p>
            <a:pPr marL="342900" indent="-342900">
              <a:defRPr/>
            </a:pPr>
            <a:endParaRPr lang="en-US" sz="3200" kern="0" dirty="0" smtClean="0"/>
          </a:p>
          <a:p>
            <a:pPr marL="342900" indent="-342900">
              <a:lnSpc>
                <a:spcPct val="90000"/>
              </a:lnSpc>
              <a:defRPr/>
            </a:pPr>
            <a:r>
              <a:rPr lang="en-US" sz="2800" kern="0" dirty="0" smtClean="0">
                <a:cs typeface="Times New Roman" pitchFamily="18" charset="0"/>
              </a:rPr>
              <a:t>Tier 2: Students who do not respond to the primary prevention plan, </a:t>
            </a:r>
            <a:r>
              <a:rPr lang="en-US" sz="2800" kern="0" dirty="0" smtClean="0"/>
              <a:t>10-15% of students </a:t>
            </a:r>
          </a:p>
          <a:p>
            <a:pPr marL="342900" indent="-342900">
              <a:lnSpc>
                <a:spcPct val="90000"/>
              </a:lnSpc>
              <a:defRPr/>
            </a:pPr>
            <a:endParaRPr lang="en-US" sz="2800" kern="0" dirty="0" smtClean="0"/>
          </a:p>
          <a:p>
            <a:pPr marL="342900" indent="-342900">
              <a:lnSpc>
                <a:spcPct val="90000"/>
              </a:lnSpc>
              <a:defRPr/>
            </a:pPr>
            <a:r>
              <a:rPr lang="en-US" sz="2800" kern="0" dirty="0" smtClean="0">
                <a:cs typeface="Times New Roman" pitchFamily="18" charset="0"/>
              </a:rPr>
              <a:t>Focused i</a:t>
            </a:r>
            <a:r>
              <a:rPr lang="en-US" sz="2800" kern="0" dirty="0" smtClean="0"/>
              <a:t>ntervention to address academic, behavior, or social concerns:</a:t>
            </a:r>
          </a:p>
          <a:p>
            <a:pPr marL="742950" lvl="1" indent="-285750">
              <a:lnSpc>
                <a:spcPct val="90000"/>
              </a:lnSpc>
              <a:defRPr/>
            </a:pPr>
            <a:r>
              <a:rPr lang="en-US" sz="2400" kern="0" dirty="0" smtClean="0"/>
              <a:t>Acquisition (can’t do)</a:t>
            </a:r>
          </a:p>
          <a:p>
            <a:pPr marL="742950" lvl="1" indent="-285750">
              <a:lnSpc>
                <a:spcPct val="90000"/>
              </a:lnSpc>
              <a:defRPr/>
            </a:pPr>
            <a:r>
              <a:rPr lang="en-US" sz="2400" kern="0" dirty="0" smtClean="0"/>
              <a:t>Fluency (trouble doing)</a:t>
            </a:r>
          </a:p>
          <a:p>
            <a:pPr marL="742950" lvl="1" indent="-285750">
              <a:lnSpc>
                <a:spcPct val="90000"/>
              </a:lnSpc>
              <a:defRPr/>
            </a:pPr>
            <a:r>
              <a:rPr lang="en-US" sz="2400" kern="0" dirty="0" smtClean="0"/>
              <a:t>Performance (won’t do) </a:t>
            </a:r>
          </a:p>
          <a:p>
            <a:pPr marL="742950" lvl="1" indent="-285750">
              <a:lnSpc>
                <a:spcPct val="90000"/>
              </a:lnSpc>
              <a:defRPr/>
            </a:pPr>
            <a:endParaRPr lang="en-US" sz="2400" kern="0" dirty="0" smtClean="0"/>
          </a:p>
          <a:p>
            <a:pPr marL="342900" indent="-342900">
              <a:lnSpc>
                <a:spcPct val="90000"/>
              </a:lnSpc>
              <a:defRPr/>
            </a:pPr>
            <a:r>
              <a:rPr lang="en-US" sz="2800" kern="0" dirty="0" smtClean="0"/>
              <a:t>Examples of Secondary Prevention </a:t>
            </a:r>
          </a:p>
          <a:p>
            <a:pPr marL="742950" lvl="1" indent="-285750">
              <a:lnSpc>
                <a:spcPct val="90000"/>
              </a:lnSpc>
              <a:defRPr/>
            </a:pPr>
            <a:r>
              <a:rPr lang="en-US" sz="2400" kern="0" dirty="0" smtClean="0"/>
              <a:t>Small group instruction in anger management</a:t>
            </a:r>
          </a:p>
          <a:p>
            <a:pPr marL="742950" lvl="1" indent="-285750">
              <a:lnSpc>
                <a:spcPct val="90000"/>
              </a:lnSpc>
              <a:defRPr/>
            </a:pPr>
            <a:r>
              <a:rPr lang="en-US" sz="2400" kern="0" dirty="0" smtClean="0"/>
              <a:t>Reading comprehension strategies</a:t>
            </a:r>
          </a:p>
          <a:p>
            <a:pPr marL="342900" indent="-342900">
              <a:defRPr/>
            </a:pPr>
            <a:endParaRPr lang="en-US" sz="3200" kern="0" dirty="0" smtClean="0"/>
          </a:p>
          <a:p>
            <a:pPr marL="342900" indent="-342900">
              <a:defRPr/>
            </a:pPr>
            <a:endParaRPr lang="en-US" sz="3200" kern="0" dirty="0" smtClean="0"/>
          </a:p>
          <a:p>
            <a:pPr marL="342900" indent="-342900">
              <a:defRPr/>
            </a:pPr>
            <a:r>
              <a:rPr lang="en-US" sz="3200" kern="0" dirty="0" smtClean="0">
                <a:cs typeface="Times New Roman" pitchFamily="18" charset="0"/>
              </a:rPr>
              <a:t>Tier 3:Students who do not respond to the primary or secondary prevention, 5-7% of students</a:t>
            </a:r>
          </a:p>
          <a:p>
            <a:pPr marL="342900" indent="-342900">
              <a:defRPr/>
            </a:pPr>
            <a:endParaRPr lang="en-US" sz="1400" kern="0" dirty="0" smtClean="0">
              <a:cs typeface="Times New Roman" pitchFamily="18" charset="0"/>
            </a:endParaRPr>
          </a:p>
          <a:p>
            <a:pPr marL="342900" indent="-342900">
              <a:defRPr/>
            </a:pPr>
            <a:r>
              <a:rPr lang="en-US" sz="3200" kern="0" dirty="0" smtClean="0">
                <a:cs typeface="Times New Roman" pitchFamily="18" charset="0"/>
              </a:rPr>
              <a:t>Intensive individualized interventions</a:t>
            </a:r>
          </a:p>
          <a:p>
            <a:pPr marL="342900" indent="-342900">
              <a:defRPr/>
            </a:pPr>
            <a:endParaRPr lang="en-US" sz="1400" kern="0" dirty="0" smtClean="0">
              <a:cs typeface="Times New Roman" pitchFamily="18" charset="0"/>
            </a:endParaRPr>
          </a:p>
          <a:p>
            <a:pPr marL="342900" indent="-342900">
              <a:defRPr/>
            </a:pPr>
            <a:r>
              <a:rPr lang="en-US" sz="3200" kern="0" dirty="0" smtClean="0"/>
              <a:t>Examples of Tertiary Prevention </a:t>
            </a:r>
          </a:p>
          <a:p>
            <a:pPr marL="742950" lvl="1" indent="-285750">
              <a:defRPr/>
            </a:pPr>
            <a:r>
              <a:rPr lang="en-US" sz="2400" kern="0" dirty="0" smtClean="0"/>
              <a:t>Functional assessment-based interventions</a:t>
            </a:r>
            <a:r>
              <a:rPr lang="en-US" sz="1100" kern="0" dirty="0" smtClean="0"/>
              <a:t> </a:t>
            </a:r>
            <a:r>
              <a:rPr lang="en-US" sz="1400" kern="0" dirty="0" smtClean="0"/>
              <a:t>(</a:t>
            </a:r>
            <a:r>
              <a:rPr lang="en-US" sz="1400" kern="0" dirty="0" err="1" smtClean="0"/>
              <a:t>Umbreit</a:t>
            </a:r>
            <a:r>
              <a:rPr lang="en-US" sz="1400" kern="0" dirty="0" smtClean="0"/>
              <a:t>, Ferro, </a:t>
            </a:r>
            <a:r>
              <a:rPr lang="en-US" sz="1400" kern="0" dirty="0" err="1" smtClean="0"/>
              <a:t>Liaupsin</a:t>
            </a:r>
            <a:r>
              <a:rPr lang="en-US" sz="1400" kern="0" dirty="0" smtClean="0"/>
              <a:t>, &amp; Lane, 2007</a:t>
            </a:r>
            <a:r>
              <a:rPr lang="en-US" sz="1300" kern="0" dirty="0" smtClean="0"/>
              <a:t>)</a:t>
            </a:r>
          </a:p>
          <a:p>
            <a:pPr marL="742950" lvl="1" indent="-285750">
              <a:defRPr/>
            </a:pPr>
            <a:r>
              <a:rPr lang="en-US" sz="2400" kern="0" dirty="0" smtClean="0">
                <a:cs typeface="Times New Roman" pitchFamily="18" charset="0"/>
              </a:rPr>
              <a:t>Multi-systemic Therapy program </a:t>
            </a:r>
            <a:r>
              <a:rPr lang="en-US" sz="1400" kern="0" dirty="0" smtClean="0">
                <a:cs typeface="Times New Roman" pitchFamily="18" charset="0"/>
              </a:rPr>
              <a:t>(MST; </a:t>
            </a:r>
            <a:r>
              <a:rPr lang="en-US" sz="1400" kern="0" dirty="0" err="1" smtClean="0">
                <a:cs typeface="Times New Roman" pitchFamily="18" charset="0"/>
              </a:rPr>
              <a:t>Schoenwald</a:t>
            </a:r>
            <a:r>
              <a:rPr lang="en-US" sz="1400" kern="0" dirty="0" smtClean="0">
                <a:cs typeface="Times New Roman" pitchFamily="18" charset="0"/>
              </a:rPr>
              <a:t>, Brown, &amp; </a:t>
            </a:r>
            <a:r>
              <a:rPr lang="en-US" sz="1400" kern="0" dirty="0" err="1" smtClean="0">
                <a:cs typeface="Times New Roman" pitchFamily="18" charset="0"/>
              </a:rPr>
              <a:t>Henggeler</a:t>
            </a:r>
            <a:r>
              <a:rPr lang="en-US" sz="1400" kern="0" dirty="0" smtClean="0">
                <a:cs typeface="Times New Roman" pitchFamily="18" charset="0"/>
              </a:rPr>
              <a:t>, 2000)</a:t>
            </a:r>
            <a:r>
              <a:rPr lang="en-US" sz="1400" kern="0" dirty="0" smtClean="0"/>
              <a:t> </a:t>
            </a:r>
          </a:p>
          <a:p>
            <a:endParaRPr lang="en-US" dirty="0"/>
          </a:p>
        </p:txBody>
      </p:sp>
      <p:sp>
        <p:nvSpPr>
          <p:cNvPr id="4" name="Footer Placeholder 3"/>
          <p:cNvSpPr>
            <a:spLocks noGrp="1"/>
          </p:cNvSpPr>
          <p:nvPr>
            <p:ph type="ftr" sz="quarter" idx="10"/>
          </p:nvPr>
        </p:nvSpPr>
        <p:spPr/>
        <p:txBody>
          <a:bodyPr/>
          <a:lstStyle/>
          <a:p>
            <a:r>
              <a:rPr lang="en-US" dirty="0" smtClean="0"/>
              <a:t>Lane and Oakes 2013</a:t>
            </a:r>
            <a:endParaRPr lang="en-US" dirty="0"/>
          </a:p>
        </p:txBody>
      </p:sp>
      <p:sp>
        <p:nvSpPr>
          <p:cNvPr id="5" name="Slide Number Placeholder 4"/>
          <p:cNvSpPr>
            <a:spLocks noGrp="1"/>
          </p:cNvSpPr>
          <p:nvPr>
            <p:ph type="sldNum" sz="quarter" idx="11"/>
          </p:nvPr>
        </p:nvSpPr>
        <p:spPr/>
        <p:txBody>
          <a:bodyPr/>
          <a:lstStyle/>
          <a:p>
            <a:fld id="{2C598E34-06C9-4575-BF79-5E5F5BE16779}" type="slidenum">
              <a:rPr lang="en-US" smtClean="0"/>
              <a:pPr/>
              <a:t>12</a:t>
            </a:fld>
            <a:endParaRPr lang="en-US" dirty="0"/>
          </a:p>
        </p:txBody>
      </p:sp>
    </p:spTree>
    <p:extLst>
      <p:ext uri="{BB962C8B-B14F-4D97-AF65-F5344CB8AC3E}">
        <p14:creationId xmlns:p14="http://schemas.microsoft.com/office/powerpoint/2010/main" val="3474976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Some of the components we would expect to be in place</a:t>
            </a:r>
          </a:p>
          <a:p>
            <a:pPr>
              <a:buFontTx/>
              <a:buChar char="•"/>
            </a:pPr>
            <a:r>
              <a:rPr lang="en-US" dirty="0" smtClean="0"/>
              <a:t>We define these expectations in positively stated behavioral expectations</a:t>
            </a:r>
          </a:p>
          <a:p>
            <a:pPr>
              <a:buFontTx/>
              <a:buChar char="•"/>
            </a:pPr>
            <a:r>
              <a:rPr lang="en-US" dirty="0" smtClean="0"/>
              <a:t>We don’t ever tell a child on Friday, “When you come back to school on Monday, you better know how to read!”  Ridiculous to ask a child to do something they’ve never been taught—yet we do this with student behavior all the time.</a:t>
            </a:r>
          </a:p>
          <a:p>
            <a:pPr marL="168861" indent="-168861">
              <a:buFontTx/>
              <a:buChar char="•"/>
            </a:pPr>
            <a:r>
              <a:rPr lang="en-US" dirty="0" smtClean="0"/>
              <a:t>We want schools to be a safe, positive place for all students</a:t>
            </a:r>
          </a:p>
          <a:p>
            <a:pPr marL="168861" indent="-168861">
              <a:buFontTx/>
              <a:buChar char="•"/>
            </a:pPr>
            <a:r>
              <a:rPr lang="en-US" dirty="0" smtClean="0"/>
              <a:t>Social skills programs we are using have to be evidence-based</a:t>
            </a:r>
          </a:p>
          <a:p>
            <a:pPr marL="168861" indent="-168861">
              <a:buFontTx/>
              <a:buChar char="•"/>
            </a:pPr>
            <a:r>
              <a:rPr lang="en-US" dirty="0" smtClean="0"/>
              <a:t>Should meet your state’s requirements for character </a:t>
            </a:r>
            <a:r>
              <a:rPr lang="en-US" dirty="0" err="1" smtClean="0"/>
              <a:t>ed</a:t>
            </a:r>
            <a:endParaRPr lang="en-US" dirty="0" smtClean="0"/>
          </a:p>
          <a:p>
            <a:pPr marL="168861" indent="-168861">
              <a:buFontTx/>
              <a:buChar char="•"/>
            </a:pPr>
            <a:r>
              <a:rPr lang="en-US" dirty="0" smtClean="0"/>
              <a:t>For best results, it should be a district-wide initiative</a:t>
            </a:r>
          </a:p>
          <a:p>
            <a:pPr marL="168861" indent="-168861"/>
            <a:endParaRPr lang="en-US" dirty="0" smtClean="0"/>
          </a:p>
          <a:p>
            <a:pPr marL="168861" indent="-168861"/>
            <a:r>
              <a:rPr lang="en-US" dirty="0" smtClean="0"/>
              <a:t>How it connects:</a:t>
            </a:r>
          </a:p>
          <a:p>
            <a:pPr marL="168861" indent="-168861">
              <a:buFontTx/>
              <a:buChar char="•"/>
            </a:pPr>
            <a:r>
              <a:rPr lang="en-US" dirty="0" smtClean="0"/>
              <a:t>Lowering of affective filter when students feel safe</a:t>
            </a:r>
          </a:p>
          <a:p>
            <a:pPr marL="168861" indent="-168861">
              <a:buFontTx/>
              <a:buChar char="•"/>
            </a:pPr>
            <a:r>
              <a:rPr lang="en-US" dirty="0" smtClean="0"/>
              <a:t>Improved peer interactions filter into instructional groups, as well</a:t>
            </a:r>
          </a:p>
          <a:p>
            <a:pPr marL="168861" indent="-168861">
              <a:buFontTx/>
              <a:buChar char="•"/>
            </a:pPr>
            <a:endParaRPr lang="en-US" dirty="0" smtClean="0"/>
          </a:p>
          <a:p>
            <a:pPr>
              <a:buFontTx/>
              <a:buChar char="•"/>
            </a:pPr>
            <a:endParaRPr lang="en-US" dirty="0" smtClean="0"/>
          </a:p>
          <a:p>
            <a:pPr>
              <a:buFontTx/>
              <a:buChar char="•"/>
            </a:pPr>
            <a:r>
              <a:rPr lang="en-US" dirty="0" smtClean="0"/>
              <a:t>Teach the behavior and give students a chance to practice that behavior</a:t>
            </a:r>
          </a:p>
          <a:p>
            <a:pPr>
              <a:buFontTx/>
              <a:buChar char="•"/>
            </a:pPr>
            <a:r>
              <a:rPr lang="en-US" dirty="0" smtClean="0"/>
              <a:t>Note that it says reinforce, not bribe—2 distinctly different things!</a:t>
            </a:r>
          </a:p>
          <a:p>
            <a:pPr>
              <a:buFontTx/>
              <a:buChar char="•"/>
            </a:pPr>
            <a:r>
              <a:rPr lang="en-US" dirty="0" smtClean="0"/>
              <a:t>Important to think through these items as you plan for all students</a:t>
            </a:r>
          </a:p>
          <a:p>
            <a:pPr>
              <a:buFontTx/>
              <a:buChar char="•"/>
            </a:pPr>
            <a:r>
              <a:rPr lang="en-US" dirty="0" smtClean="0"/>
              <a:t>Data drives decisions, just like in academics</a:t>
            </a:r>
          </a:p>
          <a:p>
            <a:pPr>
              <a:buFontTx/>
              <a:buChar char="•"/>
            </a:pPr>
            <a:r>
              <a:rPr lang="en-US" dirty="0" smtClean="0"/>
              <a:t>And, like academics, we want to monitor progress</a:t>
            </a:r>
          </a:p>
          <a:p>
            <a:r>
              <a:rPr lang="en-US" dirty="0" smtClean="0"/>
              <a:t>how this correlates with academics:</a:t>
            </a:r>
          </a:p>
          <a:p>
            <a:pPr>
              <a:buFontTx/>
              <a:buChar char="•"/>
            </a:pPr>
            <a:r>
              <a:rPr lang="en-US" dirty="0" smtClean="0"/>
              <a:t>Not every child shows up academically on the same plane, behavior is no different</a:t>
            </a:r>
          </a:p>
          <a:p>
            <a:pPr>
              <a:buFontTx/>
              <a:buChar char="•"/>
            </a:pPr>
            <a:r>
              <a:rPr lang="en-US" dirty="0" smtClean="0"/>
              <a:t>Explicit instruction of desired behaviors</a:t>
            </a:r>
          </a:p>
          <a:p>
            <a:pPr>
              <a:buFontTx/>
              <a:buChar char="•"/>
            </a:pPr>
            <a:r>
              <a:rPr lang="en-US" dirty="0" smtClean="0"/>
              <a:t>Proactive vs. reactive</a:t>
            </a:r>
            <a:endParaRPr lang="en-US" dirty="0"/>
          </a:p>
        </p:txBody>
      </p:sp>
      <p:sp>
        <p:nvSpPr>
          <p:cNvPr id="4" name="Slide Number Placeholder 3"/>
          <p:cNvSpPr>
            <a:spLocks noGrp="1"/>
          </p:cNvSpPr>
          <p:nvPr>
            <p:ph type="sldNum" sz="quarter" idx="10"/>
          </p:nvPr>
        </p:nvSpPr>
        <p:spPr/>
        <p:txBody>
          <a:bodyPr/>
          <a:lstStyle/>
          <a:p>
            <a:fld id="{D1B1C412-D4C9-6342-9CDE-28170266AAB4}"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B1C412-D4C9-6342-9CDE-28170266AAB4}"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kern="0" dirty="0" smtClean="0"/>
              <a:t>In addition </a:t>
            </a:r>
            <a:r>
              <a:rPr lang="en-US" kern="0" baseline="0" dirty="0" smtClean="0"/>
              <a:t> to the (hurricane slide)</a:t>
            </a:r>
          </a:p>
          <a:p>
            <a:pPr>
              <a:lnSpc>
                <a:spcPct val="90000"/>
              </a:lnSpc>
              <a:defRPr/>
            </a:pPr>
            <a:endParaRPr lang="en-US" kern="0" baseline="0" dirty="0" smtClean="0"/>
          </a:p>
          <a:p>
            <a:pPr>
              <a:lnSpc>
                <a:spcPct val="90000"/>
              </a:lnSpc>
              <a:defRPr/>
            </a:pPr>
            <a:r>
              <a:rPr lang="en-US" kern="0" dirty="0" smtClean="0"/>
              <a:t>Validated</a:t>
            </a:r>
            <a:r>
              <a:rPr lang="en-US" kern="0" baseline="0" dirty="0" smtClean="0"/>
              <a:t> curricula aligned with validated curricula-</a:t>
            </a:r>
            <a:r>
              <a:rPr lang="en-US" kern="0" dirty="0" smtClean="0"/>
              <a:t>An instructional approach to behavior that teaches the behaviors (i.e., respect, responsibility, best effort) that give teachers the time to provide instruction in academics and social competencies (character education)</a:t>
            </a:r>
          </a:p>
          <a:p>
            <a:pPr>
              <a:lnSpc>
                <a:spcPct val="90000"/>
              </a:lnSpc>
              <a:defRPr/>
            </a:pPr>
            <a:endParaRPr lang="en-US" kern="0" dirty="0" smtClean="0"/>
          </a:p>
          <a:p>
            <a:pPr>
              <a:lnSpc>
                <a:spcPct val="90000"/>
              </a:lnSpc>
              <a:defRPr/>
            </a:pPr>
            <a:r>
              <a:rPr lang="en-US" kern="0" dirty="0" smtClean="0"/>
              <a:t>A data-driven</a:t>
            </a:r>
            <a:r>
              <a:rPr lang="en-US" b="1" kern="0" dirty="0" smtClean="0"/>
              <a:t> framework </a:t>
            </a:r>
            <a:r>
              <a:rPr lang="en-US" kern="0" dirty="0" smtClean="0"/>
              <a:t>that can be used to</a:t>
            </a:r>
          </a:p>
          <a:p>
            <a:pPr marL="742950" lvl="1" indent="-285750">
              <a:lnSpc>
                <a:spcPct val="90000"/>
              </a:lnSpc>
              <a:defRPr/>
            </a:pPr>
            <a:r>
              <a:rPr lang="en-US" sz="2400" kern="0" dirty="0" smtClean="0"/>
              <a:t>Monitor the overall level of risk and progress in the school as a whole</a:t>
            </a:r>
          </a:p>
          <a:p>
            <a:pPr marL="742950" lvl="1" indent="-285750">
              <a:lnSpc>
                <a:spcPct val="90000"/>
              </a:lnSpc>
              <a:defRPr/>
            </a:pPr>
            <a:r>
              <a:rPr lang="en-US" sz="2400" kern="0" dirty="0" smtClean="0"/>
              <a:t>Identify students who may require additional supports in academic, behavioral, and social domains</a:t>
            </a:r>
          </a:p>
          <a:p>
            <a:pPr marL="742950" lvl="1" indent="-285750">
              <a:lnSpc>
                <a:spcPct val="90000"/>
              </a:lnSpc>
              <a:defRPr/>
            </a:pPr>
            <a:endParaRPr lang="en-US" kern="0" dirty="0" smtClean="0"/>
          </a:p>
          <a:p>
            <a:pPr>
              <a:lnSpc>
                <a:spcPct val="90000"/>
              </a:lnSpc>
              <a:defRPr/>
            </a:pPr>
            <a:r>
              <a:rPr lang="en-US" kern="0" dirty="0" smtClean="0"/>
              <a:t>A character education </a:t>
            </a:r>
            <a:r>
              <a:rPr lang="en-US" b="1" kern="0" dirty="0" smtClean="0"/>
              <a:t>program </a:t>
            </a:r>
            <a:r>
              <a:rPr lang="en-US" kern="0" dirty="0" smtClean="0"/>
              <a:t>that is an evidence-based program</a:t>
            </a:r>
          </a:p>
          <a:p>
            <a:pPr marL="342900" indent="-342900">
              <a:lnSpc>
                <a:spcPct val="90000"/>
              </a:lnSpc>
              <a:defRPr/>
            </a:pPr>
            <a:endParaRPr lang="en-US" sz="2700" kern="0" dirty="0" smtClean="0">
              <a:cs typeface="Times New Roman" pitchFamily="18" charset="0"/>
            </a:endParaRPr>
          </a:p>
          <a:p>
            <a:pPr marL="342900" indent="-342900">
              <a:lnSpc>
                <a:spcPct val="90000"/>
              </a:lnSpc>
              <a:defRPr/>
            </a:pPr>
            <a:r>
              <a:rPr lang="en-US" sz="2700" kern="0" dirty="0" smtClean="0">
                <a:cs typeface="Times New Roman" pitchFamily="18" charset="0"/>
              </a:rPr>
              <a:t>Primary, secondary, and tertiary levels of prevention </a:t>
            </a:r>
          </a:p>
          <a:p>
            <a:pPr marL="742950" lvl="1" indent="-285750">
              <a:lnSpc>
                <a:spcPct val="90000"/>
              </a:lnSpc>
              <a:defRPr/>
            </a:pPr>
            <a:r>
              <a:rPr lang="en-US" sz="2200" kern="0" dirty="0" smtClean="0">
                <a:cs typeface="Times New Roman" pitchFamily="18" charset="0"/>
              </a:rPr>
              <a:t>Response-to-Intervention (</a:t>
            </a:r>
            <a:r>
              <a:rPr lang="en-US" sz="2200" kern="0" dirty="0" err="1" smtClean="0">
                <a:cs typeface="Times New Roman" pitchFamily="18" charset="0"/>
              </a:rPr>
              <a:t>RtI</a:t>
            </a:r>
            <a:r>
              <a:rPr lang="en-US" sz="2200" kern="0" dirty="0" smtClean="0">
                <a:cs typeface="Times New Roman" pitchFamily="18" charset="0"/>
              </a:rPr>
              <a:t>; Gresham, 2002; </a:t>
            </a:r>
            <a:r>
              <a:rPr lang="en-US" sz="2200" kern="0" dirty="0" err="1" smtClean="0">
                <a:cs typeface="Times New Roman" pitchFamily="18" charset="0"/>
              </a:rPr>
              <a:t>Sugai</a:t>
            </a:r>
            <a:r>
              <a:rPr lang="en-US" sz="2200" kern="0" dirty="0" smtClean="0">
                <a:cs typeface="Times New Roman" pitchFamily="18" charset="0"/>
              </a:rPr>
              <a:t>, Horner, &amp; Gresham, 2002)</a:t>
            </a:r>
          </a:p>
          <a:p>
            <a:pPr marL="742950" lvl="1" indent="-285750">
              <a:lnSpc>
                <a:spcPct val="90000"/>
              </a:lnSpc>
              <a:defRPr/>
            </a:pPr>
            <a:r>
              <a:rPr lang="en-US" sz="2200" kern="0" dirty="0" smtClean="0">
                <a:cs typeface="Times New Roman" pitchFamily="18" charset="0"/>
              </a:rPr>
              <a:t>Positive Behavior Interventions and Supports (PBIS; Lewis &amp; </a:t>
            </a:r>
            <a:r>
              <a:rPr lang="en-US" sz="2200" kern="0" dirty="0" err="1" smtClean="0">
                <a:cs typeface="Times New Roman" pitchFamily="18" charset="0"/>
              </a:rPr>
              <a:t>Sugai</a:t>
            </a:r>
            <a:r>
              <a:rPr lang="en-US" sz="2200" kern="0" dirty="0" smtClean="0">
                <a:cs typeface="Times New Roman" pitchFamily="18" charset="0"/>
              </a:rPr>
              <a:t>, 1999; </a:t>
            </a:r>
            <a:r>
              <a:rPr lang="en-US" sz="2200" kern="0" dirty="0" err="1" smtClean="0">
                <a:cs typeface="Times New Roman" pitchFamily="18" charset="0"/>
              </a:rPr>
              <a:t>Sugai</a:t>
            </a:r>
            <a:r>
              <a:rPr lang="en-US" sz="2200" kern="0" dirty="0" smtClean="0">
                <a:cs typeface="Times New Roman" pitchFamily="18" charset="0"/>
              </a:rPr>
              <a:t> &amp; Horner, 2002)</a:t>
            </a:r>
          </a:p>
          <a:p>
            <a:pPr marL="457200" lvl="1" indent="0">
              <a:lnSpc>
                <a:spcPct val="90000"/>
              </a:lnSpc>
              <a:buNone/>
              <a:defRPr/>
            </a:pPr>
            <a:endParaRPr lang="en-US" sz="2200" kern="0" dirty="0" smtClean="0">
              <a:cs typeface="Times New Roman" pitchFamily="18" charset="0"/>
            </a:endParaRPr>
          </a:p>
          <a:p>
            <a:pPr marL="342900" indent="-342900">
              <a:lnSpc>
                <a:spcPct val="90000"/>
              </a:lnSpc>
              <a:defRPr/>
            </a:pPr>
            <a:r>
              <a:rPr lang="en-US" sz="2700" kern="0" dirty="0" smtClean="0">
                <a:cs typeface="Times New Roman" pitchFamily="18" charset="0"/>
              </a:rPr>
              <a:t>Each level of prevention increases in intensity or magnitude</a:t>
            </a:r>
          </a:p>
          <a:p>
            <a:pPr marL="342900" indent="-342900">
              <a:lnSpc>
                <a:spcPct val="90000"/>
              </a:lnSpc>
              <a:defRPr/>
            </a:pPr>
            <a:endParaRPr lang="en-US" sz="2700" kern="0" dirty="0" smtClean="0">
              <a:cs typeface="Times New Roman" pitchFamily="18" charset="0"/>
            </a:endParaRPr>
          </a:p>
          <a:p>
            <a:pPr marL="342900" indent="-342900">
              <a:lnSpc>
                <a:spcPct val="90000"/>
              </a:lnSpc>
              <a:defRPr/>
            </a:pPr>
            <a:r>
              <a:rPr lang="en-US" sz="2700" kern="0" dirty="0" smtClean="0">
                <a:cs typeface="Times New Roman" pitchFamily="18" charset="0"/>
              </a:rPr>
              <a:t>Systematic, data-driven method to identify and support student</a:t>
            </a:r>
            <a:endParaRPr lang="en-US" sz="2800" kern="0" dirty="0" smtClean="0">
              <a:cs typeface="Times New Roman" pitchFamily="18" charset="0"/>
            </a:endParaRPr>
          </a:p>
          <a:p>
            <a:pPr marL="342900" indent="-342900">
              <a:lnSpc>
                <a:spcPct val="80000"/>
              </a:lnSpc>
              <a:defRPr/>
            </a:pPr>
            <a:endParaRPr lang="en-US" sz="2800" kern="0" dirty="0" smtClean="0">
              <a:cs typeface="Times New Roman" pitchFamily="18" charset="0"/>
            </a:endParaRPr>
          </a:p>
          <a:p>
            <a:pPr marL="342900" indent="-342900">
              <a:lnSpc>
                <a:spcPct val="80000"/>
              </a:lnSpc>
              <a:defRPr/>
            </a:pPr>
            <a:endParaRPr lang="en-US" sz="2800" kern="0" dirty="0" smtClean="0">
              <a:cs typeface="Times New Roman" pitchFamily="18" charset="0"/>
            </a:endParaRPr>
          </a:p>
          <a:p>
            <a:pPr marL="342900" indent="-342900">
              <a:lnSpc>
                <a:spcPct val="80000"/>
              </a:lnSpc>
              <a:defRPr/>
            </a:pPr>
            <a:r>
              <a:rPr lang="en-US" sz="2800" kern="0" dirty="0" smtClean="0">
                <a:cs typeface="Times New Roman" pitchFamily="18" charset="0"/>
              </a:rPr>
              <a:t>All students are eligible for participation                                </a:t>
            </a:r>
            <a:r>
              <a:rPr lang="en-US" sz="1600" kern="0" dirty="0" smtClean="0">
                <a:cs typeface="Times New Roman" pitchFamily="18" charset="0"/>
              </a:rPr>
              <a:t>(Lane, Robertson, et al., 2006)</a:t>
            </a:r>
          </a:p>
          <a:p>
            <a:pPr marL="342900" indent="-342900">
              <a:lnSpc>
                <a:spcPct val="80000"/>
              </a:lnSpc>
              <a:defRPr/>
            </a:pPr>
            <a:endParaRPr lang="en-US" sz="1200" kern="0" dirty="0" smtClean="0"/>
          </a:p>
          <a:p>
            <a:pPr marL="342900" indent="-342900">
              <a:lnSpc>
                <a:spcPct val="80000"/>
              </a:lnSpc>
              <a:defRPr/>
            </a:pPr>
            <a:r>
              <a:rPr lang="en-US" sz="2800" kern="0" dirty="0" smtClean="0"/>
              <a:t>Tier 1: Approximately 80% of students respond to this level </a:t>
            </a:r>
            <a:r>
              <a:rPr lang="en-US" sz="1600" kern="0" dirty="0" smtClean="0">
                <a:cs typeface="Times New Roman" pitchFamily="18" charset="0"/>
              </a:rPr>
              <a:t>(Gresham, </a:t>
            </a:r>
            <a:r>
              <a:rPr lang="en-US" sz="1600" kern="0" dirty="0" err="1" smtClean="0">
                <a:cs typeface="Times New Roman" pitchFamily="18" charset="0"/>
              </a:rPr>
              <a:t>Sugai</a:t>
            </a:r>
            <a:r>
              <a:rPr lang="en-US" sz="1600" kern="0" dirty="0" smtClean="0">
                <a:cs typeface="Times New Roman" pitchFamily="18" charset="0"/>
              </a:rPr>
              <a:t>, Horner, Quinn, &amp; </a:t>
            </a:r>
            <a:r>
              <a:rPr lang="en-US" sz="1600" kern="0" dirty="0" err="1" smtClean="0">
                <a:cs typeface="Times New Roman" pitchFamily="18" charset="0"/>
              </a:rPr>
              <a:t>McInerney</a:t>
            </a:r>
            <a:r>
              <a:rPr lang="en-US" sz="1600" kern="0" dirty="0" smtClean="0">
                <a:cs typeface="Times New Roman" pitchFamily="18" charset="0"/>
              </a:rPr>
              <a:t>, 1998; </a:t>
            </a:r>
            <a:r>
              <a:rPr lang="en-US" sz="1600" kern="0" dirty="0" err="1" smtClean="0">
                <a:cs typeface="Times New Roman" pitchFamily="18" charset="0"/>
              </a:rPr>
              <a:t>Sugai</a:t>
            </a:r>
            <a:r>
              <a:rPr lang="en-US" sz="1600" kern="0" dirty="0" smtClean="0">
                <a:cs typeface="Times New Roman" pitchFamily="18" charset="0"/>
              </a:rPr>
              <a:t> &amp; Horner, 2006)</a:t>
            </a:r>
          </a:p>
          <a:p>
            <a:pPr marL="342900" indent="-342900">
              <a:lnSpc>
                <a:spcPct val="80000"/>
              </a:lnSpc>
              <a:defRPr/>
            </a:pPr>
            <a:endParaRPr lang="en-US" sz="1200" kern="0" dirty="0" smtClean="0"/>
          </a:p>
          <a:p>
            <a:pPr marL="342900" indent="-342900">
              <a:lnSpc>
                <a:spcPct val="80000"/>
              </a:lnSpc>
              <a:defRPr/>
            </a:pPr>
            <a:r>
              <a:rPr lang="en-US" sz="2800" kern="0" dirty="0" smtClean="0"/>
              <a:t>Examples of Primary Prevention </a:t>
            </a:r>
          </a:p>
          <a:p>
            <a:pPr marL="742950" lvl="1" indent="-285750">
              <a:lnSpc>
                <a:spcPct val="80000"/>
              </a:lnSpc>
              <a:defRPr/>
            </a:pPr>
            <a:r>
              <a:rPr lang="en-US" sz="2400" kern="0" dirty="0" smtClean="0"/>
              <a:t>Validated literacy curricula</a:t>
            </a:r>
          </a:p>
          <a:p>
            <a:pPr marL="742950" lvl="1" indent="-285750">
              <a:lnSpc>
                <a:spcPct val="80000"/>
              </a:lnSpc>
              <a:defRPr/>
            </a:pPr>
            <a:r>
              <a:rPr lang="en-US" sz="2400" kern="0" dirty="0" smtClean="0"/>
              <a:t>Violence prevention</a:t>
            </a:r>
          </a:p>
          <a:p>
            <a:pPr marL="742950" lvl="1" indent="-285750">
              <a:lnSpc>
                <a:spcPct val="80000"/>
              </a:lnSpc>
              <a:defRPr/>
            </a:pPr>
            <a:r>
              <a:rPr lang="en-US" sz="2400" kern="0" dirty="0" smtClean="0"/>
              <a:t>Conflict resolution programs</a:t>
            </a:r>
          </a:p>
          <a:p>
            <a:pPr marL="742950" lvl="1" indent="-285750">
              <a:lnSpc>
                <a:spcPct val="80000"/>
              </a:lnSpc>
              <a:defRPr/>
            </a:pPr>
            <a:r>
              <a:rPr lang="en-US" sz="2400" kern="0" dirty="0" smtClean="0"/>
              <a:t>Anti-bullying programs</a:t>
            </a:r>
          </a:p>
          <a:p>
            <a:pPr marL="742950" lvl="1" indent="-285750">
              <a:lnSpc>
                <a:spcPct val="80000"/>
              </a:lnSpc>
              <a:defRPr/>
            </a:pPr>
            <a:r>
              <a:rPr lang="en-US" sz="2400" kern="0" dirty="0" err="1" smtClean="0"/>
              <a:t>Schoolwide</a:t>
            </a:r>
            <a:r>
              <a:rPr lang="en-US" sz="2400" kern="0" dirty="0" smtClean="0"/>
              <a:t> social skills instruction</a:t>
            </a:r>
          </a:p>
          <a:p>
            <a:pPr marL="742950" lvl="1" indent="-285750">
              <a:lnSpc>
                <a:spcPct val="80000"/>
              </a:lnSpc>
              <a:defRPr/>
            </a:pPr>
            <a:r>
              <a:rPr lang="en-US" sz="2400" kern="0" dirty="0" smtClean="0"/>
              <a:t>Character Education Programs </a:t>
            </a:r>
          </a:p>
          <a:p>
            <a:pPr marL="342900" indent="-342900">
              <a:defRPr/>
            </a:pPr>
            <a:endParaRPr lang="en-US" sz="3200" kern="0" dirty="0" smtClean="0"/>
          </a:p>
          <a:p>
            <a:pPr marL="342900" indent="-342900">
              <a:lnSpc>
                <a:spcPct val="90000"/>
              </a:lnSpc>
              <a:defRPr/>
            </a:pPr>
            <a:r>
              <a:rPr lang="en-US" sz="2800" kern="0" dirty="0" smtClean="0">
                <a:cs typeface="Times New Roman" pitchFamily="18" charset="0"/>
              </a:rPr>
              <a:t>Tier 2: Students who do not respond to the primary prevention plan, </a:t>
            </a:r>
            <a:r>
              <a:rPr lang="en-US" sz="2800" kern="0" dirty="0" smtClean="0"/>
              <a:t>10-15% of students </a:t>
            </a:r>
          </a:p>
          <a:p>
            <a:pPr marL="342900" indent="-342900">
              <a:lnSpc>
                <a:spcPct val="90000"/>
              </a:lnSpc>
              <a:defRPr/>
            </a:pPr>
            <a:endParaRPr lang="en-US" sz="2800" kern="0" dirty="0" smtClean="0"/>
          </a:p>
          <a:p>
            <a:pPr marL="342900" indent="-342900">
              <a:lnSpc>
                <a:spcPct val="90000"/>
              </a:lnSpc>
              <a:defRPr/>
            </a:pPr>
            <a:r>
              <a:rPr lang="en-US" sz="2800" kern="0" dirty="0" smtClean="0">
                <a:cs typeface="Times New Roman" pitchFamily="18" charset="0"/>
              </a:rPr>
              <a:t>Focused i</a:t>
            </a:r>
            <a:r>
              <a:rPr lang="en-US" sz="2800" kern="0" dirty="0" smtClean="0"/>
              <a:t>ntervention to address academic, behavior, or social concerns:</a:t>
            </a:r>
          </a:p>
          <a:p>
            <a:pPr marL="742950" lvl="1" indent="-285750">
              <a:lnSpc>
                <a:spcPct val="90000"/>
              </a:lnSpc>
              <a:defRPr/>
            </a:pPr>
            <a:r>
              <a:rPr lang="en-US" sz="2400" kern="0" dirty="0" smtClean="0"/>
              <a:t>Acquisition (can’t do)</a:t>
            </a:r>
          </a:p>
          <a:p>
            <a:pPr marL="742950" lvl="1" indent="-285750">
              <a:lnSpc>
                <a:spcPct val="90000"/>
              </a:lnSpc>
              <a:defRPr/>
            </a:pPr>
            <a:r>
              <a:rPr lang="en-US" sz="2400" kern="0" dirty="0" smtClean="0"/>
              <a:t>Fluency (trouble doing)</a:t>
            </a:r>
          </a:p>
          <a:p>
            <a:pPr marL="742950" lvl="1" indent="-285750">
              <a:lnSpc>
                <a:spcPct val="90000"/>
              </a:lnSpc>
              <a:defRPr/>
            </a:pPr>
            <a:r>
              <a:rPr lang="en-US" sz="2400" kern="0" dirty="0" smtClean="0"/>
              <a:t>Performance (won’t do) </a:t>
            </a:r>
          </a:p>
          <a:p>
            <a:pPr marL="742950" lvl="1" indent="-285750">
              <a:lnSpc>
                <a:spcPct val="90000"/>
              </a:lnSpc>
              <a:defRPr/>
            </a:pPr>
            <a:endParaRPr lang="en-US" sz="2400" kern="0" dirty="0" smtClean="0"/>
          </a:p>
          <a:p>
            <a:pPr marL="342900" indent="-342900">
              <a:lnSpc>
                <a:spcPct val="90000"/>
              </a:lnSpc>
              <a:defRPr/>
            </a:pPr>
            <a:r>
              <a:rPr lang="en-US" sz="2800" kern="0" dirty="0" smtClean="0"/>
              <a:t>Examples of Secondary Prevention </a:t>
            </a:r>
          </a:p>
          <a:p>
            <a:pPr marL="742950" lvl="1" indent="-285750">
              <a:lnSpc>
                <a:spcPct val="90000"/>
              </a:lnSpc>
              <a:defRPr/>
            </a:pPr>
            <a:r>
              <a:rPr lang="en-US" sz="2400" kern="0" dirty="0" smtClean="0"/>
              <a:t>Small group instruction in anger management</a:t>
            </a:r>
          </a:p>
          <a:p>
            <a:pPr marL="742950" lvl="1" indent="-285750">
              <a:lnSpc>
                <a:spcPct val="90000"/>
              </a:lnSpc>
              <a:defRPr/>
            </a:pPr>
            <a:r>
              <a:rPr lang="en-US" sz="2400" kern="0" dirty="0" smtClean="0"/>
              <a:t>Reading comprehension strategies</a:t>
            </a:r>
          </a:p>
          <a:p>
            <a:pPr marL="342900" indent="-342900">
              <a:defRPr/>
            </a:pPr>
            <a:endParaRPr lang="en-US" sz="3200" kern="0" dirty="0" smtClean="0"/>
          </a:p>
          <a:p>
            <a:pPr marL="342900" indent="-342900">
              <a:defRPr/>
            </a:pPr>
            <a:endParaRPr lang="en-US" sz="3200" kern="0" dirty="0" smtClean="0"/>
          </a:p>
          <a:p>
            <a:pPr marL="342900" indent="-342900">
              <a:defRPr/>
            </a:pPr>
            <a:r>
              <a:rPr lang="en-US" sz="3200" kern="0" dirty="0" smtClean="0">
                <a:cs typeface="Times New Roman" pitchFamily="18" charset="0"/>
              </a:rPr>
              <a:t>Tier 3:Students who do not respond to the primary or secondary prevention, 5-7% of students</a:t>
            </a:r>
          </a:p>
          <a:p>
            <a:pPr marL="342900" indent="-342900">
              <a:defRPr/>
            </a:pPr>
            <a:endParaRPr lang="en-US" sz="1400" kern="0" dirty="0" smtClean="0">
              <a:cs typeface="Times New Roman" pitchFamily="18" charset="0"/>
            </a:endParaRPr>
          </a:p>
          <a:p>
            <a:pPr marL="342900" indent="-342900">
              <a:defRPr/>
            </a:pPr>
            <a:r>
              <a:rPr lang="en-US" sz="3200" kern="0" dirty="0" smtClean="0">
                <a:cs typeface="Times New Roman" pitchFamily="18" charset="0"/>
              </a:rPr>
              <a:t>Intensive individualized interventions</a:t>
            </a:r>
          </a:p>
          <a:p>
            <a:pPr marL="342900" indent="-342900">
              <a:defRPr/>
            </a:pPr>
            <a:endParaRPr lang="en-US" sz="1400" kern="0" dirty="0" smtClean="0">
              <a:cs typeface="Times New Roman" pitchFamily="18" charset="0"/>
            </a:endParaRPr>
          </a:p>
          <a:p>
            <a:pPr marL="342900" indent="-342900">
              <a:defRPr/>
            </a:pPr>
            <a:r>
              <a:rPr lang="en-US" sz="3200" kern="0" dirty="0" smtClean="0"/>
              <a:t>Examples of Tertiary Prevention </a:t>
            </a:r>
          </a:p>
          <a:p>
            <a:pPr marL="742950" lvl="1" indent="-285750">
              <a:defRPr/>
            </a:pPr>
            <a:r>
              <a:rPr lang="en-US" sz="2400" kern="0" dirty="0" smtClean="0"/>
              <a:t>Functional assessment-based interventions</a:t>
            </a:r>
            <a:r>
              <a:rPr lang="en-US" sz="1100" kern="0" dirty="0" smtClean="0"/>
              <a:t> </a:t>
            </a:r>
            <a:r>
              <a:rPr lang="en-US" sz="1400" kern="0" dirty="0" smtClean="0"/>
              <a:t>(</a:t>
            </a:r>
            <a:r>
              <a:rPr lang="en-US" sz="1400" kern="0" dirty="0" err="1" smtClean="0"/>
              <a:t>Umbreit</a:t>
            </a:r>
            <a:r>
              <a:rPr lang="en-US" sz="1400" kern="0" dirty="0" smtClean="0"/>
              <a:t>, Ferro, </a:t>
            </a:r>
            <a:r>
              <a:rPr lang="en-US" sz="1400" kern="0" dirty="0" err="1" smtClean="0"/>
              <a:t>Liaupsin</a:t>
            </a:r>
            <a:r>
              <a:rPr lang="en-US" sz="1400" kern="0" dirty="0" smtClean="0"/>
              <a:t>, &amp; Lane, 2007</a:t>
            </a:r>
            <a:r>
              <a:rPr lang="en-US" sz="1300" kern="0" dirty="0" smtClean="0"/>
              <a:t>)</a:t>
            </a:r>
          </a:p>
          <a:p>
            <a:pPr marL="742950" lvl="1" indent="-285750">
              <a:defRPr/>
            </a:pPr>
            <a:r>
              <a:rPr lang="en-US" sz="2400" kern="0" dirty="0" smtClean="0">
                <a:cs typeface="Times New Roman" pitchFamily="18" charset="0"/>
              </a:rPr>
              <a:t>Multi-systemic Therapy program </a:t>
            </a:r>
            <a:r>
              <a:rPr lang="en-US" sz="1400" kern="0" dirty="0" smtClean="0">
                <a:cs typeface="Times New Roman" pitchFamily="18" charset="0"/>
              </a:rPr>
              <a:t>(MST; </a:t>
            </a:r>
            <a:r>
              <a:rPr lang="en-US" sz="1400" kern="0" dirty="0" err="1" smtClean="0">
                <a:cs typeface="Times New Roman" pitchFamily="18" charset="0"/>
              </a:rPr>
              <a:t>Schoenwald</a:t>
            </a:r>
            <a:r>
              <a:rPr lang="en-US" sz="1400" kern="0" dirty="0" smtClean="0">
                <a:cs typeface="Times New Roman" pitchFamily="18" charset="0"/>
              </a:rPr>
              <a:t>, Brown, &amp; </a:t>
            </a:r>
            <a:r>
              <a:rPr lang="en-US" sz="1400" kern="0" dirty="0" err="1" smtClean="0">
                <a:cs typeface="Times New Roman" pitchFamily="18" charset="0"/>
              </a:rPr>
              <a:t>Henggeler</a:t>
            </a:r>
            <a:r>
              <a:rPr lang="en-US" sz="1400" kern="0" dirty="0" smtClean="0">
                <a:cs typeface="Times New Roman" pitchFamily="18" charset="0"/>
              </a:rPr>
              <a:t>, 2000)</a:t>
            </a:r>
            <a:r>
              <a:rPr lang="en-US" sz="1400" kern="0" dirty="0" smtClean="0"/>
              <a:t> </a:t>
            </a:r>
          </a:p>
          <a:p>
            <a:endParaRPr lang="en-US" dirty="0"/>
          </a:p>
        </p:txBody>
      </p:sp>
      <p:sp>
        <p:nvSpPr>
          <p:cNvPr id="4" name="Footer Placeholder 3"/>
          <p:cNvSpPr>
            <a:spLocks noGrp="1"/>
          </p:cNvSpPr>
          <p:nvPr>
            <p:ph type="ftr" sz="quarter" idx="10"/>
          </p:nvPr>
        </p:nvSpPr>
        <p:spPr/>
        <p:txBody>
          <a:bodyPr/>
          <a:lstStyle/>
          <a:p>
            <a:r>
              <a:rPr lang="en-US" dirty="0" smtClean="0"/>
              <a:t>Lane and Oakes 2013</a:t>
            </a:r>
            <a:endParaRPr lang="en-US" dirty="0"/>
          </a:p>
        </p:txBody>
      </p:sp>
      <p:sp>
        <p:nvSpPr>
          <p:cNvPr id="5" name="Slide Number Placeholder 4"/>
          <p:cNvSpPr>
            <a:spLocks noGrp="1"/>
          </p:cNvSpPr>
          <p:nvPr>
            <p:ph type="sldNum" sz="quarter" idx="11"/>
          </p:nvPr>
        </p:nvSpPr>
        <p:spPr/>
        <p:txBody>
          <a:bodyPr/>
          <a:lstStyle/>
          <a:p>
            <a:fld id="{2C598E34-06C9-4575-BF79-5E5F5BE16779}" type="slidenum">
              <a:rPr lang="en-US" smtClean="0"/>
              <a:pPr/>
              <a:t>19</a:t>
            </a:fld>
            <a:endParaRPr lang="en-US" dirty="0"/>
          </a:p>
        </p:txBody>
      </p:sp>
    </p:spTree>
    <p:extLst>
      <p:ext uri="{BB962C8B-B14F-4D97-AF65-F5344CB8AC3E}">
        <p14:creationId xmlns:p14="http://schemas.microsoft.com/office/powerpoint/2010/main" val="3474976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kern="0" dirty="0" smtClean="0"/>
              <a:t>In addition </a:t>
            </a:r>
            <a:r>
              <a:rPr lang="en-US" kern="0" baseline="0" dirty="0" smtClean="0"/>
              <a:t> to the (hurricane slide)</a:t>
            </a:r>
          </a:p>
          <a:p>
            <a:pPr>
              <a:lnSpc>
                <a:spcPct val="90000"/>
              </a:lnSpc>
              <a:defRPr/>
            </a:pPr>
            <a:endParaRPr lang="en-US" kern="0" baseline="0" dirty="0" smtClean="0"/>
          </a:p>
          <a:p>
            <a:pPr>
              <a:lnSpc>
                <a:spcPct val="90000"/>
              </a:lnSpc>
              <a:defRPr/>
            </a:pPr>
            <a:r>
              <a:rPr lang="en-US" kern="0" dirty="0" smtClean="0"/>
              <a:t>Validated</a:t>
            </a:r>
            <a:r>
              <a:rPr lang="en-US" kern="0" baseline="0" dirty="0" smtClean="0"/>
              <a:t> curricula aligned with validated curricula-</a:t>
            </a:r>
            <a:r>
              <a:rPr lang="en-US" kern="0" dirty="0" smtClean="0"/>
              <a:t>An instructional approach to behavior that teaches the behaviors (i.e., respect, responsibility, best effort) that give teachers the time to provide instruction in academics and social competencies (character education)</a:t>
            </a:r>
          </a:p>
          <a:p>
            <a:pPr>
              <a:lnSpc>
                <a:spcPct val="90000"/>
              </a:lnSpc>
              <a:defRPr/>
            </a:pPr>
            <a:endParaRPr lang="en-US" kern="0" dirty="0" smtClean="0"/>
          </a:p>
          <a:p>
            <a:pPr>
              <a:lnSpc>
                <a:spcPct val="90000"/>
              </a:lnSpc>
              <a:defRPr/>
            </a:pPr>
            <a:r>
              <a:rPr lang="en-US" kern="0" dirty="0" smtClean="0"/>
              <a:t>A data-driven</a:t>
            </a:r>
            <a:r>
              <a:rPr lang="en-US" b="1" kern="0" dirty="0" smtClean="0"/>
              <a:t> framework </a:t>
            </a:r>
            <a:r>
              <a:rPr lang="en-US" kern="0" dirty="0" smtClean="0"/>
              <a:t>that can be used to</a:t>
            </a:r>
          </a:p>
          <a:p>
            <a:pPr marL="742950" lvl="1" indent="-285750">
              <a:lnSpc>
                <a:spcPct val="90000"/>
              </a:lnSpc>
              <a:defRPr/>
            </a:pPr>
            <a:r>
              <a:rPr lang="en-US" sz="2400" kern="0" dirty="0" smtClean="0"/>
              <a:t>Monitor the overall level of risk and progress in the school as a whole</a:t>
            </a:r>
          </a:p>
          <a:p>
            <a:pPr marL="742950" lvl="1" indent="-285750">
              <a:lnSpc>
                <a:spcPct val="90000"/>
              </a:lnSpc>
              <a:defRPr/>
            </a:pPr>
            <a:r>
              <a:rPr lang="en-US" sz="2400" kern="0" dirty="0" smtClean="0"/>
              <a:t>Identify students who may require additional supports in academic, behavioral, and social domains</a:t>
            </a:r>
          </a:p>
          <a:p>
            <a:pPr marL="742950" lvl="1" indent="-285750">
              <a:lnSpc>
                <a:spcPct val="90000"/>
              </a:lnSpc>
              <a:defRPr/>
            </a:pPr>
            <a:endParaRPr lang="en-US" kern="0" dirty="0" smtClean="0"/>
          </a:p>
          <a:p>
            <a:pPr>
              <a:lnSpc>
                <a:spcPct val="90000"/>
              </a:lnSpc>
              <a:defRPr/>
            </a:pPr>
            <a:r>
              <a:rPr lang="en-US" kern="0" dirty="0" smtClean="0"/>
              <a:t>A character education </a:t>
            </a:r>
            <a:r>
              <a:rPr lang="en-US" b="1" kern="0" dirty="0" smtClean="0"/>
              <a:t>program </a:t>
            </a:r>
            <a:r>
              <a:rPr lang="en-US" kern="0" dirty="0" smtClean="0"/>
              <a:t>that is an evidence-based program</a:t>
            </a:r>
          </a:p>
          <a:p>
            <a:pPr marL="342900" indent="-342900">
              <a:lnSpc>
                <a:spcPct val="90000"/>
              </a:lnSpc>
              <a:defRPr/>
            </a:pPr>
            <a:endParaRPr lang="en-US" sz="2700" kern="0" dirty="0" smtClean="0">
              <a:cs typeface="Times New Roman" pitchFamily="18" charset="0"/>
            </a:endParaRPr>
          </a:p>
          <a:p>
            <a:pPr marL="342900" indent="-342900">
              <a:lnSpc>
                <a:spcPct val="90000"/>
              </a:lnSpc>
              <a:defRPr/>
            </a:pPr>
            <a:r>
              <a:rPr lang="en-US" sz="2700" kern="0" dirty="0" smtClean="0">
                <a:cs typeface="Times New Roman" pitchFamily="18" charset="0"/>
              </a:rPr>
              <a:t>Primary, secondary, and tertiary levels of prevention </a:t>
            </a:r>
          </a:p>
          <a:p>
            <a:pPr marL="742950" lvl="1" indent="-285750">
              <a:lnSpc>
                <a:spcPct val="90000"/>
              </a:lnSpc>
              <a:defRPr/>
            </a:pPr>
            <a:r>
              <a:rPr lang="en-US" sz="2200" kern="0" dirty="0" smtClean="0">
                <a:cs typeface="Times New Roman" pitchFamily="18" charset="0"/>
              </a:rPr>
              <a:t>Response-to-Intervention (</a:t>
            </a:r>
            <a:r>
              <a:rPr lang="en-US" sz="2200" kern="0" dirty="0" err="1" smtClean="0">
                <a:cs typeface="Times New Roman" pitchFamily="18" charset="0"/>
              </a:rPr>
              <a:t>RtI</a:t>
            </a:r>
            <a:r>
              <a:rPr lang="en-US" sz="2200" kern="0" dirty="0" smtClean="0">
                <a:cs typeface="Times New Roman" pitchFamily="18" charset="0"/>
              </a:rPr>
              <a:t>; Gresham, 2002; </a:t>
            </a:r>
            <a:r>
              <a:rPr lang="en-US" sz="2200" kern="0" dirty="0" err="1" smtClean="0">
                <a:cs typeface="Times New Roman" pitchFamily="18" charset="0"/>
              </a:rPr>
              <a:t>Sugai</a:t>
            </a:r>
            <a:r>
              <a:rPr lang="en-US" sz="2200" kern="0" dirty="0" smtClean="0">
                <a:cs typeface="Times New Roman" pitchFamily="18" charset="0"/>
              </a:rPr>
              <a:t>, Horner, &amp; Gresham, 2002)</a:t>
            </a:r>
          </a:p>
          <a:p>
            <a:pPr marL="742950" lvl="1" indent="-285750">
              <a:lnSpc>
                <a:spcPct val="90000"/>
              </a:lnSpc>
              <a:defRPr/>
            </a:pPr>
            <a:r>
              <a:rPr lang="en-US" sz="2200" kern="0" dirty="0" smtClean="0">
                <a:cs typeface="Times New Roman" pitchFamily="18" charset="0"/>
              </a:rPr>
              <a:t>Positive Behavior Interventions and Supports (PBIS; Lewis &amp; </a:t>
            </a:r>
            <a:r>
              <a:rPr lang="en-US" sz="2200" kern="0" dirty="0" err="1" smtClean="0">
                <a:cs typeface="Times New Roman" pitchFamily="18" charset="0"/>
              </a:rPr>
              <a:t>Sugai</a:t>
            </a:r>
            <a:r>
              <a:rPr lang="en-US" sz="2200" kern="0" dirty="0" smtClean="0">
                <a:cs typeface="Times New Roman" pitchFamily="18" charset="0"/>
              </a:rPr>
              <a:t>, 1999; </a:t>
            </a:r>
            <a:r>
              <a:rPr lang="en-US" sz="2200" kern="0" dirty="0" err="1" smtClean="0">
                <a:cs typeface="Times New Roman" pitchFamily="18" charset="0"/>
              </a:rPr>
              <a:t>Sugai</a:t>
            </a:r>
            <a:r>
              <a:rPr lang="en-US" sz="2200" kern="0" dirty="0" smtClean="0">
                <a:cs typeface="Times New Roman" pitchFamily="18" charset="0"/>
              </a:rPr>
              <a:t> &amp; Horner, 2002)</a:t>
            </a:r>
          </a:p>
          <a:p>
            <a:pPr marL="457200" lvl="1" indent="0">
              <a:lnSpc>
                <a:spcPct val="90000"/>
              </a:lnSpc>
              <a:buNone/>
              <a:defRPr/>
            </a:pPr>
            <a:endParaRPr lang="en-US" sz="2200" kern="0" dirty="0" smtClean="0">
              <a:cs typeface="Times New Roman" pitchFamily="18" charset="0"/>
            </a:endParaRPr>
          </a:p>
          <a:p>
            <a:pPr marL="342900" indent="-342900">
              <a:lnSpc>
                <a:spcPct val="90000"/>
              </a:lnSpc>
              <a:defRPr/>
            </a:pPr>
            <a:r>
              <a:rPr lang="en-US" sz="2700" kern="0" dirty="0" smtClean="0">
                <a:cs typeface="Times New Roman" pitchFamily="18" charset="0"/>
              </a:rPr>
              <a:t>Each level of prevention increases in intensity or magnitude</a:t>
            </a:r>
          </a:p>
          <a:p>
            <a:pPr marL="342900" indent="-342900">
              <a:lnSpc>
                <a:spcPct val="90000"/>
              </a:lnSpc>
              <a:defRPr/>
            </a:pPr>
            <a:endParaRPr lang="en-US" sz="2700" kern="0" dirty="0" smtClean="0">
              <a:cs typeface="Times New Roman" pitchFamily="18" charset="0"/>
            </a:endParaRPr>
          </a:p>
          <a:p>
            <a:pPr marL="342900" indent="-342900">
              <a:lnSpc>
                <a:spcPct val="90000"/>
              </a:lnSpc>
              <a:defRPr/>
            </a:pPr>
            <a:r>
              <a:rPr lang="en-US" sz="2700" kern="0" dirty="0" smtClean="0">
                <a:cs typeface="Times New Roman" pitchFamily="18" charset="0"/>
              </a:rPr>
              <a:t>Systematic, data-driven method to identify and support student</a:t>
            </a:r>
            <a:endParaRPr lang="en-US" sz="2800" kern="0" dirty="0" smtClean="0">
              <a:cs typeface="Times New Roman" pitchFamily="18" charset="0"/>
            </a:endParaRPr>
          </a:p>
          <a:p>
            <a:pPr marL="342900" indent="-342900">
              <a:lnSpc>
                <a:spcPct val="80000"/>
              </a:lnSpc>
              <a:defRPr/>
            </a:pPr>
            <a:endParaRPr lang="en-US" sz="2800" kern="0" dirty="0" smtClean="0">
              <a:cs typeface="Times New Roman" pitchFamily="18" charset="0"/>
            </a:endParaRPr>
          </a:p>
          <a:p>
            <a:pPr marL="342900" indent="-342900">
              <a:lnSpc>
                <a:spcPct val="80000"/>
              </a:lnSpc>
              <a:defRPr/>
            </a:pPr>
            <a:endParaRPr lang="en-US" sz="2800" kern="0" dirty="0" smtClean="0">
              <a:cs typeface="Times New Roman" pitchFamily="18" charset="0"/>
            </a:endParaRPr>
          </a:p>
          <a:p>
            <a:pPr marL="342900" indent="-342900">
              <a:lnSpc>
                <a:spcPct val="80000"/>
              </a:lnSpc>
              <a:defRPr/>
            </a:pPr>
            <a:r>
              <a:rPr lang="en-US" sz="2800" kern="0" dirty="0" smtClean="0">
                <a:cs typeface="Times New Roman" pitchFamily="18" charset="0"/>
              </a:rPr>
              <a:t>All students are eligible for participation                                </a:t>
            </a:r>
            <a:r>
              <a:rPr lang="en-US" sz="1600" kern="0" dirty="0" smtClean="0">
                <a:cs typeface="Times New Roman" pitchFamily="18" charset="0"/>
              </a:rPr>
              <a:t>(Lane, Robertson, et al., 2006)</a:t>
            </a:r>
          </a:p>
          <a:p>
            <a:pPr marL="342900" indent="-342900">
              <a:lnSpc>
                <a:spcPct val="80000"/>
              </a:lnSpc>
              <a:defRPr/>
            </a:pPr>
            <a:endParaRPr lang="en-US" sz="1200" kern="0" dirty="0" smtClean="0"/>
          </a:p>
          <a:p>
            <a:pPr marL="342900" indent="-342900">
              <a:lnSpc>
                <a:spcPct val="80000"/>
              </a:lnSpc>
              <a:defRPr/>
            </a:pPr>
            <a:r>
              <a:rPr lang="en-US" sz="2800" kern="0" dirty="0" smtClean="0"/>
              <a:t>Tier 1: Approximately 80% of students respond to this level </a:t>
            </a:r>
            <a:r>
              <a:rPr lang="en-US" sz="1600" kern="0" dirty="0" smtClean="0">
                <a:cs typeface="Times New Roman" pitchFamily="18" charset="0"/>
              </a:rPr>
              <a:t>(Gresham, </a:t>
            </a:r>
            <a:r>
              <a:rPr lang="en-US" sz="1600" kern="0" dirty="0" err="1" smtClean="0">
                <a:cs typeface="Times New Roman" pitchFamily="18" charset="0"/>
              </a:rPr>
              <a:t>Sugai</a:t>
            </a:r>
            <a:r>
              <a:rPr lang="en-US" sz="1600" kern="0" dirty="0" smtClean="0">
                <a:cs typeface="Times New Roman" pitchFamily="18" charset="0"/>
              </a:rPr>
              <a:t>, Horner, Quinn, &amp; </a:t>
            </a:r>
            <a:r>
              <a:rPr lang="en-US" sz="1600" kern="0" dirty="0" err="1" smtClean="0">
                <a:cs typeface="Times New Roman" pitchFamily="18" charset="0"/>
              </a:rPr>
              <a:t>McInerney</a:t>
            </a:r>
            <a:r>
              <a:rPr lang="en-US" sz="1600" kern="0" dirty="0" smtClean="0">
                <a:cs typeface="Times New Roman" pitchFamily="18" charset="0"/>
              </a:rPr>
              <a:t>, 1998; </a:t>
            </a:r>
            <a:r>
              <a:rPr lang="en-US" sz="1600" kern="0" dirty="0" err="1" smtClean="0">
                <a:cs typeface="Times New Roman" pitchFamily="18" charset="0"/>
              </a:rPr>
              <a:t>Sugai</a:t>
            </a:r>
            <a:r>
              <a:rPr lang="en-US" sz="1600" kern="0" dirty="0" smtClean="0">
                <a:cs typeface="Times New Roman" pitchFamily="18" charset="0"/>
              </a:rPr>
              <a:t> &amp; Horner, 2006)</a:t>
            </a:r>
          </a:p>
          <a:p>
            <a:pPr marL="342900" indent="-342900">
              <a:lnSpc>
                <a:spcPct val="80000"/>
              </a:lnSpc>
              <a:defRPr/>
            </a:pPr>
            <a:endParaRPr lang="en-US" sz="1200" kern="0" dirty="0" smtClean="0"/>
          </a:p>
          <a:p>
            <a:pPr marL="342900" indent="-342900">
              <a:lnSpc>
                <a:spcPct val="80000"/>
              </a:lnSpc>
              <a:defRPr/>
            </a:pPr>
            <a:r>
              <a:rPr lang="en-US" sz="2800" kern="0" dirty="0" smtClean="0"/>
              <a:t>Examples of Primary Prevention </a:t>
            </a:r>
          </a:p>
          <a:p>
            <a:pPr marL="742950" lvl="1" indent="-285750">
              <a:lnSpc>
                <a:spcPct val="80000"/>
              </a:lnSpc>
              <a:defRPr/>
            </a:pPr>
            <a:r>
              <a:rPr lang="en-US" sz="2400" kern="0" dirty="0" smtClean="0"/>
              <a:t>Validated literacy curricula</a:t>
            </a:r>
          </a:p>
          <a:p>
            <a:pPr marL="742950" lvl="1" indent="-285750">
              <a:lnSpc>
                <a:spcPct val="80000"/>
              </a:lnSpc>
              <a:defRPr/>
            </a:pPr>
            <a:r>
              <a:rPr lang="en-US" sz="2400" kern="0" dirty="0" smtClean="0"/>
              <a:t>Violence prevention</a:t>
            </a:r>
          </a:p>
          <a:p>
            <a:pPr marL="742950" lvl="1" indent="-285750">
              <a:lnSpc>
                <a:spcPct val="80000"/>
              </a:lnSpc>
              <a:defRPr/>
            </a:pPr>
            <a:r>
              <a:rPr lang="en-US" sz="2400" kern="0" dirty="0" smtClean="0"/>
              <a:t>Conflict resolution programs</a:t>
            </a:r>
          </a:p>
          <a:p>
            <a:pPr marL="742950" lvl="1" indent="-285750">
              <a:lnSpc>
                <a:spcPct val="80000"/>
              </a:lnSpc>
              <a:defRPr/>
            </a:pPr>
            <a:r>
              <a:rPr lang="en-US" sz="2400" kern="0" dirty="0" smtClean="0"/>
              <a:t>Anti-bullying programs</a:t>
            </a:r>
          </a:p>
          <a:p>
            <a:pPr marL="742950" lvl="1" indent="-285750">
              <a:lnSpc>
                <a:spcPct val="80000"/>
              </a:lnSpc>
              <a:defRPr/>
            </a:pPr>
            <a:r>
              <a:rPr lang="en-US" sz="2400" kern="0" dirty="0" err="1" smtClean="0"/>
              <a:t>Schoolwide</a:t>
            </a:r>
            <a:r>
              <a:rPr lang="en-US" sz="2400" kern="0" dirty="0" smtClean="0"/>
              <a:t> social skills instruction</a:t>
            </a:r>
          </a:p>
          <a:p>
            <a:pPr marL="742950" lvl="1" indent="-285750">
              <a:lnSpc>
                <a:spcPct val="80000"/>
              </a:lnSpc>
              <a:defRPr/>
            </a:pPr>
            <a:r>
              <a:rPr lang="en-US" sz="2400" kern="0" dirty="0" smtClean="0"/>
              <a:t>Character Education Programs </a:t>
            </a:r>
          </a:p>
          <a:p>
            <a:pPr marL="342900" indent="-342900">
              <a:defRPr/>
            </a:pPr>
            <a:endParaRPr lang="en-US" sz="3200" kern="0" dirty="0" smtClean="0"/>
          </a:p>
          <a:p>
            <a:pPr marL="342900" indent="-342900">
              <a:lnSpc>
                <a:spcPct val="90000"/>
              </a:lnSpc>
              <a:defRPr/>
            </a:pPr>
            <a:r>
              <a:rPr lang="en-US" sz="2800" kern="0" dirty="0" smtClean="0">
                <a:cs typeface="Times New Roman" pitchFamily="18" charset="0"/>
              </a:rPr>
              <a:t>Tier 2: Students who do not respond to the primary prevention plan, </a:t>
            </a:r>
            <a:r>
              <a:rPr lang="en-US" sz="2800" kern="0" dirty="0" smtClean="0"/>
              <a:t>10-15% of students </a:t>
            </a:r>
          </a:p>
          <a:p>
            <a:pPr marL="342900" indent="-342900">
              <a:lnSpc>
                <a:spcPct val="90000"/>
              </a:lnSpc>
              <a:defRPr/>
            </a:pPr>
            <a:endParaRPr lang="en-US" sz="2800" kern="0" dirty="0" smtClean="0"/>
          </a:p>
          <a:p>
            <a:pPr marL="342900" indent="-342900">
              <a:lnSpc>
                <a:spcPct val="90000"/>
              </a:lnSpc>
              <a:defRPr/>
            </a:pPr>
            <a:r>
              <a:rPr lang="en-US" sz="2800" kern="0" dirty="0" smtClean="0">
                <a:cs typeface="Times New Roman" pitchFamily="18" charset="0"/>
              </a:rPr>
              <a:t>Focused i</a:t>
            </a:r>
            <a:r>
              <a:rPr lang="en-US" sz="2800" kern="0" dirty="0" smtClean="0"/>
              <a:t>ntervention to address academic, behavior, or social concerns:</a:t>
            </a:r>
          </a:p>
          <a:p>
            <a:pPr marL="742950" lvl="1" indent="-285750">
              <a:lnSpc>
                <a:spcPct val="90000"/>
              </a:lnSpc>
              <a:defRPr/>
            </a:pPr>
            <a:r>
              <a:rPr lang="en-US" sz="2400" kern="0" dirty="0" smtClean="0"/>
              <a:t>Acquisition (can’t do)</a:t>
            </a:r>
          </a:p>
          <a:p>
            <a:pPr marL="742950" lvl="1" indent="-285750">
              <a:lnSpc>
                <a:spcPct val="90000"/>
              </a:lnSpc>
              <a:defRPr/>
            </a:pPr>
            <a:r>
              <a:rPr lang="en-US" sz="2400" kern="0" dirty="0" smtClean="0"/>
              <a:t>Fluency (trouble doing)</a:t>
            </a:r>
          </a:p>
          <a:p>
            <a:pPr marL="742950" lvl="1" indent="-285750">
              <a:lnSpc>
                <a:spcPct val="90000"/>
              </a:lnSpc>
              <a:defRPr/>
            </a:pPr>
            <a:r>
              <a:rPr lang="en-US" sz="2400" kern="0" dirty="0" smtClean="0"/>
              <a:t>Performance (won’t do) </a:t>
            </a:r>
          </a:p>
          <a:p>
            <a:pPr marL="742950" lvl="1" indent="-285750">
              <a:lnSpc>
                <a:spcPct val="90000"/>
              </a:lnSpc>
              <a:defRPr/>
            </a:pPr>
            <a:endParaRPr lang="en-US" sz="2400" kern="0" dirty="0" smtClean="0"/>
          </a:p>
          <a:p>
            <a:pPr marL="342900" indent="-342900">
              <a:lnSpc>
                <a:spcPct val="90000"/>
              </a:lnSpc>
              <a:defRPr/>
            </a:pPr>
            <a:r>
              <a:rPr lang="en-US" sz="2800" kern="0" dirty="0" smtClean="0"/>
              <a:t>Examples of Secondary Prevention </a:t>
            </a:r>
          </a:p>
          <a:p>
            <a:pPr marL="742950" lvl="1" indent="-285750">
              <a:lnSpc>
                <a:spcPct val="90000"/>
              </a:lnSpc>
              <a:defRPr/>
            </a:pPr>
            <a:r>
              <a:rPr lang="en-US" sz="2400" kern="0" dirty="0" smtClean="0"/>
              <a:t>Small group instruction in anger management</a:t>
            </a:r>
          </a:p>
          <a:p>
            <a:pPr marL="742950" lvl="1" indent="-285750">
              <a:lnSpc>
                <a:spcPct val="90000"/>
              </a:lnSpc>
              <a:defRPr/>
            </a:pPr>
            <a:r>
              <a:rPr lang="en-US" sz="2400" kern="0" dirty="0" smtClean="0"/>
              <a:t>Reading comprehension strategies</a:t>
            </a:r>
          </a:p>
          <a:p>
            <a:pPr marL="342900" indent="-342900">
              <a:defRPr/>
            </a:pPr>
            <a:endParaRPr lang="en-US" sz="3200" kern="0" dirty="0" smtClean="0"/>
          </a:p>
          <a:p>
            <a:pPr marL="342900" indent="-342900">
              <a:defRPr/>
            </a:pPr>
            <a:endParaRPr lang="en-US" sz="3200" kern="0" dirty="0" smtClean="0"/>
          </a:p>
          <a:p>
            <a:pPr marL="342900" indent="-342900">
              <a:defRPr/>
            </a:pPr>
            <a:r>
              <a:rPr lang="en-US" sz="3200" kern="0" dirty="0" smtClean="0">
                <a:cs typeface="Times New Roman" pitchFamily="18" charset="0"/>
              </a:rPr>
              <a:t>Tier 3:Students who do not respond to the primary or secondary prevention, 5-7% of students</a:t>
            </a:r>
          </a:p>
          <a:p>
            <a:pPr marL="342900" indent="-342900">
              <a:defRPr/>
            </a:pPr>
            <a:endParaRPr lang="en-US" sz="1400" kern="0" dirty="0" smtClean="0">
              <a:cs typeface="Times New Roman" pitchFamily="18" charset="0"/>
            </a:endParaRPr>
          </a:p>
          <a:p>
            <a:pPr marL="342900" indent="-342900">
              <a:defRPr/>
            </a:pPr>
            <a:r>
              <a:rPr lang="en-US" sz="3200" kern="0" dirty="0" smtClean="0">
                <a:cs typeface="Times New Roman" pitchFamily="18" charset="0"/>
              </a:rPr>
              <a:t>Intensive individualized interventions</a:t>
            </a:r>
          </a:p>
          <a:p>
            <a:pPr marL="342900" indent="-342900">
              <a:defRPr/>
            </a:pPr>
            <a:endParaRPr lang="en-US" sz="1400" kern="0" dirty="0" smtClean="0">
              <a:cs typeface="Times New Roman" pitchFamily="18" charset="0"/>
            </a:endParaRPr>
          </a:p>
          <a:p>
            <a:pPr marL="342900" indent="-342900">
              <a:defRPr/>
            </a:pPr>
            <a:r>
              <a:rPr lang="en-US" sz="3200" kern="0" dirty="0" smtClean="0"/>
              <a:t>Examples of Tertiary Prevention </a:t>
            </a:r>
          </a:p>
          <a:p>
            <a:pPr marL="742950" lvl="1" indent="-285750">
              <a:defRPr/>
            </a:pPr>
            <a:r>
              <a:rPr lang="en-US" sz="2400" kern="0" dirty="0" smtClean="0"/>
              <a:t>Functional assessment-based interventions</a:t>
            </a:r>
            <a:r>
              <a:rPr lang="en-US" sz="1100" kern="0" dirty="0" smtClean="0"/>
              <a:t> </a:t>
            </a:r>
            <a:r>
              <a:rPr lang="en-US" sz="1400" kern="0" dirty="0" smtClean="0"/>
              <a:t>(</a:t>
            </a:r>
            <a:r>
              <a:rPr lang="en-US" sz="1400" kern="0" dirty="0" err="1" smtClean="0"/>
              <a:t>Umbreit</a:t>
            </a:r>
            <a:r>
              <a:rPr lang="en-US" sz="1400" kern="0" dirty="0" smtClean="0"/>
              <a:t>, Ferro, </a:t>
            </a:r>
            <a:r>
              <a:rPr lang="en-US" sz="1400" kern="0" dirty="0" err="1" smtClean="0"/>
              <a:t>Liaupsin</a:t>
            </a:r>
            <a:r>
              <a:rPr lang="en-US" sz="1400" kern="0" dirty="0" smtClean="0"/>
              <a:t>, &amp; Lane, 2007</a:t>
            </a:r>
            <a:r>
              <a:rPr lang="en-US" sz="1300" kern="0" dirty="0" smtClean="0"/>
              <a:t>)</a:t>
            </a:r>
          </a:p>
          <a:p>
            <a:pPr marL="742950" lvl="1" indent="-285750">
              <a:defRPr/>
            </a:pPr>
            <a:r>
              <a:rPr lang="en-US" sz="2400" kern="0" dirty="0" smtClean="0">
                <a:cs typeface="Times New Roman" pitchFamily="18" charset="0"/>
              </a:rPr>
              <a:t>Multi-systemic Therapy program </a:t>
            </a:r>
            <a:r>
              <a:rPr lang="en-US" sz="1400" kern="0" dirty="0" smtClean="0">
                <a:cs typeface="Times New Roman" pitchFamily="18" charset="0"/>
              </a:rPr>
              <a:t>(MST; </a:t>
            </a:r>
            <a:r>
              <a:rPr lang="en-US" sz="1400" kern="0" dirty="0" err="1" smtClean="0">
                <a:cs typeface="Times New Roman" pitchFamily="18" charset="0"/>
              </a:rPr>
              <a:t>Schoenwald</a:t>
            </a:r>
            <a:r>
              <a:rPr lang="en-US" sz="1400" kern="0" dirty="0" smtClean="0">
                <a:cs typeface="Times New Roman" pitchFamily="18" charset="0"/>
              </a:rPr>
              <a:t>, Brown, &amp; </a:t>
            </a:r>
            <a:r>
              <a:rPr lang="en-US" sz="1400" kern="0" dirty="0" err="1" smtClean="0">
                <a:cs typeface="Times New Roman" pitchFamily="18" charset="0"/>
              </a:rPr>
              <a:t>Henggeler</a:t>
            </a:r>
            <a:r>
              <a:rPr lang="en-US" sz="1400" kern="0" dirty="0" smtClean="0">
                <a:cs typeface="Times New Roman" pitchFamily="18" charset="0"/>
              </a:rPr>
              <a:t>, 2000)</a:t>
            </a:r>
            <a:r>
              <a:rPr lang="en-US" sz="1400" kern="0" dirty="0" smtClean="0"/>
              <a:t> </a:t>
            </a:r>
          </a:p>
          <a:p>
            <a:endParaRPr lang="en-US" dirty="0"/>
          </a:p>
        </p:txBody>
      </p:sp>
      <p:sp>
        <p:nvSpPr>
          <p:cNvPr id="4" name="Footer Placeholder 3"/>
          <p:cNvSpPr>
            <a:spLocks noGrp="1"/>
          </p:cNvSpPr>
          <p:nvPr>
            <p:ph type="ftr" sz="quarter" idx="10"/>
          </p:nvPr>
        </p:nvSpPr>
        <p:spPr/>
        <p:txBody>
          <a:bodyPr/>
          <a:lstStyle/>
          <a:p>
            <a:r>
              <a:rPr lang="en-US" dirty="0" smtClean="0"/>
              <a:t>Lane and Oakes 2013</a:t>
            </a:r>
            <a:endParaRPr lang="en-US" dirty="0"/>
          </a:p>
        </p:txBody>
      </p:sp>
      <p:sp>
        <p:nvSpPr>
          <p:cNvPr id="5" name="Slide Number Placeholder 4"/>
          <p:cNvSpPr>
            <a:spLocks noGrp="1"/>
          </p:cNvSpPr>
          <p:nvPr>
            <p:ph type="sldNum" sz="quarter" idx="11"/>
          </p:nvPr>
        </p:nvSpPr>
        <p:spPr/>
        <p:txBody>
          <a:bodyPr/>
          <a:lstStyle/>
          <a:p>
            <a:fld id="{2C598E34-06C9-4575-BF79-5E5F5BE16779}" type="slidenum">
              <a:rPr lang="en-US" smtClean="0"/>
              <a:pPr/>
              <a:t>20</a:t>
            </a:fld>
            <a:endParaRPr lang="en-US" dirty="0"/>
          </a:p>
        </p:txBody>
      </p:sp>
    </p:spTree>
    <p:extLst>
      <p:ext uri="{BB962C8B-B14F-4D97-AF65-F5344CB8AC3E}">
        <p14:creationId xmlns:p14="http://schemas.microsoft.com/office/powerpoint/2010/main" val="3474976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kern="0" dirty="0" smtClean="0"/>
              <a:t>In addition </a:t>
            </a:r>
            <a:r>
              <a:rPr lang="en-US" kern="0" baseline="0" dirty="0" smtClean="0"/>
              <a:t> to the (hurricane slide)</a:t>
            </a:r>
          </a:p>
          <a:p>
            <a:pPr>
              <a:lnSpc>
                <a:spcPct val="90000"/>
              </a:lnSpc>
              <a:defRPr/>
            </a:pPr>
            <a:endParaRPr lang="en-US" kern="0" baseline="0" dirty="0" smtClean="0"/>
          </a:p>
          <a:p>
            <a:pPr>
              <a:lnSpc>
                <a:spcPct val="90000"/>
              </a:lnSpc>
              <a:defRPr/>
            </a:pPr>
            <a:r>
              <a:rPr lang="en-US" kern="0" dirty="0" smtClean="0"/>
              <a:t>Validated</a:t>
            </a:r>
            <a:r>
              <a:rPr lang="en-US" kern="0" baseline="0" dirty="0" smtClean="0"/>
              <a:t> curricula aligned with validated curricula-</a:t>
            </a:r>
            <a:r>
              <a:rPr lang="en-US" kern="0" dirty="0" smtClean="0"/>
              <a:t>An instructional approach to behavior that teaches the behaviors (i.e., respect, responsibility, best effort) that give teachers the time to provide instruction in academics and social competencies (character education)</a:t>
            </a:r>
          </a:p>
          <a:p>
            <a:pPr>
              <a:lnSpc>
                <a:spcPct val="90000"/>
              </a:lnSpc>
              <a:defRPr/>
            </a:pPr>
            <a:endParaRPr lang="en-US" kern="0" dirty="0" smtClean="0"/>
          </a:p>
          <a:p>
            <a:pPr>
              <a:lnSpc>
                <a:spcPct val="90000"/>
              </a:lnSpc>
              <a:defRPr/>
            </a:pPr>
            <a:r>
              <a:rPr lang="en-US" kern="0" dirty="0" smtClean="0"/>
              <a:t>A data-driven</a:t>
            </a:r>
            <a:r>
              <a:rPr lang="en-US" b="1" kern="0" dirty="0" smtClean="0"/>
              <a:t> framework </a:t>
            </a:r>
            <a:r>
              <a:rPr lang="en-US" kern="0" dirty="0" smtClean="0"/>
              <a:t>that can be used to</a:t>
            </a:r>
          </a:p>
          <a:p>
            <a:pPr marL="742950" lvl="1" indent="-285750">
              <a:lnSpc>
                <a:spcPct val="90000"/>
              </a:lnSpc>
              <a:defRPr/>
            </a:pPr>
            <a:r>
              <a:rPr lang="en-US" sz="2400" kern="0" dirty="0" smtClean="0"/>
              <a:t>Monitor the overall level of risk and progress in the school as a whole</a:t>
            </a:r>
          </a:p>
          <a:p>
            <a:pPr marL="742950" lvl="1" indent="-285750">
              <a:lnSpc>
                <a:spcPct val="90000"/>
              </a:lnSpc>
              <a:defRPr/>
            </a:pPr>
            <a:r>
              <a:rPr lang="en-US" sz="2400" kern="0" dirty="0" smtClean="0"/>
              <a:t>Identify students who may require additional supports in academic, behavioral, and social domains</a:t>
            </a:r>
          </a:p>
          <a:p>
            <a:pPr marL="742950" lvl="1" indent="-285750">
              <a:lnSpc>
                <a:spcPct val="90000"/>
              </a:lnSpc>
              <a:defRPr/>
            </a:pPr>
            <a:endParaRPr lang="en-US" kern="0" dirty="0" smtClean="0"/>
          </a:p>
          <a:p>
            <a:pPr>
              <a:lnSpc>
                <a:spcPct val="90000"/>
              </a:lnSpc>
              <a:defRPr/>
            </a:pPr>
            <a:r>
              <a:rPr lang="en-US" kern="0" dirty="0" smtClean="0"/>
              <a:t>A character education </a:t>
            </a:r>
            <a:r>
              <a:rPr lang="en-US" b="1" kern="0" dirty="0" smtClean="0"/>
              <a:t>program </a:t>
            </a:r>
            <a:r>
              <a:rPr lang="en-US" kern="0" dirty="0" smtClean="0"/>
              <a:t>that is an evidence-based program</a:t>
            </a:r>
          </a:p>
          <a:p>
            <a:pPr marL="342900" indent="-342900">
              <a:lnSpc>
                <a:spcPct val="90000"/>
              </a:lnSpc>
              <a:defRPr/>
            </a:pPr>
            <a:endParaRPr lang="en-US" sz="2700" kern="0" dirty="0" smtClean="0">
              <a:cs typeface="Times New Roman" pitchFamily="18" charset="0"/>
            </a:endParaRPr>
          </a:p>
          <a:p>
            <a:pPr marL="342900" indent="-342900">
              <a:lnSpc>
                <a:spcPct val="90000"/>
              </a:lnSpc>
              <a:defRPr/>
            </a:pPr>
            <a:r>
              <a:rPr lang="en-US" sz="2700" kern="0" dirty="0" smtClean="0">
                <a:cs typeface="Times New Roman" pitchFamily="18" charset="0"/>
              </a:rPr>
              <a:t>Primary, secondary, and tertiary levels of prevention </a:t>
            </a:r>
          </a:p>
          <a:p>
            <a:pPr marL="742950" lvl="1" indent="-285750">
              <a:lnSpc>
                <a:spcPct val="90000"/>
              </a:lnSpc>
              <a:defRPr/>
            </a:pPr>
            <a:r>
              <a:rPr lang="en-US" sz="2200" kern="0" dirty="0" smtClean="0">
                <a:cs typeface="Times New Roman" pitchFamily="18" charset="0"/>
              </a:rPr>
              <a:t>Response-to-Intervention (</a:t>
            </a:r>
            <a:r>
              <a:rPr lang="en-US" sz="2200" kern="0" dirty="0" err="1" smtClean="0">
                <a:cs typeface="Times New Roman" pitchFamily="18" charset="0"/>
              </a:rPr>
              <a:t>RtI</a:t>
            </a:r>
            <a:r>
              <a:rPr lang="en-US" sz="2200" kern="0" dirty="0" smtClean="0">
                <a:cs typeface="Times New Roman" pitchFamily="18" charset="0"/>
              </a:rPr>
              <a:t>; Gresham, 2002; </a:t>
            </a:r>
            <a:r>
              <a:rPr lang="en-US" sz="2200" kern="0" dirty="0" err="1" smtClean="0">
                <a:cs typeface="Times New Roman" pitchFamily="18" charset="0"/>
              </a:rPr>
              <a:t>Sugai</a:t>
            </a:r>
            <a:r>
              <a:rPr lang="en-US" sz="2200" kern="0" dirty="0" smtClean="0">
                <a:cs typeface="Times New Roman" pitchFamily="18" charset="0"/>
              </a:rPr>
              <a:t>, Horner, &amp; Gresham, 2002)</a:t>
            </a:r>
          </a:p>
          <a:p>
            <a:pPr marL="742950" lvl="1" indent="-285750">
              <a:lnSpc>
                <a:spcPct val="90000"/>
              </a:lnSpc>
              <a:defRPr/>
            </a:pPr>
            <a:r>
              <a:rPr lang="en-US" sz="2200" kern="0" dirty="0" smtClean="0">
                <a:cs typeface="Times New Roman" pitchFamily="18" charset="0"/>
              </a:rPr>
              <a:t>Positive Behavior Interventions and Supports (PBIS; Lewis &amp; </a:t>
            </a:r>
            <a:r>
              <a:rPr lang="en-US" sz="2200" kern="0" dirty="0" err="1" smtClean="0">
                <a:cs typeface="Times New Roman" pitchFamily="18" charset="0"/>
              </a:rPr>
              <a:t>Sugai</a:t>
            </a:r>
            <a:r>
              <a:rPr lang="en-US" sz="2200" kern="0" dirty="0" smtClean="0">
                <a:cs typeface="Times New Roman" pitchFamily="18" charset="0"/>
              </a:rPr>
              <a:t>, 1999; </a:t>
            </a:r>
            <a:r>
              <a:rPr lang="en-US" sz="2200" kern="0" dirty="0" err="1" smtClean="0">
                <a:cs typeface="Times New Roman" pitchFamily="18" charset="0"/>
              </a:rPr>
              <a:t>Sugai</a:t>
            </a:r>
            <a:r>
              <a:rPr lang="en-US" sz="2200" kern="0" dirty="0" smtClean="0">
                <a:cs typeface="Times New Roman" pitchFamily="18" charset="0"/>
              </a:rPr>
              <a:t> &amp; Horner, 2002)</a:t>
            </a:r>
          </a:p>
          <a:p>
            <a:pPr marL="457200" lvl="1" indent="0">
              <a:lnSpc>
                <a:spcPct val="90000"/>
              </a:lnSpc>
              <a:buNone/>
              <a:defRPr/>
            </a:pPr>
            <a:endParaRPr lang="en-US" sz="2200" kern="0" dirty="0" smtClean="0">
              <a:cs typeface="Times New Roman" pitchFamily="18" charset="0"/>
            </a:endParaRPr>
          </a:p>
          <a:p>
            <a:pPr marL="342900" indent="-342900">
              <a:lnSpc>
                <a:spcPct val="90000"/>
              </a:lnSpc>
              <a:defRPr/>
            </a:pPr>
            <a:r>
              <a:rPr lang="en-US" sz="2700" kern="0" dirty="0" smtClean="0">
                <a:cs typeface="Times New Roman" pitchFamily="18" charset="0"/>
              </a:rPr>
              <a:t>Each level of prevention increases in intensity or magnitude</a:t>
            </a:r>
          </a:p>
          <a:p>
            <a:pPr marL="342900" indent="-342900">
              <a:lnSpc>
                <a:spcPct val="90000"/>
              </a:lnSpc>
              <a:defRPr/>
            </a:pPr>
            <a:endParaRPr lang="en-US" sz="2700" kern="0" dirty="0" smtClean="0">
              <a:cs typeface="Times New Roman" pitchFamily="18" charset="0"/>
            </a:endParaRPr>
          </a:p>
          <a:p>
            <a:pPr marL="342900" indent="-342900">
              <a:lnSpc>
                <a:spcPct val="90000"/>
              </a:lnSpc>
              <a:defRPr/>
            </a:pPr>
            <a:r>
              <a:rPr lang="en-US" sz="2700" kern="0" dirty="0" smtClean="0">
                <a:cs typeface="Times New Roman" pitchFamily="18" charset="0"/>
              </a:rPr>
              <a:t>Systematic, data-driven method to identify and support student</a:t>
            </a:r>
            <a:endParaRPr lang="en-US" sz="2800" kern="0" dirty="0" smtClean="0">
              <a:cs typeface="Times New Roman" pitchFamily="18" charset="0"/>
            </a:endParaRPr>
          </a:p>
          <a:p>
            <a:pPr marL="342900" indent="-342900">
              <a:lnSpc>
                <a:spcPct val="80000"/>
              </a:lnSpc>
              <a:defRPr/>
            </a:pPr>
            <a:endParaRPr lang="en-US" sz="2800" kern="0" dirty="0" smtClean="0">
              <a:cs typeface="Times New Roman" pitchFamily="18" charset="0"/>
            </a:endParaRPr>
          </a:p>
          <a:p>
            <a:pPr marL="342900" indent="-342900">
              <a:lnSpc>
                <a:spcPct val="80000"/>
              </a:lnSpc>
              <a:defRPr/>
            </a:pPr>
            <a:endParaRPr lang="en-US" sz="2800" kern="0" dirty="0" smtClean="0">
              <a:cs typeface="Times New Roman" pitchFamily="18" charset="0"/>
            </a:endParaRPr>
          </a:p>
          <a:p>
            <a:pPr marL="342900" indent="-342900">
              <a:lnSpc>
                <a:spcPct val="80000"/>
              </a:lnSpc>
              <a:defRPr/>
            </a:pPr>
            <a:r>
              <a:rPr lang="en-US" sz="2800" kern="0" dirty="0" smtClean="0">
                <a:cs typeface="Times New Roman" pitchFamily="18" charset="0"/>
              </a:rPr>
              <a:t>All students are eligible for participation                                </a:t>
            </a:r>
            <a:r>
              <a:rPr lang="en-US" sz="1600" kern="0" dirty="0" smtClean="0">
                <a:cs typeface="Times New Roman" pitchFamily="18" charset="0"/>
              </a:rPr>
              <a:t>(Lane, Robertson, et al., 2006)</a:t>
            </a:r>
          </a:p>
          <a:p>
            <a:pPr marL="342900" indent="-342900">
              <a:lnSpc>
                <a:spcPct val="80000"/>
              </a:lnSpc>
              <a:defRPr/>
            </a:pPr>
            <a:endParaRPr lang="en-US" sz="1200" kern="0" dirty="0" smtClean="0"/>
          </a:p>
          <a:p>
            <a:pPr marL="342900" indent="-342900">
              <a:lnSpc>
                <a:spcPct val="80000"/>
              </a:lnSpc>
              <a:defRPr/>
            </a:pPr>
            <a:r>
              <a:rPr lang="en-US" sz="2800" kern="0" dirty="0" smtClean="0"/>
              <a:t>Tier 1: Approximately 80% of students respond to this level </a:t>
            </a:r>
            <a:r>
              <a:rPr lang="en-US" sz="1600" kern="0" dirty="0" smtClean="0">
                <a:cs typeface="Times New Roman" pitchFamily="18" charset="0"/>
              </a:rPr>
              <a:t>(Gresham, </a:t>
            </a:r>
            <a:r>
              <a:rPr lang="en-US" sz="1600" kern="0" dirty="0" err="1" smtClean="0">
                <a:cs typeface="Times New Roman" pitchFamily="18" charset="0"/>
              </a:rPr>
              <a:t>Sugai</a:t>
            </a:r>
            <a:r>
              <a:rPr lang="en-US" sz="1600" kern="0" dirty="0" smtClean="0">
                <a:cs typeface="Times New Roman" pitchFamily="18" charset="0"/>
              </a:rPr>
              <a:t>, Horner, Quinn, &amp; </a:t>
            </a:r>
            <a:r>
              <a:rPr lang="en-US" sz="1600" kern="0" dirty="0" err="1" smtClean="0">
                <a:cs typeface="Times New Roman" pitchFamily="18" charset="0"/>
              </a:rPr>
              <a:t>McInerney</a:t>
            </a:r>
            <a:r>
              <a:rPr lang="en-US" sz="1600" kern="0" dirty="0" smtClean="0">
                <a:cs typeface="Times New Roman" pitchFamily="18" charset="0"/>
              </a:rPr>
              <a:t>, 1998; </a:t>
            </a:r>
            <a:r>
              <a:rPr lang="en-US" sz="1600" kern="0" dirty="0" err="1" smtClean="0">
                <a:cs typeface="Times New Roman" pitchFamily="18" charset="0"/>
              </a:rPr>
              <a:t>Sugai</a:t>
            </a:r>
            <a:r>
              <a:rPr lang="en-US" sz="1600" kern="0" dirty="0" smtClean="0">
                <a:cs typeface="Times New Roman" pitchFamily="18" charset="0"/>
              </a:rPr>
              <a:t> &amp; Horner, 2006)</a:t>
            </a:r>
          </a:p>
          <a:p>
            <a:pPr marL="342900" indent="-342900">
              <a:lnSpc>
                <a:spcPct val="80000"/>
              </a:lnSpc>
              <a:defRPr/>
            </a:pPr>
            <a:endParaRPr lang="en-US" sz="1200" kern="0" dirty="0" smtClean="0"/>
          </a:p>
          <a:p>
            <a:pPr marL="342900" indent="-342900">
              <a:lnSpc>
                <a:spcPct val="80000"/>
              </a:lnSpc>
              <a:defRPr/>
            </a:pPr>
            <a:r>
              <a:rPr lang="en-US" sz="2800" kern="0" dirty="0" smtClean="0"/>
              <a:t>Examples of Primary Prevention </a:t>
            </a:r>
          </a:p>
          <a:p>
            <a:pPr marL="742950" lvl="1" indent="-285750">
              <a:lnSpc>
                <a:spcPct val="80000"/>
              </a:lnSpc>
              <a:defRPr/>
            </a:pPr>
            <a:r>
              <a:rPr lang="en-US" sz="2400" kern="0" dirty="0" smtClean="0"/>
              <a:t>Validated literacy curricula</a:t>
            </a:r>
          </a:p>
          <a:p>
            <a:pPr marL="742950" lvl="1" indent="-285750">
              <a:lnSpc>
                <a:spcPct val="80000"/>
              </a:lnSpc>
              <a:defRPr/>
            </a:pPr>
            <a:r>
              <a:rPr lang="en-US" sz="2400" kern="0" dirty="0" smtClean="0"/>
              <a:t>Violence prevention</a:t>
            </a:r>
          </a:p>
          <a:p>
            <a:pPr marL="742950" lvl="1" indent="-285750">
              <a:lnSpc>
                <a:spcPct val="80000"/>
              </a:lnSpc>
              <a:defRPr/>
            </a:pPr>
            <a:r>
              <a:rPr lang="en-US" sz="2400" kern="0" dirty="0" smtClean="0"/>
              <a:t>Conflict resolution programs</a:t>
            </a:r>
          </a:p>
          <a:p>
            <a:pPr marL="742950" lvl="1" indent="-285750">
              <a:lnSpc>
                <a:spcPct val="80000"/>
              </a:lnSpc>
              <a:defRPr/>
            </a:pPr>
            <a:r>
              <a:rPr lang="en-US" sz="2400" kern="0" dirty="0" smtClean="0"/>
              <a:t>Anti-bullying programs</a:t>
            </a:r>
          </a:p>
          <a:p>
            <a:pPr marL="742950" lvl="1" indent="-285750">
              <a:lnSpc>
                <a:spcPct val="80000"/>
              </a:lnSpc>
              <a:defRPr/>
            </a:pPr>
            <a:r>
              <a:rPr lang="en-US" sz="2400" kern="0" dirty="0" err="1" smtClean="0"/>
              <a:t>Schoolwide</a:t>
            </a:r>
            <a:r>
              <a:rPr lang="en-US" sz="2400" kern="0" dirty="0" smtClean="0"/>
              <a:t> social skills instruction</a:t>
            </a:r>
          </a:p>
          <a:p>
            <a:pPr marL="742950" lvl="1" indent="-285750">
              <a:lnSpc>
                <a:spcPct val="80000"/>
              </a:lnSpc>
              <a:defRPr/>
            </a:pPr>
            <a:r>
              <a:rPr lang="en-US" sz="2400" kern="0" dirty="0" smtClean="0"/>
              <a:t>Character Education Programs </a:t>
            </a:r>
          </a:p>
          <a:p>
            <a:pPr marL="342900" indent="-342900">
              <a:defRPr/>
            </a:pPr>
            <a:endParaRPr lang="en-US" sz="3200" kern="0" dirty="0" smtClean="0"/>
          </a:p>
          <a:p>
            <a:pPr marL="342900" indent="-342900">
              <a:lnSpc>
                <a:spcPct val="90000"/>
              </a:lnSpc>
              <a:defRPr/>
            </a:pPr>
            <a:r>
              <a:rPr lang="en-US" sz="2800" kern="0" dirty="0" smtClean="0">
                <a:cs typeface="Times New Roman" pitchFamily="18" charset="0"/>
              </a:rPr>
              <a:t>Tier 2: Students who do not respond to the primary prevention plan, </a:t>
            </a:r>
            <a:r>
              <a:rPr lang="en-US" sz="2800" kern="0" dirty="0" smtClean="0"/>
              <a:t>10-15% of students </a:t>
            </a:r>
          </a:p>
          <a:p>
            <a:pPr marL="342900" indent="-342900">
              <a:lnSpc>
                <a:spcPct val="90000"/>
              </a:lnSpc>
              <a:defRPr/>
            </a:pPr>
            <a:endParaRPr lang="en-US" sz="2800" kern="0" dirty="0" smtClean="0"/>
          </a:p>
          <a:p>
            <a:pPr marL="342900" indent="-342900">
              <a:lnSpc>
                <a:spcPct val="90000"/>
              </a:lnSpc>
              <a:defRPr/>
            </a:pPr>
            <a:r>
              <a:rPr lang="en-US" sz="2800" kern="0" dirty="0" smtClean="0">
                <a:cs typeface="Times New Roman" pitchFamily="18" charset="0"/>
              </a:rPr>
              <a:t>Focused i</a:t>
            </a:r>
            <a:r>
              <a:rPr lang="en-US" sz="2800" kern="0" dirty="0" smtClean="0"/>
              <a:t>ntervention to address academic, behavior, or social concerns:</a:t>
            </a:r>
          </a:p>
          <a:p>
            <a:pPr marL="742950" lvl="1" indent="-285750">
              <a:lnSpc>
                <a:spcPct val="90000"/>
              </a:lnSpc>
              <a:defRPr/>
            </a:pPr>
            <a:r>
              <a:rPr lang="en-US" sz="2400" kern="0" dirty="0" smtClean="0"/>
              <a:t>Acquisition (can’t do)</a:t>
            </a:r>
          </a:p>
          <a:p>
            <a:pPr marL="742950" lvl="1" indent="-285750">
              <a:lnSpc>
                <a:spcPct val="90000"/>
              </a:lnSpc>
              <a:defRPr/>
            </a:pPr>
            <a:r>
              <a:rPr lang="en-US" sz="2400" kern="0" dirty="0" smtClean="0"/>
              <a:t>Fluency (trouble doing)</a:t>
            </a:r>
          </a:p>
          <a:p>
            <a:pPr marL="742950" lvl="1" indent="-285750">
              <a:lnSpc>
                <a:spcPct val="90000"/>
              </a:lnSpc>
              <a:defRPr/>
            </a:pPr>
            <a:r>
              <a:rPr lang="en-US" sz="2400" kern="0" dirty="0" smtClean="0"/>
              <a:t>Performance (won’t do) </a:t>
            </a:r>
          </a:p>
          <a:p>
            <a:pPr marL="742950" lvl="1" indent="-285750">
              <a:lnSpc>
                <a:spcPct val="90000"/>
              </a:lnSpc>
              <a:defRPr/>
            </a:pPr>
            <a:endParaRPr lang="en-US" sz="2400" kern="0" dirty="0" smtClean="0"/>
          </a:p>
          <a:p>
            <a:pPr marL="342900" indent="-342900">
              <a:lnSpc>
                <a:spcPct val="90000"/>
              </a:lnSpc>
              <a:defRPr/>
            </a:pPr>
            <a:r>
              <a:rPr lang="en-US" sz="2800" kern="0" dirty="0" smtClean="0"/>
              <a:t>Examples of Secondary Prevention </a:t>
            </a:r>
          </a:p>
          <a:p>
            <a:pPr marL="742950" lvl="1" indent="-285750">
              <a:lnSpc>
                <a:spcPct val="90000"/>
              </a:lnSpc>
              <a:defRPr/>
            </a:pPr>
            <a:r>
              <a:rPr lang="en-US" sz="2400" kern="0" dirty="0" smtClean="0"/>
              <a:t>Small group instruction in anger management</a:t>
            </a:r>
          </a:p>
          <a:p>
            <a:pPr marL="742950" lvl="1" indent="-285750">
              <a:lnSpc>
                <a:spcPct val="90000"/>
              </a:lnSpc>
              <a:defRPr/>
            </a:pPr>
            <a:r>
              <a:rPr lang="en-US" sz="2400" kern="0" dirty="0" smtClean="0"/>
              <a:t>Reading comprehension strategies</a:t>
            </a:r>
          </a:p>
          <a:p>
            <a:pPr marL="342900" indent="-342900">
              <a:defRPr/>
            </a:pPr>
            <a:endParaRPr lang="en-US" sz="3200" kern="0" dirty="0" smtClean="0"/>
          </a:p>
          <a:p>
            <a:pPr marL="342900" indent="-342900">
              <a:defRPr/>
            </a:pPr>
            <a:endParaRPr lang="en-US" sz="3200" kern="0" dirty="0" smtClean="0"/>
          </a:p>
          <a:p>
            <a:pPr marL="342900" indent="-342900">
              <a:defRPr/>
            </a:pPr>
            <a:r>
              <a:rPr lang="en-US" sz="3200" kern="0" dirty="0" smtClean="0">
                <a:cs typeface="Times New Roman" pitchFamily="18" charset="0"/>
              </a:rPr>
              <a:t>Tier 3:Students who do not respond to the primary or secondary prevention, 5-7% of students</a:t>
            </a:r>
          </a:p>
          <a:p>
            <a:pPr marL="342900" indent="-342900">
              <a:defRPr/>
            </a:pPr>
            <a:endParaRPr lang="en-US" sz="1400" kern="0" dirty="0" smtClean="0">
              <a:cs typeface="Times New Roman" pitchFamily="18" charset="0"/>
            </a:endParaRPr>
          </a:p>
          <a:p>
            <a:pPr marL="342900" indent="-342900">
              <a:defRPr/>
            </a:pPr>
            <a:r>
              <a:rPr lang="en-US" sz="3200" kern="0" dirty="0" smtClean="0">
                <a:cs typeface="Times New Roman" pitchFamily="18" charset="0"/>
              </a:rPr>
              <a:t>Intensive individualized interventions</a:t>
            </a:r>
          </a:p>
          <a:p>
            <a:pPr marL="342900" indent="-342900">
              <a:defRPr/>
            </a:pPr>
            <a:endParaRPr lang="en-US" sz="1400" kern="0" dirty="0" smtClean="0">
              <a:cs typeface="Times New Roman" pitchFamily="18" charset="0"/>
            </a:endParaRPr>
          </a:p>
          <a:p>
            <a:pPr marL="342900" indent="-342900">
              <a:defRPr/>
            </a:pPr>
            <a:r>
              <a:rPr lang="en-US" sz="3200" kern="0" dirty="0" smtClean="0"/>
              <a:t>Examples of Tertiary Prevention </a:t>
            </a:r>
          </a:p>
          <a:p>
            <a:pPr marL="742950" lvl="1" indent="-285750">
              <a:defRPr/>
            </a:pPr>
            <a:r>
              <a:rPr lang="en-US" sz="2400" kern="0" dirty="0" smtClean="0"/>
              <a:t>Functional assessment-based interventions</a:t>
            </a:r>
            <a:r>
              <a:rPr lang="en-US" sz="1100" kern="0" dirty="0" smtClean="0"/>
              <a:t> </a:t>
            </a:r>
            <a:r>
              <a:rPr lang="en-US" sz="1400" kern="0" dirty="0" smtClean="0"/>
              <a:t>(</a:t>
            </a:r>
            <a:r>
              <a:rPr lang="en-US" sz="1400" kern="0" dirty="0" err="1" smtClean="0"/>
              <a:t>Umbreit</a:t>
            </a:r>
            <a:r>
              <a:rPr lang="en-US" sz="1400" kern="0" dirty="0" smtClean="0"/>
              <a:t>, Ferro, </a:t>
            </a:r>
            <a:r>
              <a:rPr lang="en-US" sz="1400" kern="0" dirty="0" err="1" smtClean="0"/>
              <a:t>Liaupsin</a:t>
            </a:r>
            <a:r>
              <a:rPr lang="en-US" sz="1400" kern="0" dirty="0" smtClean="0"/>
              <a:t>, &amp; Lane, 2007</a:t>
            </a:r>
            <a:r>
              <a:rPr lang="en-US" sz="1300" kern="0" dirty="0" smtClean="0"/>
              <a:t>)</a:t>
            </a:r>
          </a:p>
          <a:p>
            <a:pPr marL="742950" lvl="1" indent="-285750">
              <a:defRPr/>
            </a:pPr>
            <a:r>
              <a:rPr lang="en-US" sz="2400" kern="0" dirty="0" smtClean="0">
                <a:cs typeface="Times New Roman" pitchFamily="18" charset="0"/>
              </a:rPr>
              <a:t>Multi-systemic Therapy program </a:t>
            </a:r>
            <a:r>
              <a:rPr lang="en-US" sz="1400" kern="0" dirty="0" smtClean="0">
                <a:cs typeface="Times New Roman" pitchFamily="18" charset="0"/>
              </a:rPr>
              <a:t>(MST; </a:t>
            </a:r>
            <a:r>
              <a:rPr lang="en-US" sz="1400" kern="0" dirty="0" err="1" smtClean="0">
                <a:cs typeface="Times New Roman" pitchFamily="18" charset="0"/>
              </a:rPr>
              <a:t>Schoenwald</a:t>
            </a:r>
            <a:r>
              <a:rPr lang="en-US" sz="1400" kern="0" dirty="0" smtClean="0">
                <a:cs typeface="Times New Roman" pitchFamily="18" charset="0"/>
              </a:rPr>
              <a:t>, Brown, &amp; </a:t>
            </a:r>
            <a:r>
              <a:rPr lang="en-US" sz="1400" kern="0" dirty="0" err="1" smtClean="0">
                <a:cs typeface="Times New Roman" pitchFamily="18" charset="0"/>
              </a:rPr>
              <a:t>Henggeler</a:t>
            </a:r>
            <a:r>
              <a:rPr lang="en-US" sz="1400" kern="0" dirty="0" smtClean="0">
                <a:cs typeface="Times New Roman" pitchFamily="18" charset="0"/>
              </a:rPr>
              <a:t>, 2000)</a:t>
            </a:r>
            <a:r>
              <a:rPr lang="en-US" sz="1400" kern="0" dirty="0" smtClean="0"/>
              <a:t> </a:t>
            </a:r>
          </a:p>
          <a:p>
            <a:endParaRPr lang="en-US" dirty="0"/>
          </a:p>
        </p:txBody>
      </p:sp>
      <p:sp>
        <p:nvSpPr>
          <p:cNvPr id="4" name="Footer Placeholder 3"/>
          <p:cNvSpPr>
            <a:spLocks noGrp="1"/>
          </p:cNvSpPr>
          <p:nvPr>
            <p:ph type="ftr" sz="quarter" idx="10"/>
          </p:nvPr>
        </p:nvSpPr>
        <p:spPr/>
        <p:txBody>
          <a:bodyPr/>
          <a:lstStyle/>
          <a:p>
            <a:r>
              <a:rPr lang="en-US" dirty="0" smtClean="0"/>
              <a:t>Lane and Oakes 2013</a:t>
            </a:r>
            <a:endParaRPr lang="en-US" dirty="0"/>
          </a:p>
        </p:txBody>
      </p:sp>
      <p:sp>
        <p:nvSpPr>
          <p:cNvPr id="5" name="Slide Number Placeholder 4"/>
          <p:cNvSpPr>
            <a:spLocks noGrp="1"/>
          </p:cNvSpPr>
          <p:nvPr>
            <p:ph type="sldNum" sz="quarter" idx="11"/>
          </p:nvPr>
        </p:nvSpPr>
        <p:spPr/>
        <p:txBody>
          <a:bodyPr/>
          <a:lstStyle/>
          <a:p>
            <a:fld id="{2C598E34-06C9-4575-BF79-5E5F5BE16779}" type="slidenum">
              <a:rPr lang="en-US" smtClean="0"/>
              <a:pPr/>
              <a:t>21</a:t>
            </a:fld>
            <a:endParaRPr lang="en-US" dirty="0"/>
          </a:p>
        </p:txBody>
      </p:sp>
    </p:spTree>
    <p:extLst>
      <p:ext uri="{BB962C8B-B14F-4D97-AF65-F5344CB8AC3E}">
        <p14:creationId xmlns:p14="http://schemas.microsoft.com/office/powerpoint/2010/main" val="3474976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kern="0" dirty="0" smtClean="0"/>
              <a:t>In addition </a:t>
            </a:r>
            <a:r>
              <a:rPr lang="en-US" kern="0" baseline="0" dirty="0" smtClean="0"/>
              <a:t> to the (hurricane slide)</a:t>
            </a:r>
          </a:p>
          <a:p>
            <a:pPr>
              <a:lnSpc>
                <a:spcPct val="90000"/>
              </a:lnSpc>
              <a:defRPr/>
            </a:pPr>
            <a:endParaRPr lang="en-US" kern="0" baseline="0" dirty="0" smtClean="0"/>
          </a:p>
          <a:p>
            <a:pPr>
              <a:lnSpc>
                <a:spcPct val="90000"/>
              </a:lnSpc>
              <a:defRPr/>
            </a:pPr>
            <a:r>
              <a:rPr lang="en-US" kern="0" dirty="0" smtClean="0"/>
              <a:t>Validated</a:t>
            </a:r>
            <a:r>
              <a:rPr lang="en-US" kern="0" baseline="0" dirty="0" smtClean="0"/>
              <a:t> curricula aligned with validated curricula-</a:t>
            </a:r>
            <a:r>
              <a:rPr lang="en-US" kern="0" dirty="0" smtClean="0"/>
              <a:t>An instructional approach to behavior that teaches the behaviors (i.e., respect, responsibility, best effort) that give teachers the time to provide instruction in academics and social competencies (character education)</a:t>
            </a:r>
          </a:p>
          <a:p>
            <a:pPr>
              <a:lnSpc>
                <a:spcPct val="90000"/>
              </a:lnSpc>
              <a:defRPr/>
            </a:pPr>
            <a:endParaRPr lang="en-US" kern="0" dirty="0" smtClean="0"/>
          </a:p>
          <a:p>
            <a:pPr>
              <a:lnSpc>
                <a:spcPct val="90000"/>
              </a:lnSpc>
              <a:defRPr/>
            </a:pPr>
            <a:r>
              <a:rPr lang="en-US" kern="0" dirty="0" smtClean="0"/>
              <a:t>A data-driven</a:t>
            </a:r>
            <a:r>
              <a:rPr lang="en-US" b="1" kern="0" dirty="0" smtClean="0"/>
              <a:t> framework </a:t>
            </a:r>
            <a:r>
              <a:rPr lang="en-US" kern="0" dirty="0" smtClean="0"/>
              <a:t>that can be used to</a:t>
            </a:r>
          </a:p>
          <a:p>
            <a:pPr marL="742950" lvl="1" indent="-285750">
              <a:lnSpc>
                <a:spcPct val="90000"/>
              </a:lnSpc>
              <a:defRPr/>
            </a:pPr>
            <a:r>
              <a:rPr lang="en-US" sz="2400" kern="0" dirty="0" smtClean="0"/>
              <a:t>Monitor the overall level of risk and progress in the school as a whole</a:t>
            </a:r>
          </a:p>
          <a:p>
            <a:pPr marL="742950" lvl="1" indent="-285750">
              <a:lnSpc>
                <a:spcPct val="90000"/>
              </a:lnSpc>
              <a:defRPr/>
            </a:pPr>
            <a:r>
              <a:rPr lang="en-US" sz="2400" kern="0" dirty="0" smtClean="0"/>
              <a:t>Identify students who may require additional supports in academic, behavioral, and social domains</a:t>
            </a:r>
          </a:p>
          <a:p>
            <a:pPr marL="742950" lvl="1" indent="-285750">
              <a:lnSpc>
                <a:spcPct val="90000"/>
              </a:lnSpc>
              <a:defRPr/>
            </a:pPr>
            <a:endParaRPr lang="en-US" kern="0" dirty="0" smtClean="0"/>
          </a:p>
          <a:p>
            <a:pPr>
              <a:lnSpc>
                <a:spcPct val="90000"/>
              </a:lnSpc>
              <a:defRPr/>
            </a:pPr>
            <a:r>
              <a:rPr lang="en-US" kern="0" dirty="0" smtClean="0"/>
              <a:t>A character education </a:t>
            </a:r>
            <a:r>
              <a:rPr lang="en-US" b="1" kern="0" dirty="0" smtClean="0"/>
              <a:t>program </a:t>
            </a:r>
            <a:r>
              <a:rPr lang="en-US" kern="0" dirty="0" smtClean="0"/>
              <a:t>that is an evidence-based program</a:t>
            </a:r>
          </a:p>
          <a:p>
            <a:pPr marL="342900" indent="-342900">
              <a:lnSpc>
                <a:spcPct val="90000"/>
              </a:lnSpc>
              <a:defRPr/>
            </a:pPr>
            <a:endParaRPr lang="en-US" sz="2700" kern="0" dirty="0" smtClean="0">
              <a:cs typeface="Times New Roman" pitchFamily="18" charset="0"/>
            </a:endParaRPr>
          </a:p>
          <a:p>
            <a:pPr marL="342900" indent="-342900">
              <a:lnSpc>
                <a:spcPct val="90000"/>
              </a:lnSpc>
              <a:defRPr/>
            </a:pPr>
            <a:r>
              <a:rPr lang="en-US" sz="2700" kern="0" dirty="0" smtClean="0">
                <a:cs typeface="Times New Roman" pitchFamily="18" charset="0"/>
              </a:rPr>
              <a:t>Primary, secondary, and tertiary levels of prevention </a:t>
            </a:r>
          </a:p>
          <a:p>
            <a:pPr marL="742950" lvl="1" indent="-285750">
              <a:lnSpc>
                <a:spcPct val="90000"/>
              </a:lnSpc>
              <a:defRPr/>
            </a:pPr>
            <a:r>
              <a:rPr lang="en-US" sz="2200" kern="0" dirty="0" smtClean="0">
                <a:cs typeface="Times New Roman" pitchFamily="18" charset="0"/>
              </a:rPr>
              <a:t>Response-to-Intervention (</a:t>
            </a:r>
            <a:r>
              <a:rPr lang="en-US" sz="2200" kern="0" dirty="0" err="1" smtClean="0">
                <a:cs typeface="Times New Roman" pitchFamily="18" charset="0"/>
              </a:rPr>
              <a:t>RtI</a:t>
            </a:r>
            <a:r>
              <a:rPr lang="en-US" sz="2200" kern="0" dirty="0" smtClean="0">
                <a:cs typeface="Times New Roman" pitchFamily="18" charset="0"/>
              </a:rPr>
              <a:t>; Gresham, 2002; </a:t>
            </a:r>
            <a:r>
              <a:rPr lang="en-US" sz="2200" kern="0" dirty="0" err="1" smtClean="0">
                <a:cs typeface="Times New Roman" pitchFamily="18" charset="0"/>
              </a:rPr>
              <a:t>Sugai</a:t>
            </a:r>
            <a:r>
              <a:rPr lang="en-US" sz="2200" kern="0" dirty="0" smtClean="0">
                <a:cs typeface="Times New Roman" pitchFamily="18" charset="0"/>
              </a:rPr>
              <a:t>, Horner, &amp; Gresham, 2002)</a:t>
            </a:r>
          </a:p>
          <a:p>
            <a:pPr marL="742950" lvl="1" indent="-285750">
              <a:lnSpc>
                <a:spcPct val="90000"/>
              </a:lnSpc>
              <a:defRPr/>
            </a:pPr>
            <a:r>
              <a:rPr lang="en-US" sz="2200" kern="0" dirty="0" smtClean="0">
                <a:cs typeface="Times New Roman" pitchFamily="18" charset="0"/>
              </a:rPr>
              <a:t>Positive Behavior Interventions and Supports (PBIS; Lewis &amp; </a:t>
            </a:r>
            <a:r>
              <a:rPr lang="en-US" sz="2200" kern="0" dirty="0" err="1" smtClean="0">
                <a:cs typeface="Times New Roman" pitchFamily="18" charset="0"/>
              </a:rPr>
              <a:t>Sugai</a:t>
            </a:r>
            <a:r>
              <a:rPr lang="en-US" sz="2200" kern="0" dirty="0" smtClean="0">
                <a:cs typeface="Times New Roman" pitchFamily="18" charset="0"/>
              </a:rPr>
              <a:t>, 1999; </a:t>
            </a:r>
            <a:r>
              <a:rPr lang="en-US" sz="2200" kern="0" dirty="0" err="1" smtClean="0">
                <a:cs typeface="Times New Roman" pitchFamily="18" charset="0"/>
              </a:rPr>
              <a:t>Sugai</a:t>
            </a:r>
            <a:r>
              <a:rPr lang="en-US" sz="2200" kern="0" dirty="0" smtClean="0">
                <a:cs typeface="Times New Roman" pitchFamily="18" charset="0"/>
              </a:rPr>
              <a:t> &amp; Horner, 2002)</a:t>
            </a:r>
          </a:p>
          <a:p>
            <a:pPr marL="457200" lvl="1" indent="0">
              <a:lnSpc>
                <a:spcPct val="90000"/>
              </a:lnSpc>
              <a:buNone/>
              <a:defRPr/>
            </a:pPr>
            <a:endParaRPr lang="en-US" sz="2200" kern="0" dirty="0" smtClean="0">
              <a:cs typeface="Times New Roman" pitchFamily="18" charset="0"/>
            </a:endParaRPr>
          </a:p>
          <a:p>
            <a:pPr marL="342900" indent="-342900">
              <a:lnSpc>
                <a:spcPct val="90000"/>
              </a:lnSpc>
              <a:defRPr/>
            </a:pPr>
            <a:r>
              <a:rPr lang="en-US" sz="2700" kern="0" dirty="0" smtClean="0">
                <a:cs typeface="Times New Roman" pitchFamily="18" charset="0"/>
              </a:rPr>
              <a:t>Each level of prevention increases in intensity or magnitude</a:t>
            </a:r>
          </a:p>
          <a:p>
            <a:pPr marL="342900" indent="-342900">
              <a:lnSpc>
                <a:spcPct val="90000"/>
              </a:lnSpc>
              <a:defRPr/>
            </a:pPr>
            <a:endParaRPr lang="en-US" sz="2700" kern="0" dirty="0" smtClean="0">
              <a:cs typeface="Times New Roman" pitchFamily="18" charset="0"/>
            </a:endParaRPr>
          </a:p>
          <a:p>
            <a:pPr marL="342900" indent="-342900">
              <a:lnSpc>
                <a:spcPct val="90000"/>
              </a:lnSpc>
              <a:defRPr/>
            </a:pPr>
            <a:r>
              <a:rPr lang="en-US" sz="2700" kern="0" dirty="0" smtClean="0">
                <a:cs typeface="Times New Roman" pitchFamily="18" charset="0"/>
              </a:rPr>
              <a:t>Systematic, data-driven method to identify and support student</a:t>
            </a:r>
            <a:endParaRPr lang="en-US" sz="2800" kern="0" dirty="0" smtClean="0">
              <a:cs typeface="Times New Roman" pitchFamily="18" charset="0"/>
            </a:endParaRPr>
          </a:p>
          <a:p>
            <a:pPr marL="342900" indent="-342900">
              <a:lnSpc>
                <a:spcPct val="80000"/>
              </a:lnSpc>
              <a:defRPr/>
            </a:pPr>
            <a:endParaRPr lang="en-US" sz="2800" kern="0" dirty="0" smtClean="0">
              <a:cs typeface="Times New Roman" pitchFamily="18" charset="0"/>
            </a:endParaRPr>
          </a:p>
          <a:p>
            <a:pPr marL="342900" indent="-342900">
              <a:lnSpc>
                <a:spcPct val="80000"/>
              </a:lnSpc>
              <a:defRPr/>
            </a:pPr>
            <a:endParaRPr lang="en-US" sz="2800" kern="0" dirty="0" smtClean="0">
              <a:cs typeface="Times New Roman" pitchFamily="18" charset="0"/>
            </a:endParaRPr>
          </a:p>
          <a:p>
            <a:pPr marL="342900" indent="-342900">
              <a:lnSpc>
                <a:spcPct val="80000"/>
              </a:lnSpc>
              <a:defRPr/>
            </a:pPr>
            <a:r>
              <a:rPr lang="en-US" sz="2800" kern="0" dirty="0" smtClean="0">
                <a:cs typeface="Times New Roman" pitchFamily="18" charset="0"/>
              </a:rPr>
              <a:t>All students are eligible for participation                                </a:t>
            </a:r>
            <a:r>
              <a:rPr lang="en-US" sz="1600" kern="0" dirty="0" smtClean="0">
                <a:cs typeface="Times New Roman" pitchFamily="18" charset="0"/>
              </a:rPr>
              <a:t>(Lane, Robertson, et al., 2006)</a:t>
            </a:r>
          </a:p>
          <a:p>
            <a:pPr marL="342900" indent="-342900">
              <a:lnSpc>
                <a:spcPct val="80000"/>
              </a:lnSpc>
              <a:defRPr/>
            </a:pPr>
            <a:endParaRPr lang="en-US" sz="1200" kern="0" dirty="0" smtClean="0"/>
          </a:p>
          <a:p>
            <a:pPr marL="342900" indent="-342900">
              <a:lnSpc>
                <a:spcPct val="80000"/>
              </a:lnSpc>
              <a:defRPr/>
            </a:pPr>
            <a:r>
              <a:rPr lang="en-US" sz="2800" kern="0" dirty="0" smtClean="0"/>
              <a:t>Tier 1: Approximately 80% of students respond to this level </a:t>
            </a:r>
            <a:r>
              <a:rPr lang="en-US" sz="1600" kern="0" dirty="0" smtClean="0">
                <a:cs typeface="Times New Roman" pitchFamily="18" charset="0"/>
              </a:rPr>
              <a:t>(Gresham, </a:t>
            </a:r>
            <a:r>
              <a:rPr lang="en-US" sz="1600" kern="0" dirty="0" err="1" smtClean="0">
                <a:cs typeface="Times New Roman" pitchFamily="18" charset="0"/>
              </a:rPr>
              <a:t>Sugai</a:t>
            </a:r>
            <a:r>
              <a:rPr lang="en-US" sz="1600" kern="0" dirty="0" smtClean="0">
                <a:cs typeface="Times New Roman" pitchFamily="18" charset="0"/>
              </a:rPr>
              <a:t>, Horner, Quinn, &amp; </a:t>
            </a:r>
            <a:r>
              <a:rPr lang="en-US" sz="1600" kern="0" dirty="0" err="1" smtClean="0">
                <a:cs typeface="Times New Roman" pitchFamily="18" charset="0"/>
              </a:rPr>
              <a:t>McInerney</a:t>
            </a:r>
            <a:r>
              <a:rPr lang="en-US" sz="1600" kern="0" dirty="0" smtClean="0">
                <a:cs typeface="Times New Roman" pitchFamily="18" charset="0"/>
              </a:rPr>
              <a:t>, 1998; </a:t>
            </a:r>
            <a:r>
              <a:rPr lang="en-US" sz="1600" kern="0" dirty="0" err="1" smtClean="0">
                <a:cs typeface="Times New Roman" pitchFamily="18" charset="0"/>
              </a:rPr>
              <a:t>Sugai</a:t>
            </a:r>
            <a:r>
              <a:rPr lang="en-US" sz="1600" kern="0" dirty="0" smtClean="0">
                <a:cs typeface="Times New Roman" pitchFamily="18" charset="0"/>
              </a:rPr>
              <a:t> &amp; Horner, 2006)</a:t>
            </a:r>
          </a:p>
          <a:p>
            <a:pPr marL="342900" indent="-342900">
              <a:lnSpc>
                <a:spcPct val="80000"/>
              </a:lnSpc>
              <a:defRPr/>
            </a:pPr>
            <a:endParaRPr lang="en-US" sz="1200" kern="0" dirty="0" smtClean="0"/>
          </a:p>
          <a:p>
            <a:pPr marL="342900" indent="-342900">
              <a:lnSpc>
                <a:spcPct val="80000"/>
              </a:lnSpc>
              <a:defRPr/>
            </a:pPr>
            <a:r>
              <a:rPr lang="en-US" sz="2800" kern="0" dirty="0" smtClean="0"/>
              <a:t>Examples of Primary Prevention </a:t>
            </a:r>
          </a:p>
          <a:p>
            <a:pPr marL="742950" lvl="1" indent="-285750">
              <a:lnSpc>
                <a:spcPct val="80000"/>
              </a:lnSpc>
              <a:defRPr/>
            </a:pPr>
            <a:r>
              <a:rPr lang="en-US" sz="2400" kern="0" dirty="0" smtClean="0"/>
              <a:t>Validated literacy curricula</a:t>
            </a:r>
          </a:p>
          <a:p>
            <a:pPr marL="742950" lvl="1" indent="-285750">
              <a:lnSpc>
                <a:spcPct val="80000"/>
              </a:lnSpc>
              <a:defRPr/>
            </a:pPr>
            <a:r>
              <a:rPr lang="en-US" sz="2400" kern="0" dirty="0" smtClean="0"/>
              <a:t>Violence prevention</a:t>
            </a:r>
          </a:p>
          <a:p>
            <a:pPr marL="742950" lvl="1" indent="-285750">
              <a:lnSpc>
                <a:spcPct val="80000"/>
              </a:lnSpc>
              <a:defRPr/>
            </a:pPr>
            <a:r>
              <a:rPr lang="en-US" sz="2400" kern="0" dirty="0" smtClean="0"/>
              <a:t>Conflict resolution programs</a:t>
            </a:r>
          </a:p>
          <a:p>
            <a:pPr marL="742950" lvl="1" indent="-285750">
              <a:lnSpc>
                <a:spcPct val="80000"/>
              </a:lnSpc>
              <a:defRPr/>
            </a:pPr>
            <a:r>
              <a:rPr lang="en-US" sz="2400" kern="0" dirty="0" smtClean="0"/>
              <a:t>Anti-bullying programs</a:t>
            </a:r>
          </a:p>
          <a:p>
            <a:pPr marL="742950" lvl="1" indent="-285750">
              <a:lnSpc>
                <a:spcPct val="80000"/>
              </a:lnSpc>
              <a:defRPr/>
            </a:pPr>
            <a:r>
              <a:rPr lang="en-US" sz="2400" kern="0" dirty="0" err="1" smtClean="0"/>
              <a:t>Schoolwide</a:t>
            </a:r>
            <a:r>
              <a:rPr lang="en-US" sz="2400" kern="0" dirty="0" smtClean="0"/>
              <a:t> social skills instruction</a:t>
            </a:r>
          </a:p>
          <a:p>
            <a:pPr marL="742950" lvl="1" indent="-285750">
              <a:lnSpc>
                <a:spcPct val="80000"/>
              </a:lnSpc>
              <a:defRPr/>
            </a:pPr>
            <a:r>
              <a:rPr lang="en-US" sz="2400" kern="0" dirty="0" smtClean="0"/>
              <a:t>Character Education Programs </a:t>
            </a:r>
          </a:p>
          <a:p>
            <a:pPr marL="342900" indent="-342900">
              <a:defRPr/>
            </a:pPr>
            <a:endParaRPr lang="en-US" sz="3200" kern="0" dirty="0" smtClean="0"/>
          </a:p>
          <a:p>
            <a:pPr marL="342900" indent="-342900">
              <a:lnSpc>
                <a:spcPct val="90000"/>
              </a:lnSpc>
              <a:defRPr/>
            </a:pPr>
            <a:r>
              <a:rPr lang="en-US" sz="2800" kern="0" dirty="0" smtClean="0">
                <a:cs typeface="Times New Roman" pitchFamily="18" charset="0"/>
              </a:rPr>
              <a:t>Tier 2: Students who do not respond to the primary prevention plan, </a:t>
            </a:r>
            <a:r>
              <a:rPr lang="en-US" sz="2800" kern="0" dirty="0" smtClean="0"/>
              <a:t>10-15% of students </a:t>
            </a:r>
          </a:p>
          <a:p>
            <a:pPr marL="342900" indent="-342900">
              <a:lnSpc>
                <a:spcPct val="90000"/>
              </a:lnSpc>
              <a:defRPr/>
            </a:pPr>
            <a:endParaRPr lang="en-US" sz="2800" kern="0" dirty="0" smtClean="0"/>
          </a:p>
          <a:p>
            <a:pPr marL="342900" indent="-342900">
              <a:lnSpc>
                <a:spcPct val="90000"/>
              </a:lnSpc>
              <a:defRPr/>
            </a:pPr>
            <a:r>
              <a:rPr lang="en-US" sz="2800" kern="0" dirty="0" smtClean="0">
                <a:cs typeface="Times New Roman" pitchFamily="18" charset="0"/>
              </a:rPr>
              <a:t>Focused i</a:t>
            </a:r>
            <a:r>
              <a:rPr lang="en-US" sz="2800" kern="0" dirty="0" smtClean="0"/>
              <a:t>ntervention to address academic, behavior, or social concerns:</a:t>
            </a:r>
          </a:p>
          <a:p>
            <a:pPr marL="742950" lvl="1" indent="-285750">
              <a:lnSpc>
                <a:spcPct val="90000"/>
              </a:lnSpc>
              <a:defRPr/>
            </a:pPr>
            <a:r>
              <a:rPr lang="en-US" sz="2400" kern="0" dirty="0" smtClean="0"/>
              <a:t>Acquisition (can’t do)</a:t>
            </a:r>
          </a:p>
          <a:p>
            <a:pPr marL="742950" lvl="1" indent="-285750">
              <a:lnSpc>
                <a:spcPct val="90000"/>
              </a:lnSpc>
              <a:defRPr/>
            </a:pPr>
            <a:r>
              <a:rPr lang="en-US" sz="2400" kern="0" dirty="0" smtClean="0"/>
              <a:t>Fluency (trouble doing)</a:t>
            </a:r>
          </a:p>
          <a:p>
            <a:pPr marL="742950" lvl="1" indent="-285750">
              <a:lnSpc>
                <a:spcPct val="90000"/>
              </a:lnSpc>
              <a:defRPr/>
            </a:pPr>
            <a:r>
              <a:rPr lang="en-US" sz="2400" kern="0" dirty="0" smtClean="0"/>
              <a:t>Performance (won’t do) </a:t>
            </a:r>
          </a:p>
          <a:p>
            <a:pPr marL="742950" lvl="1" indent="-285750">
              <a:lnSpc>
                <a:spcPct val="90000"/>
              </a:lnSpc>
              <a:defRPr/>
            </a:pPr>
            <a:endParaRPr lang="en-US" sz="2400" kern="0" dirty="0" smtClean="0"/>
          </a:p>
          <a:p>
            <a:pPr marL="342900" indent="-342900">
              <a:lnSpc>
                <a:spcPct val="90000"/>
              </a:lnSpc>
              <a:defRPr/>
            </a:pPr>
            <a:r>
              <a:rPr lang="en-US" sz="2800" kern="0" dirty="0" smtClean="0"/>
              <a:t>Examples of Secondary Prevention </a:t>
            </a:r>
          </a:p>
          <a:p>
            <a:pPr marL="742950" lvl="1" indent="-285750">
              <a:lnSpc>
                <a:spcPct val="90000"/>
              </a:lnSpc>
              <a:defRPr/>
            </a:pPr>
            <a:r>
              <a:rPr lang="en-US" sz="2400" kern="0" dirty="0" smtClean="0"/>
              <a:t>Small group instruction in anger management</a:t>
            </a:r>
          </a:p>
          <a:p>
            <a:pPr marL="742950" lvl="1" indent="-285750">
              <a:lnSpc>
                <a:spcPct val="90000"/>
              </a:lnSpc>
              <a:defRPr/>
            </a:pPr>
            <a:r>
              <a:rPr lang="en-US" sz="2400" kern="0" dirty="0" smtClean="0"/>
              <a:t>Reading comprehension strategies</a:t>
            </a:r>
          </a:p>
          <a:p>
            <a:pPr marL="342900" indent="-342900">
              <a:defRPr/>
            </a:pPr>
            <a:endParaRPr lang="en-US" sz="3200" kern="0" dirty="0" smtClean="0"/>
          </a:p>
          <a:p>
            <a:pPr marL="342900" indent="-342900">
              <a:defRPr/>
            </a:pPr>
            <a:endParaRPr lang="en-US" sz="3200" kern="0" dirty="0" smtClean="0"/>
          </a:p>
          <a:p>
            <a:pPr marL="342900" indent="-342900">
              <a:defRPr/>
            </a:pPr>
            <a:r>
              <a:rPr lang="en-US" sz="3200" kern="0" dirty="0" smtClean="0">
                <a:cs typeface="Times New Roman" pitchFamily="18" charset="0"/>
              </a:rPr>
              <a:t>Tier 3:Students who do not respond to the primary or secondary prevention, 5-7% of students</a:t>
            </a:r>
          </a:p>
          <a:p>
            <a:pPr marL="342900" indent="-342900">
              <a:defRPr/>
            </a:pPr>
            <a:endParaRPr lang="en-US" sz="1400" kern="0" dirty="0" smtClean="0">
              <a:cs typeface="Times New Roman" pitchFamily="18" charset="0"/>
            </a:endParaRPr>
          </a:p>
          <a:p>
            <a:pPr marL="342900" indent="-342900">
              <a:defRPr/>
            </a:pPr>
            <a:r>
              <a:rPr lang="en-US" sz="3200" kern="0" dirty="0" smtClean="0">
                <a:cs typeface="Times New Roman" pitchFamily="18" charset="0"/>
              </a:rPr>
              <a:t>Intensive individualized interventions</a:t>
            </a:r>
          </a:p>
          <a:p>
            <a:pPr marL="342900" indent="-342900">
              <a:defRPr/>
            </a:pPr>
            <a:endParaRPr lang="en-US" sz="1400" kern="0" dirty="0" smtClean="0">
              <a:cs typeface="Times New Roman" pitchFamily="18" charset="0"/>
            </a:endParaRPr>
          </a:p>
          <a:p>
            <a:pPr marL="342900" indent="-342900">
              <a:defRPr/>
            </a:pPr>
            <a:r>
              <a:rPr lang="en-US" sz="3200" kern="0" dirty="0" smtClean="0"/>
              <a:t>Examples of Tertiary Prevention </a:t>
            </a:r>
          </a:p>
          <a:p>
            <a:pPr marL="742950" lvl="1" indent="-285750">
              <a:defRPr/>
            </a:pPr>
            <a:r>
              <a:rPr lang="en-US" sz="2400" kern="0" dirty="0" smtClean="0"/>
              <a:t>Functional assessment-based interventions</a:t>
            </a:r>
            <a:r>
              <a:rPr lang="en-US" sz="1100" kern="0" dirty="0" smtClean="0"/>
              <a:t> </a:t>
            </a:r>
            <a:r>
              <a:rPr lang="en-US" sz="1400" kern="0" dirty="0" smtClean="0"/>
              <a:t>(</a:t>
            </a:r>
            <a:r>
              <a:rPr lang="en-US" sz="1400" kern="0" dirty="0" err="1" smtClean="0"/>
              <a:t>Umbreit</a:t>
            </a:r>
            <a:r>
              <a:rPr lang="en-US" sz="1400" kern="0" dirty="0" smtClean="0"/>
              <a:t>, Ferro, </a:t>
            </a:r>
            <a:r>
              <a:rPr lang="en-US" sz="1400" kern="0" dirty="0" err="1" smtClean="0"/>
              <a:t>Liaupsin</a:t>
            </a:r>
            <a:r>
              <a:rPr lang="en-US" sz="1400" kern="0" dirty="0" smtClean="0"/>
              <a:t>, &amp; Lane, 2007</a:t>
            </a:r>
            <a:r>
              <a:rPr lang="en-US" sz="1300" kern="0" dirty="0" smtClean="0"/>
              <a:t>)</a:t>
            </a:r>
          </a:p>
          <a:p>
            <a:pPr marL="742950" lvl="1" indent="-285750">
              <a:defRPr/>
            </a:pPr>
            <a:r>
              <a:rPr lang="en-US" sz="2400" kern="0" dirty="0" smtClean="0">
                <a:cs typeface="Times New Roman" pitchFamily="18" charset="0"/>
              </a:rPr>
              <a:t>Multi-systemic Therapy program </a:t>
            </a:r>
            <a:r>
              <a:rPr lang="en-US" sz="1400" kern="0" dirty="0" smtClean="0">
                <a:cs typeface="Times New Roman" pitchFamily="18" charset="0"/>
              </a:rPr>
              <a:t>(MST; </a:t>
            </a:r>
            <a:r>
              <a:rPr lang="en-US" sz="1400" kern="0" dirty="0" err="1" smtClean="0">
                <a:cs typeface="Times New Roman" pitchFamily="18" charset="0"/>
              </a:rPr>
              <a:t>Schoenwald</a:t>
            </a:r>
            <a:r>
              <a:rPr lang="en-US" sz="1400" kern="0" dirty="0" smtClean="0">
                <a:cs typeface="Times New Roman" pitchFamily="18" charset="0"/>
              </a:rPr>
              <a:t>, Brown, &amp; </a:t>
            </a:r>
            <a:r>
              <a:rPr lang="en-US" sz="1400" kern="0" dirty="0" err="1" smtClean="0">
                <a:cs typeface="Times New Roman" pitchFamily="18" charset="0"/>
              </a:rPr>
              <a:t>Henggeler</a:t>
            </a:r>
            <a:r>
              <a:rPr lang="en-US" sz="1400" kern="0" dirty="0" smtClean="0">
                <a:cs typeface="Times New Roman" pitchFamily="18" charset="0"/>
              </a:rPr>
              <a:t>, 2000)</a:t>
            </a:r>
            <a:r>
              <a:rPr lang="en-US" sz="1400" kern="0" dirty="0" smtClean="0"/>
              <a:t> </a:t>
            </a:r>
          </a:p>
          <a:p>
            <a:endParaRPr lang="en-US" dirty="0"/>
          </a:p>
        </p:txBody>
      </p:sp>
      <p:sp>
        <p:nvSpPr>
          <p:cNvPr id="4" name="Footer Placeholder 3"/>
          <p:cNvSpPr>
            <a:spLocks noGrp="1"/>
          </p:cNvSpPr>
          <p:nvPr>
            <p:ph type="ftr" sz="quarter" idx="10"/>
          </p:nvPr>
        </p:nvSpPr>
        <p:spPr/>
        <p:txBody>
          <a:bodyPr/>
          <a:lstStyle/>
          <a:p>
            <a:r>
              <a:rPr lang="en-US" dirty="0" smtClean="0"/>
              <a:t>Lane and Oakes 2013</a:t>
            </a:r>
            <a:endParaRPr lang="en-US" dirty="0"/>
          </a:p>
        </p:txBody>
      </p:sp>
      <p:sp>
        <p:nvSpPr>
          <p:cNvPr id="5" name="Slide Number Placeholder 4"/>
          <p:cNvSpPr>
            <a:spLocks noGrp="1"/>
          </p:cNvSpPr>
          <p:nvPr>
            <p:ph type="sldNum" sz="quarter" idx="11"/>
          </p:nvPr>
        </p:nvSpPr>
        <p:spPr/>
        <p:txBody>
          <a:bodyPr/>
          <a:lstStyle/>
          <a:p>
            <a:fld id="{2C598E34-06C9-4575-BF79-5E5F5BE16779}" type="slidenum">
              <a:rPr lang="en-US" smtClean="0"/>
              <a:pPr/>
              <a:t>22</a:t>
            </a:fld>
            <a:endParaRPr lang="en-US" dirty="0"/>
          </a:p>
        </p:txBody>
      </p:sp>
    </p:spTree>
    <p:extLst>
      <p:ext uri="{BB962C8B-B14F-4D97-AF65-F5344CB8AC3E}">
        <p14:creationId xmlns:p14="http://schemas.microsoft.com/office/powerpoint/2010/main" val="3474976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kern="0" dirty="0" smtClean="0"/>
              <a:t>In addition </a:t>
            </a:r>
            <a:r>
              <a:rPr lang="en-US" kern="0" baseline="0" dirty="0" smtClean="0"/>
              <a:t> to the (hurricane slide)</a:t>
            </a:r>
          </a:p>
          <a:p>
            <a:pPr>
              <a:lnSpc>
                <a:spcPct val="90000"/>
              </a:lnSpc>
              <a:defRPr/>
            </a:pPr>
            <a:endParaRPr lang="en-US" kern="0" baseline="0" dirty="0" smtClean="0"/>
          </a:p>
          <a:p>
            <a:pPr>
              <a:lnSpc>
                <a:spcPct val="90000"/>
              </a:lnSpc>
              <a:defRPr/>
            </a:pPr>
            <a:r>
              <a:rPr lang="en-US" kern="0" dirty="0" smtClean="0"/>
              <a:t>Validated</a:t>
            </a:r>
            <a:r>
              <a:rPr lang="en-US" kern="0" baseline="0" dirty="0" smtClean="0"/>
              <a:t> curricula aligned with validated curricula-</a:t>
            </a:r>
            <a:r>
              <a:rPr lang="en-US" kern="0" dirty="0" smtClean="0"/>
              <a:t>An instructional approach to behavior that teaches the behaviors (i.e., respect, responsibility, best effort) that give teachers the time to provide instruction in academics and social competencies (character education)</a:t>
            </a:r>
          </a:p>
          <a:p>
            <a:pPr>
              <a:lnSpc>
                <a:spcPct val="90000"/>
              </a:lnSpc>
              <a:defRPr/>
            </a:pPr>
            <a:endParaRPr lang="en-US" kern="0" dirty="0" smtClean="0"/>
          </a:p>
          <a:p>
            <a:pPr>
              <a:lnSpc>
                <a:spcPct val="90000"/>
              </a:lnSpc>
              <a:defRPr/>
            </a:pPr>
            <a:r>
              <a:rPr lang="en-US" kern="0" dirty="0" smtClean="0"/>
              <a:t>A data-driven</a:t>
            </a:r>
            <a:r>
              <a:rPr lang="en-US" b="1" kern="0" dirty="0" smtClean="0"/>
              <a:t> framework </a:t>
            </a:r>
            <a:r>
              <a:rPr lang="en-US" kern="0" dirty="0" smtClean="0"/>
              <a:t>that can be used to</a:t>
            </a:r>
          </a:p>
          <a:p>
            <a:pPr marL="742950" lvl="1" indent="-285750">
              <a:lnSpc>
                <a:spcPct val="90000"/>
              </a:lnSpc>
              <a:defRPr/>
            </a:pPr>
            <a:r>
              <a:rPr lang="en-US" sz="2400" kern="0" dirty="0" smtClean="0"/>
              <a:t>Monitor the overall level of risk and progress in the school as a whole</a:t>
            </a:r>
          </a:p>
          <a:p>
            <a:pPr marL="742950" lvl="1" indent="-285750">
              <a:lnSpc>
                <a:spcPct val="90000"/>
              </a:lnSpc>
              <a:defRPr/>
            </a:pPr>
            <a:r>
              <a:rPr lang="en-US" sz="2400" kern="0" dirty="0" smtClean="0"/>
              <a:t>Identify students who may require additional supports in academic, behavioral, and social domains</a:t>
            </a:r>
          </a:p>
          <a:p>
            <a:pPr marL="742950" lvl="1" indent="-285750">
              <a:lnSpc>
                <a:spcPct val="90000"/>
              </a:lnSpc>
              <a:defRPr/>
            </a:pPr>
            <a:endParaRPr lang="en-US" kern="0" dirty="0" smtClean="0"/>
          </a:p>
          <a:p>
            <a:pPr>
              <a:lnSpc>
                <a:spcPct val="90000"/>
              </a:lnSpc>
              <a:defRPr/>
            </a:pPr>
            <a:r>
              <a:rPr lang="en-US" kern="0" dirty="0" smtClean="0"/>
              <a:t>A character education </a:t>
            </a:r>
            <a:r>
              <a:rPr lang="en-US" b="1" kern="0" dirty="0" smtClean="0"/>
              <a:t>program </a:t>
            </a:r>
            <a:r>
              <a:rPr lang="en-US" kern="0" dirty="0" smtClean="0"/>
              <a:t>that is an evidence-based program</a:t>
            </a:r>
          </a:p>
          <a:p>
            <a:pPr marL="342900" indent="-342900">
              <a:lnSpc>
                <a:spcPct val="90000"/>
              </a:lnSpc>
              <a:defRPr/>
            </a:pPr>
            <a:endParaRPr lang="en-US" sz="2700" kern="0" dirty="0" smtClean="0">
              <a:cs typeface="Times New Roman" pitchFamily="18" charset="0"/>
            </a:endParaRPr>
          </a:p>
          <a:p>
            <a:pPr marL="342900" indent="-342900">
              <a:lnSpc>
                <a:spcPct val="90000"/>
              </a:lnSpc>
              <a:defRPr/>
            </a:pPr>
            <a:r>
              <a:rPr lang="en-US" sz="2700" kern="0" dirty="0" smtClean="0">
                <a:cs typeface="Times New Roman" pitchFamily="18" charset="0"/>
              </a:rPr>
              <a:t>Primary, secondary, and tertiary levels of prevention </a:t>
            </a:r>
          </a:p>
          <a:p>
            <a:pPr marL="742950" lvl="1" indent="-285750">
              <a:lnSpc>
                <a:spcPct val="90000"/>
              </a:lnSpc>
              <a:defRPr/>
            </a:pPr>
            <a:r>
              <a:rPr lang="en-US" sz="2200" kern="0" dirty="0" smtClean="0">
                <a:cs typeface="Times New Roman" pitchFamily="18" charset="0"/>
              </a:rPr>
              <a:t>Response-to-Intervention (</a:t>
            </a:r>
            <a:r>
              <a:rPr lang="en-US" sz="2200" kern="0" dirty="0" err="1" smtClean="0">
                <a:cs typeface="Times New Roman" pitchFamily="18" charset="0"/>
              </a:rPr>
              <a:t>RtI</a:t>
            </a:r>
            <a:r>
              <a:rPr lang="en-US" sz="2200" kern="0" dirty="0" smtClean="0">
                <a:cs typeface="Times New Roman" pitchFamily="18" charset="0"/>
              </a:rPr>
              <a:t>; Gresham, 2002; </a:t>
            </a:r>
            <a:r>
              <a:rPr lang="en-US" sz="2200" kern="0" dirty="0" err="1" smtClean="0">
                <a:cs typeface="Times New Roman" pitchFamily="18" charset="0"/>
              </a:rPr>
              <a:t>Sugai</a:t>
            </a:r>
            <a:r>
              <a:rPr lang="en-US" sz="2200" kern="0" dirty="0" smtClean="0">
                <a:cs typeface="Times New Roman" pitchFamily="18" charset="0"/>
              </a:rPr>
              <a:t>, Horner, &amp; Gresham, 2002)</a:t>
            </a:r>
          </a:p>
          <a:p>
            <a:pPr marL="742950" lvl="1" indent="-285750">
              <a:lnSpc>
                <a:spcPct val="90000"/>
              </a:lnSpc>
              <a:defRPr/>
            </a:pPr>
            <a:r>
              <a:rPr lang="en-US" sz="2200" kern="0" dirty="0" smtClean="0">
                <a:cs typeface="Times New Roman" pitchFamily="18" charset="0"/>
              </a:rPr>
              <a:t>Positive Behavior Interventions and Supports (PBIS; Lewis &amp; </a:t>
            </a:r>
            <a:r>
              <a:rPr lang="en-US" sz="2200" kern="0" dirty="0" err="1" smtClean="0">
                <a:cs typeface="Times New Roman" pitchFamily="18" charset="0"/>
              </a:rPr>
              <a:t>Sugai</a:t>
            </a:r>
            <a:r>
              <a:rPr lang="en-US" sz="2200" kern="0" dirty="0" smtClean="0">
                <a:cs typeface="Times New Roman" pitchFamily="18" charset="0"/>
              </a:rPr>
              <a:t>, 1999; </a:t>
            </a:r>
            <a:r>
              <a:rPr lang="en-US" sz="2200" kern="0" dirty="0" err="1" smtClean="0">
                <a:cs typeface="Times New Roman" pitchFamily="18" charset="0"/>
              </a:rPr>
              <a:t>Sugai</a:t>
            </a:r>
            <a:r>
              <a:rPr lang="en-US" sz="2200" kern="0" dirty="0" smtClean="0">
                <a:cs typeface="Times New Roman" pitchFamily="18" charset="0"/>
              </a:rPr>
              <a:t> &amp; Horner, 2002)</a:t>
            </a:r>
          </a:p>
          <a:p>
            <a:pPr marL="457200" lvl="1" indent="0">
              <a:lnSpc>
                <a:spcPct val="90000"/>
              </a:lnSpc>
              <a:buNone/>
              <a:defRPr/>
            </a:pPr>
            <a:endParaRPr lang="en-US" sz="2200" kern="0" dirty="0" smtClean="0">
              <a:cs typeface="Times New Roman" pitchFamily="18" charset="0"/>
            </a:endParaRPr>
          </a:p>
          <a:p>
            <a:pPr marL="342900" indent="-342900">
              <a:lnSpc>
                <a:spcPct val="90000"/>
              </a:lnSpc>
              <a:defRPr/>
            </a:pPr>
            <a:r>
              <a:rPr lang="en-US" sz="2700" kern="0" dirty="0" smtClean="0">
                <a:cs typeface="Times New Roman" pitchFamily="18" charset="0"/>
              </a:rPr>
              <a:t>Each level of prevention increases in intensity or magnitude</a:t>
            </a:r>
          </a:p>
          <a:p>
            <a:pPr marL="342900" indent="-342900">
              <a:lnSpc>
                <a:spcPct val="90000"/>
              </a:lnSpc>
              <a:defRPr/>
            </a:pPr>
            <a:endParaRPr lang="en-US" sz="2700" kern="0" dirty="0" smtClean="0">
              <a:cs typeface="Times New Roman" pitchFamily="18" charset="0"/>
            </a:endParaRPr>
          </a:p>
          <a:p>
            <a:pPr marL="342900" indent="-342900">
              <a:lnSpc>
                <a:spcPct val="90000"/>
              </a:lnSpc>
              <a:defRPr/>
            </a:pPr>
            <a:r>
              <a:rPr lang="en-US" sz="2700" kern="0" dirty="0" smtClean="0">
                <a:cs typeface="Times New Roman" pitchFamily="18" charset="0"/>
              </a:rPr>
              <a:t>Systematic, data-driven method to identify and support student</a:t>
            </a:r>
            <a:endParaRPr lang="en-US" sz="2800" kern="0" dirty="0" smtClean="0">
              <a:cs typeface="Times New Roman" pitchFamily="18" charset="0"/>
            </a:endParaRPr>
          </a:p>
          <a:p>
            <a:pPr marL="342900" indent="-342900">
              <a:lnSpc>
                <a:spcPct val="80000"/>
              </a:lnSpc>
              <a:defRPr/>
            </a:pPr>
            <a:endParaRPr lang="en-US" sz="2800" kern="0" dirty="0" smtClean="0">
              <a:cs typeface="Times New Roman" pitchFamily="18" charset="0"/>
            </a:endParaRPr>
          </a:p>
          <a:p>
            <a:pPr marL="342900" indent="-342900">
              <a:lnSpc>
                <a:spcPct val="80000"/>
              </a:lnSpc>
              <a:defRPr/>
            </a:pPr>
            <a:endParaRPr lang="en-US" sz="2800" kern="0" dirty="0" smtClean="0">
              <a:cs typeface="Times New Roman" pitchFamily="18" charset="0"/>
            </a:endParaRPr>
          </a:p>
          <a:p>
            <a:pPr marL="342900" indent="-342900">
              <a:lnSpc>
                <a:spcPct val="80000"/>
              </a:lnSpc>
              <a:defRPr/>
            </a:pPr>
            <a:r>
              <a:rPr lang="en-US" sz="2800" kern="0" dirty="0" smtClean="0">
                <a:cs typeface="Times New Roman" pitchFamily="18" charset="0"/>
              </a:rPr>
              <a:t>All students are eligible for participation                                </a:t>
            </a:r>
            <a:r>
              <a:rPr lang="en-US" sz="1600" kern="0" dirty="0" smtClean="0">
                <a:cs typeface="Times New Roman" pitchFamily="18" charset="0"/>
              </a:rPr>
              <a:t>(Lane, Robertson, et al., 2006)</a:t>
            </a:r>
          </a:p>
          <a:p>
            <a:pPr marL="342900" indent="-342900">
              <a:lnSpc>
                <a:spcPct val="80000"/>
              </a:lnSpc>
              <a:defRPr/>
            </a:pPr>
            <a:endParaRPr lang="en-US" sz="1200" kern="0" dirty="0" smtClean="0"/>
          </a:p>
          <a:p>
            <a:pPr marL="342900" indent="-342900">
              <a:lnSpc>
                <a:spcPct val="80000"/>
              </a:lnSpc>
              <a:defRPr/>
            </a:pPr>
            <a:r>
              <a:rPr lang="en-US" sz="2800" kern="0" dirty="0" smtClean="0"/>
              <a:t>Tier 1: Approximately 80% of students respond to this level </a:t>
            </a:r>
            <a:r>
              <a:rPr lang="en-US" sz="1600" kern="0" dirty="0" smtClean="0">
                <a:cs typeface="Times New Roman" pitchFamily="18" charset="0"/>
              </a:rPr>
              <a:t>(Gresham, </a:t>
            </a:r>
            <a:r>
              <a:rPr lang="en-US" sz="1600" kern="0" dirty="0" err="1" smtClean="0">
                <a:cs typeface="Times New Roman" pitchFamily="18" charset="0"/>
              </a:rPr>
              <a:t>Sugai</a:t>
            </a:r>
            <a:r>
              <a:rPr lang="en-US" sz="1600" kern="0" dirty="0" smtClean="0">
                <a:cs typeface="Times New Roman" pitchFamily="18" charset="0"/>
              </a:rPr>
              <a:t>, Horner, Quinn, &amp; </a:t>
            </a:r>
            <a:r>
              <a:rPr lang="en-US" sz="1600" kern="0" dirty="0" err="1" smtClean="0">
                <a:cs typeface="Times New Roman" pitchFamily="18" charset="0"/>
              </a:rPr>
              <a:t>McInerney</a:t>
            </a:r>
            <a:r>
              <a:rPr lang="en-US" sz="1600" kern="0" dirty="0" smtClean="0">
                <a:cs typeface="Times New Roman" pitchFamily="18" charset="0"/>
              </a:rPr>
              <a:t>, 1998; </a:t>
            </a:r>
            <a:r>
              <a:rPr lang="en-US" sz="1600" kern="0" dirty="0" err="1" smtClean="0">
                <a:cs typeface="Times New Roman" pitchFamily="18" charset="0"/>
              </a:rPr>
              <a:t>Sugai</a:t>
            </a:r>
            <a:r>
              <a:rPr lang="en-US" sz="1600" kern="0" dirty="0" smtClean="0">
                <a:cs typeface="Times New Roman" pitchFamily="18" charset="0"/>
              </a:rPr>
              <a:t> &amp; Horner, 2006)</a:t>
            </a:r>
          </a:p>
          <a:p>
            <a:pPr marL="342900" indent="-342900">
              <a:lnSpc>
                <a:spcPct val="80000"/>
              </a:lnSpc>
              <a:defRPr/>
            </a:pPr>
            <a:endParaRPr lang="en-US" sz="1200" kern="0" dirty="0" smtClean="0"/>
          </a:p>
          <a:p>
            <a:pPr marL="342900" indent="-342900">
              <a:lnSpc>
                <a:spcPct val="80000"/>
              </a:lnSpc>
              <a:defRPr/>
            </a:pPr>
            <a:r>
              <a:rPr lang="en-US" sz="2800" kern="0" dirty="0" smtClean="0"/>
              <a:t>Examples of Primary Prevention </a:t>
            </a:r>
          </a:p>
          <a:p>
            <a:pPr marL="742950" lvl="1" indent="-285750">
              <a:lnSpc>
                <a:spcPct val="80000"/>
              </a:lnSpc>
              <a:defRPr/>
            </a:pPr>
            <a:r>
              <a:rPr lang="en-US" sz="2400" kern="0" dirty="0" smtClean="0"/>
              <a:t>Validated literacy curricula</a:t>
            </a:r>
          </a:p>
          <a:p>
            <a:pPr marL="742950" lvl="1" indent="-285750">
              <a:lnSpc>
                <a:spcPct val="80000"/>
              </a:lnSpc>
              <a:defRPr/>
            </a:pPr>
            <a:r>
              <a:rPr lang="en-US" sz="2400" kern="0" dirty="0" smtClean="0"/>
              <a:t>Violence prevention</a:t>
            </a:r>
          </a:p>
          <a:p>
            <a:pPr marL="742950" lvl="1" indent="-285750">
              <a:lnSpc>
                <a:spcPct val="80000"/>
              </a:lnSpc>
              <a:defRPr/>
            </a:pPr>
            <a:r>
              <a:rPr lang="en-US" sz="2400" kern="0" dirty="0" smtClean="0"/>
              <a:t>Conflict resolution programs</a:t>
            </a:r>
          </a:p>
          <a:p>
            <a:pPr marL="742950" lvl="1" indent="-285750">
              <a:lnSpc>
                <a:spcPct val="80000"/>
              </a:lnSpc>
              <a:defRPr/>
            </a:pPr>
            <a:r>
              <a:rPr lang="en-US" sz="2400" kern="0" dirty="0" smtClean="0"/>
              <a:t>Anti-bullying programs</a:t>
            </a:r>
          </a:p>
          <a:p>
            <a:pPr marL="742950" lvl="1" indent="-285750">
              <a:lnSpc>
                <a:spcPct val="80000"/>
              </a:lnSpc>
              <a:defRPr/>
            </a:pPr>
            <a:r>
              <a:rPr lang="en-US" sz="2400" kern="0" dirty="0" err="1" smtClean="0"/>
              <a:t>Schoolwide</a:t>
            </a:r>
            <a:r>
              <a:rPr lang="en-US" sz="2400" kern="0" dirty="0" smtClean="0"/>
              <a:t> social skills instruction</a:t>
            </a:r>
          </a:p>
          <a:p>
            <a:pPr marL="742950" lvl="1" indent="-285750">
              <a:lnSpc>
                <a:spcPct val="80000"/>
              </a:lnSpc>
              <a:defRPr/>
            </a:pPr>
            <a:r>
              <a:rPr lang="en-US" sz="2400" kern="0" dirty="0" smtClean="0"/>
              <a:t>Character Education Programs </a:t>
            </a:r>
          </a:p>
          <a:p>
            <a:pPr marL="342900" indent="-342900">
              <a:defRPr/>
            </a:pPr>
            <a:endParaRPr lang="en-US" sz="3200" kern="0" dirty="0" smtClean="0"/>
          </a:p>
          <a:p>
            <a:pPr marL="342900" indent="-342900">
              <a:lnSpc>
                <a:spcPct val="90000"/>
              </a:lnSpc>
              <a:defRPr/>
            </a:pPr>
            <a:r>
              <a:rPr lang="en-US" sz="2800" kern="0" dirty="0" smtClean="0">
                <a:cs typeface="Times New Roman" pitchFamily="18" charset="0"/>
              </a:rPr>
              <a:t>Tier 2: Students who do not respond to the primary prevention plan, </a:t>
            </a:r>
            <a:r>
              <a:rPr lang="en-US" sz="2800" kern="0" dirty="0" smtClean="0"/>
              <a:t>10-15% of students </a:t>
            </a:r>
          </a:p>
          <a:p>
            <a:pPr marL="342900" indent="-342900">
              <a:lnSpc>
                <a:spcPct val="90000"/>
              </a:lnSpc>
              <a:defRPr/>
            </a:pPr>
            <a:endParaRPr lang="en-US" sz="2800" kern="0" dirty="0" smtClean="0"/>
          </a:p>
          <a:p>
            <a:pPr marL="342900" indent="-342900">
              <a:lnSpc>
                <a:spcPct val="90000"/>
              </a:lnSpc>
              <a:defRPr/>
            </a:pPr>
            <a:r>
              <a:rPr lang="en-US" sz="2800" kern="0" dirty="0" smtClean="0">
                <a:cs typeface="Times New Roman" pitchFamily="18" charset="0"/>
              </a:rPr>
              <a:t>Focused i</a:t>
            </a:r>
            <a:r>
              <a:rPr lang="en-US" sz="2800" kern="0" dirty="0" smtClean="0"/>
              <a:t>ntervention to address academic, behavior, or social concerns:</a:t>
            </a:r>
          </a:p>
          <a:p>
            <a:pPr marL="742950" lvl="1" indent="-285750">
              <a:lnSpc>
                <a:spcPct val="90000"/>
              </a:lnSpc>
              <a:defRPr/>
            </a:pPr>
            <a:r>
              <a:rPr lang="en-US" sz="2400" kern="0" dirty="0" smtClean="0"/>
              <a:t>Acquisition (can’t do)</a:t>
            </a:r>
          </a:p>
          <a:p>
            <a:pPr marL="742950" lvl="1" indent="-285750">
              <a:lnSpc>
                <a:spcPct val="90000"/>
              </a:lnSpc>
              <a:defRPr/>
            </a:pPr>
            <a:r>
              <a:rPr lang="en-US" sz="2400" kern="0" dirty="0" smtClean="0"/>
              <a:t>Fluency (trouble doing)</a:t>
            </a:r>
          </a:p>
          <a:p>
            <a:pPr marL="742950" lvl="1" indent="-285750">
              <a:lnSpc>
                <a:spcPct val="90000"/>
              </a:lnSpc>
              <a:defRPr/>
            </a:pPr>
            <a:r>
              <a:rPr lang="en-US" sz="2400" kern="0" dirty="0" smtClean="0"/>
              <a:t>Performance (won’t do) </a:t>
            </a:r>
          </a:p>
          <a:p>
            <a:pPr marL="742950" lvl="1" indent="-285750">
              <a:lnSpc>
                <a:spcPct val="90000"/>
              </a:lnSpc>
              <a:defRPr/>
            </a:pPr>
            <a:endParaRPr lang="en-US" sz="2400" kern="0" dirty="0" smtClean="0"/>
          </a:p>
          <a:p>
            <a:pPr marL="342900" indent="-342900">
              <a:lnSpc>
                <a:spcPct val="90000"/>
              </a:lnSpc>
              <a:defRPr/>
            </a:pPr>
            <a:r>
              <a:rPr lang="en-US" sz="2800" kern="0" dirty="0" smtClean="0"/>
              <a:t>Examples of Secondary Prevention </a:t>
            </a:r>
          </a:p>
          <a:p>
            <a:pPr marL="742950" lvl="1" indent="-285750">
              <a:lnSpc>
                <a:spcPct val="90000"/>
              </a:lnSpc>
              <a:defRPr/>
            </a:pPr>
            <a:r>
              <a:rPr lang="en-US" sz="2400" kern="0" dirty="0" smtClean="0"/>
              <a:t>Small group instruction in anger management</a:t>
            </a:r>
          </a:p>
          <a:p>
            <a:pPr marL="742950" lvl="1" indent="-285750">
              <a:lnSpc>
                <a:spcPct val="90000"/>
              </a:lnSpc>
              <a:defRPr/>
            </a:pPr>
            <a:r>
              <a:rPr lang="en-US" sz="2400" kern="0" dirty="0" smtClean="0"/>
              <a:t>Reading comprehension strategies</a:t>
            </a:r>
          </a:p>
          <a:p>
            <a:pPr marL="342900" indent="-342900">
              <a:defRPr/>
            </a:pPr>
            <a:endParaRPr lang="en-US" sz="3200" kern="0" dirty="0" smtClean="0"/>
          </a:p>
          <a:p>
            <a:pPr marL="342900" indent="-342900">
              <a:defRPr/>
            </a:pPr>
            <a:endParaRPr lang="en-US" sz="3200" kern="0" dirty="0" smtClean="0"/>
          </a:p>
          <a:p>
            <a:pPr marL="342900" indent="-342900">
              <a:defRPr/>
            </a:pPr>
            <a:r>
              <a:rPr lang="en-US" sz="3200" kern="0" dirty="0" smtClean="0">
                <a:cs typeface="Times New Roman" pitchFamily="18" charset="0"/>
              </a:rPr>
              <a:t>Tier 3:Students who do not respond to the primary or secondary prevention, 5-7% of students</a:t>
            </a:r>
          </a:p>
          <a:p>
            <a:pPr marL="342900" indent="-342900">
              <a:defRPr/>
            </a:pPr>
            <a:endParaRPr lang="en-US" sz="1400" kern="0" dirty="0" smtClean="0">
              <a:cs typeface="Times New Roman" pitchFamily="18" charset="0"/>
            </a:endParaRPr>
          </a:p>
          <a:p>
            <a:pPr marL="342900" indent="-342900">
              <a:defRPr/>
            </a:pPr>
            <a:r>
              <a:rPr lang="en-US" sz="3200" kern="0" dirty="0" smtClean="0">
                <a:cs typeface="Times New Roman" pitchFamily="18" charset="0"/>
              </a:rPr>
              <a:t>Intensive individualized interventions</a:t>
            </a:r>
          </a:p>
          <a:p>
            <a:pPr marL="342900" indent="-342900">
              <a:defRPr/>
            </a:pPr>
            <a:endParaRPr lang="en-US" sz="1400" kern="0" dirty="0" smtClean="0">
              <a:cs typeface="Times New Roman" pitchFamily="18" charset="0"/>
            </a:endParaRPr>
          </a:p>
          <a:p>
            <a:pPr marL="342900" indent="-342900">
              <a:defRPr/>
            </a:pPr>
            <a:r>
              <a:rPr lang="en-US" sz="3200" kern="0" dirty="0" smtClean="0"/>
              <a:t>Examples of Tertiary Prevention </a:t>
            </a:r>
          </a:p>
          <a:p>
            <a:pPr marL="742950" lvl="1" indent="-285750">
              <a:defRPr/>
            </a:pPr>
            <a:r>
              <a:rPr lang="en-US" sz="2400" kern="0" dirty="0" smtClean="0"/>
              <a:t>Functional assessment-based interventions</a:t>
            </a:r>
            <a:r>
              <a:rPr lang="en-US" sz="1100" kern="0" dirty="0" smtClean="0"/>
              <a:t> </a:t>
            </a:r>
            <a:r>
              <a:rPr lang="en-US" sz="1400" kern="0" dirty="0" smtClean="0"/>
              <a:t>(</a:t>
            </a:r>
            <a:r>
              <a:rPr lang="en-US" sz="1400" kern="0" dirty="0" err="1" smtClean="0"/>
              <a:t>Umbreit</a:t>
            </a:r>
            <a:r>
              <a:rPr lang="en-US" sz="1400" kern="0" dirty="0" smtClean="0"/>
              <a:t>, Ferro, </a:t>
            </a:r>
            <a:r>
              <a:rPr lang="en-US" sz="1400" kern="0" dirty="0" err="1" smtClean="0"/>
              <a:t>Liaupsin</a:t>
            </a:r>
            <a:r>
              <a:rPr lang="en-US" sz="1400" kern="0" dirty="0" smtClean="0"/>
              <a:t>, &amp; Lane, 2007</a:t>
            </a:r>
            <a:r>
              <a:rPr lang="en-US" sz="1300" kern="0" dirty="0" smtClean="0"/>
              <a:t>)</a:t>
            </a:r>
          </a:p>
          <a:p>
            <a:pPr marL="742950" lvl="1" indent="-285750">
              <a:defRPr/>
            </a:pPr>
            <a:r>
              <a:rPr lang="en-US" sz="2400" kern="0" dirty="0" smtClean="0">
                <a:cs typeface="Times New Roman" pitchFamily="18" charset="0"/>
              </a:rPr>
              <a:t>Multi-systemic Therapy program </a:t>
            </a:r>
            <a:r>
              <a:rPr lang="en-US" sz="1400" kern="0" dirty="0" smtClean="0">
                <a:cs typeface="Times New Roman" pitchFamily="18" charset="0"/>
              </a:rPr>
              <a:t>(MST; </a:t>
            </a:r>
            <a:r>
              <a:rPr lang="en-US" sz="1400" kern="0" dirty="0" err="1" smtClean="0">
                <a:cs typeface="Times New Roman" pitchFamily="18" charset="0"/>
              </a:rPr>
              <a:t>Schoenwald</a:t>
            </a:r>
            <a:r>
              <a:rPr lang="en-US" sz="1400" kern="0" dirty="0" smtClean="0">
                <a:cs typeface="Times New Roman" pitchFamily="18" charset="0"/>
              </a:rPr>
              <a:t>, Brown, &amp; </a:t>
            </a:r>
            <a:r>
              <a:rPr lang="en-US" sz="1400" kern="0" dirty="0" err="1" smtClean="0">
                <a:cs typeface="Times New Roman" pitchFamily="18" charset="0"/>
              </a:rPr>
              <a:t>Henggeler</a:t>
            </a:r>
            <a:r>
              <a:rPr lang="en-US" sz="1400" kern="0" dirty="0" smtClean="0">
                <a:cs typeface="Times New Roman" pitchFamily="18" charset="0"/>
              </a:rPr>
              <a:t>, 2000)</a:t>
            </a:r>
            <a:r>
              <a:rPr lang="en-US" sz="1400" kern="0" dirty="0" smtClean="0"/>
              <a:t> </a:t>
            </a:r>
          </a:p>
          <a:p>
            <a:endParaRPr lang="en-US" dirty="0"/>
          </a:p>
        </p:txBody>
      </p:sp>
      <p:sp>
        <p:nvSpPr>
          <p:cNvPr id="4" name="Footer Placeholder 3"/>
          <p:cNvSpPr>
            <a:spLocks noGrp="1"/>
          </p:cNvSpPr>
          <p:nvPr>
            <p:ph type="ftr" sz="quarter" idx="10"/>
          </p:nvPr>
        </p:nvSpPr>
        <p:spPr/>
        <p:txBody>
          <a:bodyPr/>
          <a:lstStyle/>
          <a:p>
            <a:r>
              <a:rPr lang="en-US" dirty="0" smtClean="0"/>
              <a:t>Lane and Oakes 2013</a:t>
            </a:r>
            <a:endParaRPr lang="en-US" dirty="0"/>
          </a:p>
        </p:txBody>
      </p:sp>
      <p:sp>
        <p:nvSpPr>
          <p:cNvPr id="5" name="Slide Number Placeholder 4"/>
          <p:cNvSpPr>
            <a:spLocks noGrp="1"/>
          </p:cNvSpPr>
          <p:nvPr>
            <p:ph type="sldNum" sz="quarter" idx="11"/>
          </p:nvPr>
        </p:nvSpPr>
        <p:spPr/>
        <p:txBody>
          <a:bodyPr/>
          <a:lstStyle/>
          <a:p>
            <a:fld id="{2C598E34-06C9-4575-BF79-5E5F5BE16779}" type="slidenum">
              <a:rPr lang="en-US" smtClean="0"/>
              <a:pPr/>
              <a:t>23</a:t>
            </a:fld>
            <a:endParaRPr lang="en-US" dirty="0"/>
          </a:p>
        </p:txBody>
      </p:sp>
    </p:spTree>
    <p:extLst>
      <p:ext uri="{BB962C8B-B14F-4D97-AF65-F5344CB8AC3E}">
        <p14:creationId xmlns:p14="http://schemas.microsoft.com/office/powerpoint/2010/main" val="3474976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Universal Screening</a:t>
            </a:r>
          </a:p>
          <a:p>
            <a:r>
              <a:rPr lang="en-US" sz="2400" dirty="0" smtClean="0"/>
              <a:t>Progress Monitoring</a:t>
            </a:r>
          </a:p>
          <a:p>
            <a:r>
              <a:rPr lang="en-US" sz="2400" dirty="0" smtClean="0"/>
              <a:t>Three-tiered Prevention Logic</a:t>
            </a:r>
          </a:p>
          <a:p>
            <a:pPr lvl="1"/>
            <a:r>
              <a:rPr lang="en-US" sz="2400" dirty="0" smtClean="0"/>
              <a:t>Core, Supplemental and Intensive Instruction</a:t>
            </a:r>
          </a:p>
          <a:p>
            <a:r>
              <a:rPr lang="en-US" sz="2400" dirty="0" smtClean="0"/>
              <a:t>Program Measures (Treatment Integrity/Fidelity) </a:t>
            </a:r>
          </a:p>
          <a:p>
            <a:r>
              <a:rPr lang="en-US" sz="2400" dirty="0" smtClean="0"/>
              <a:t>Implementation Science</a:t>
            </a:r>
          </a:p>
          <a:p>
            <a:r>
              <a:rPr lang="en-US" sz="2400" dirty="0" smtClean="0"/>
              <a:t>Data-based Decision Making</a:t>
            </a:r>
          </a:p>
          <a:p>
            <a:r>
              <a:rPr lang="en-US" sz="2400" dirty="0" smtClean="0"/>
              <a:t>Team Based Approach</a:t>
            </a:r>
          </a:p>
          <a:p>
            <a:endParaRPr lang="en-US" dirty="0"/>
          </a:p>
        </p:txBody>
      </p:sp>
      <p:sp>
        <p:nvSpPr>
          <p:cNvPr id="4" name="Slide Number Placeholder 3"/>
          <p:cNvSpPr>
            <a:spLocks noGrp="1"/>
          </p:cNvSpPr>
          <p:nvPr>
            <p:ph type="sldNum" sz="quarter" idx="10"/>
          </p:nvPr>
        </p:nvSpPr>
        <p:spPr/>
        <p:txBody>
          <a:bodyPr/>
          <a:lstStyle/>
          <a:p>
            <a:fld id="{D1B1C412-D4C9-6342-9CDE-28170266AAB4}"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B1C412-D4C9-6342-9CDE-28170266AAB4}"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9332C-FBA3-E640-A23C-7C8C6EE73F2D}" type="slidenum">
              <a:rPr lang="en-US" smtClean="0"/>
              <a:pPr/>
              <a:t>3</a:t>
            </a:fld>
            <a:endParaRPr lang="en-US"/>
          </a:p>
        </p:txBody>
      </p:sp>
    </p:spTree>
    <p:extLst>
      <p:ext uri="{BB962C8B-B14F-4D97-AF65-F5344CB8AC3E}">
        <p14:creationId xmlns:p14="http://schemas.microsoft.com/office/powerpoint/2010/main" val="3044099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A7AEF1-1136-4696-84E3-47C706A0C52F}" type="slidenum">
              <a:rPr lang="en-US" smtClean="0"/>
              <a:pPr>
                <a:defRPr/>
              </a:pPr>
              <a:t>27</a:t>
            </a:fld>
            <a:endParaRPr lang="en-US"/>
          </a:p>
        </p:txBody>
      </p:sp>
    </p:spTree>
    <p:extLst>
      <p:ext uri="{BB962C8B-B14F-4D97-AF65-F5344CB8AC3E}">
        <p14:creationId xmlns:p14="http://schemas.microsoft.com/office/powerpoint/2010/main" val="57340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Notes Placeholder 2"/>
          <p:cNvSpPr>
            <a:spLocks noGrp="1"/>
          </p:cNvSpPr>
          <p:nvPr>
            <p:ph type="body" idx="1"/>
          </p:nvPr>
        </p:nvSpPr>
        <p:spPr>
          <a:ln/>
        </p:spPr>
        <p:txBody>
          <a:bodyPr lIns="89932" tIns="44966" rIns="89932" bIns="44966"/>
          <a:lstStyle/>
          <a:p>
            <a:pPr marL="228580" indent="-228580">
              <a:buFontTx/>
              <a:buAutoNum type="arabicParenR"/>
              <a:defRPr/>
            </a:pPr>
            <a:endParaRPr lang="en-US" dirty="0" smtClean="0">
              <a:latin typeface="Arial" pitchFamily="34" charset="0"/>
              <a:ea typeface="ＭＳ Ｐゴシック" pitchFamily="34" charset="-128"/>
            </a:endParaRPr>
          </a:p>
          <a:p>
            <a:pPr marL="0" indent="0">
              <a:buFontTx/>
              <a:buNone/>
              <a:defRPr/>
            </a:pPr>
            <a:r>
              <a:rPr lang="en-US" dirty="0" smtClean="0">
                <a:latin typeface="Arial" pitchFamily="34" charset="0"/>
                <a:ea typeface="ＭＳ Ｐゴシック" pitchFamily="34" charset="-128"/>
              </a:rPr>
              <a:t>As we move along you will see the triangle</a:t>
            </a:r>
            <a:r>
              <a:rPr lang="en-US" baseline="0" dirty="0" smtClean="0">
                <a:latin typeface="Arial" pitchFamily="34" charset="0"/>
                <a:ea typeface="ＭＳ Ｐゴシック" pitchFamily="34" charset="-128"/>
              </a:rPr>
              <a:t> embedded in the hurricane </a:t>
            </a:r>
          </a:p>
          <a:p>
            <a:pPr marL="0" indent="0">
              <a:buFontTx/>
              <a:buNone/>
              <a:defRPr/>
            </a:pPr>
            <a:endParaRPr lang="en-US" baseline="0" dirty="0" smtClean="0">
              <a:latin typeface="Arial" pitchFamily="34" charset="0"/>
              <a:ea typeface="ＭＳ Ｐゴシック" pitchFamily="34" charset="-128"/>
            </a:endParaRPr>
          </a:p>
          <a:p>
            <a:pPr marL="0" indent="0">
              <a:buFontTx/>
              <a:buNone/>
              <a:defRPr/>
            </a:pPr>
            <a:r>
              <a:rPr lang="en-US" dirty="0" smtClean="0">
                <a:latin typeface="Arial" pitchFamily="34" charset="0"/>
                <a:ea typeface="ＭＳ Ｐゴシック" pitchFamily="34" charset="-128"/>
              </a:rPr>
              <a:t>Supportive</a:t>
            </a:r>
            <a:r>
              <a:rPr lang="en-US" baseline="0" dirty="0" smtClean="0">
                <a:latin typeface="Arial" pitchFamily="34" charset="0"/>
                <a:ea typeface="ＭＳ Ｐゴシック" pitchFamily="34" charset="-128"/>
              </a:rPr>
              <a:t> system </a:t>
            </a:r>
            <a:r>
              <a:rPr lang="en-US" dirty="0" smtClean="0">
                <a:latin typeface="Arial" pitchFamily="34" charset="0"/>
                <a:ea typeface="ＭＳ Ｐゴシック" pitchFamily="34" charset="-128"/>
              </a:rPr>
              <a:t>You</a:t>
            </a:r>
            <a:r>
              <a:rPr lang="en-US" baseline="0" dirty="0" smtClean="0">
                <a:latin typeface="Arial" pitchFamily="34" charset="0"/>
                <a:ea typeface="ＭＳ Ｐゴシック" pitchFamily="34" charset="-128"/>
              </a:rPr>
              <a:t> may have already started drawing some </a:t>
            </a:r>
            <a:r>
              <a:rPr lang="en-US" baseline="0" dirty="0" err="1" smtClean="0">
                <a:latin typeface="Arial" pitchFamily="34" charset="0"/>
                <a:ea typeface="ＭＳ Ｐゴシック" pitchFamily="34" charset="-128"/>
              </a:rPr>
              <a:t>coorelations</a:t>
            </a:r>
            <a:r>
              <a:rPr lang="en-US" baseline="0" dirty="0" smtClean="0">
                <a:latin typeface="Arial" pitchFamily="34" charset="0"/>
                <a:ea typeface="ＭＳ Ｐゴシック" pitchFamily="34" charset="-128"/>
              </a:rPr>
              <a:t> between a culture of prevention and MTSS</a:t>
            </a:r>
          </a:p>
          <a:p>
            <a:pPr marL="0" indent="0">
              <a:buFontTx/>
              <a:buNone/>
              <a:defRPr/>
            </a:pPr>
            <a:endParaRPr lang="en-US" baseline="0" dirty="0" smtClean="0">
              <a:latin typeface="Arial" pitchFamily="34" charset="0"/>
              <a:ea typeface="ＭＳ Ｐゴシック" pitchFamily="34" charset="-128"/>
            </a:endParaRPr>
          </a:p>
          <a:p>
            <a:pPr marL="0" indent="0">
              <a:buFontTx/>
              <a:buNone/>
              <a:defRPr/>
            </a:pPr>
            <a:r>
              <a:rPr lang="en-US" dirty="0" smtClean="0">
                <a:latin typeface="Arial" pitchFamily="34" charset="0"/>
                <a:ea typeface="ＭＳ Ｐゴシック" pitchFamily="34" charset="-128"/>
              </a:rPr>
              <a:t>Definition of MTSS</a:t>
            </a:r>
          </a:p>
          <a:p>
            <a:pPr marL="228580" indent="-228580">
              <a:buFontTx/>
              <a:buAutoNum type="arabicParenR"/>
              <a:defRPr/>
            </a:pPr>
            <a:r>
              <a:rPr lang="en-US" b="1" i="1" dirty="0" smtClean="0">
                <a:latin typeface="Arial" pitchFamily="34" charset="0"/>
                <a:ea typeface="ＭＳ Ｐゴシック" pitchFamily="34" charset="-128"/>
              </a:rPr>
              <a:t>There is no KSDE requirement for schools to do MTSS </a:t>
            </a:r>
          </a:p>
          <a:p>
            <a:pPr marL="228580" indent="-228580">
              <a:buFontTx/>
              <a:buAutoNum type="arabicParenR"/>
              <a:defRPr/>
            </a:pPr>
            <a:r>
              <a:rPr lang="en-US" b="1" i="1" dirty="0" smtClean="0">
                <a:latin typeface="Arial" pitchFamily="34" charset="0"/>
                <a:ea typeface="ＭＳ Ｐゴシック" pitchFamily="34" charset="-128"/>
              </a:rPr>
              <a:t>Discuss use of term evidence-based</a:t>
            </a:r>
          </a:p>
          <a:p>
            <a:pPr marL="228580" indent="-228580">
              <a:defRPr/>
            </a:pPr>
            <a:endParaRPr lang="en-US" dirty="0" smtClean="0">
              <a:latin typeface="Arial" pitchFamily="34" charset="0"/>
              <a:ea typeface="ＭＳ Ｐゴシック" pitchFamily="34" charset="-128"/>
            </a:endParaRPr>
          </a:p>
          <a:p>
            <a:pPr marL="228580" indent="-228580">
              <a:defRPr/>
            </a:pPr>
            <a:r>
              <a:rPr lang="en-US" dirty="0" smtClean="0">
                <a:latin typeface="Arial" pitchFamily="34" charset="0"/>
                <a:ea typeface="ＭＳ Ｐゴシック" pitchFamily="34" charset="-128"/>
              </a:rPr>
              <a:t>-----------------------------</a:t>
            </a:r>
          </a:p>
          <a:p>
            <a:pPr>
              <a:defRPr/>
            </a:pPr>
            <a:endParaRPr lang="en-US" dirty="0" smtClean="0">
              <a:latin typeface="Arial" pitchFamily="34" charset="0"/>
              <a:ea typeface="ＭＳ Ｐゴシック" pitchFamily="34" charset="-128"/>
            </a:endParaRPr>
          </a:p>
          <a:p>
            <a:pPr>
              <a:defRPr/>
            </a:pPr>
            <a:r>
              <a:rPr lang="en-US" dirty="0" smtClean="0">
                <a:latin typeface="Arial" pitchFamily="34" charset="0"/>
                <a:ea typeface="ＭＳ Ｐゴシック" pitchFamily="34" charset="-128"/>
              </a:rPr>
              <a:t>The definition of MTSS is:  A coherent continuum of evidence based, system-wide practices to support a rapid response to academic and behavioral needs with frequent data-based monitoring for instructional decision making to empower each Kansas student to achieve high standards.</a:t>
            </a:r>
          </a:p>
          <a:p>
            <a:pPr>
              <a:defRPr/>
            </a:pPr>
            <a:endParaRPr lang="en-US" dirty="0" smtClean="0">
              <a:latin typeface="Arial" pitchFamily="34" charset="0"/>
              <a:ea typeface="ＭＳ Ｐゴシック" pitchFamily="34" charset="-128"/>
            </a:endParaRPr>
          </a:p>
          <a:p>
            <a:pPr>
              <a:defRPr/>
            </a:pPr>
            <a:r>
              <a:rPr lang="en-US" dirty="0" smtClean="0">
                <a:latin typeface="Arial" pitchFamily="34" charset="0"/>
                <a:ea typeface="ＭＳ Ｐゴシック" pitchFamily="34" charset="-128"/>
              </a:rPr>
              <a:t>This definition was developed by a state-wide stakeholders group convened in July 2007 by KSDE.  KSDE recognizes that MTSS really is a grassroots effort started by innovative educators in our state.  KSDE seeks to continue to support your efforts as you evaluate and refine your system of supports for students.  </a:t>
            </a:r>
          </a:p>
          <a:p>
            <a:pPr>
              <a:defRPr/>
            </a:pPr>
            <a:endParaRPr lang="en-US" dirty="0" smtClean="0">
              <a:latin typeface="Arial" pitchFamily="34" charset="0"/>
              <a:ea typeface="ＭＳ Ｐゴシック" pitchFamily="34" charset="-128"/>
            </a:endParaRPr>
          </a:p>
          <a:p>
            <a:pPr>
              <a:defRPr/>
            </a:pPr>
            <a:r>
              <a:rPr lang="en-US" dirty="0" smtClean="0">
                <a:latin typeface="Arial" pitchFamily="34" charset="0"/>
                <a:ea typeface="ＭＳ Ｐゴシック" pitchFamily="34" charset="-128"/>
              </a:rPr>
              <a:t>Key terms within the definition that begin to set the tone for MTSS include:</a:t>
            </a:r>
          </a:p>
          <a:p>
            <a:pPr>
              <a:defRPr/>
            </a:pPr>
            <a:r>
              <a:rPr lang="en-US" dirty="0" smtClean="0">
                <a:latin typeface="Arial" pitchFamily="34" charset="0"/>
                <a:ea typeface="ＭＳ Ｐゴシック" pitchFamily="34" charset="-128"/>
              </a:rPr>
              <a:t>-coherent continuum</a:t>
            </a:r>
          </a:p>
          <a:p>
            <a:pPr>
              <a:defRPr/>
            </a:pPr>
            <a:r>
              <a:rPr lang="en-US" dirty="0" smtClean="0">
                <a:latin typeface="Arial" pitchFamily="34" charset="0"/>
                <a:ea typeface="ＭＳ Ｐゴシック" pitchFamily="34" charset="-128"/>
              </a:rPr>
              <a:t>-system-wide</a:t>
            </a:r>
          </a:p>
          <a:p>
            <a:pPr>
              <a:defRPr/>
            </a:pPr>
            <a:r>
              <a:rPr lang="en-US" dirty="0" smtClean="0">
                <a:latin typeface="Arial" pitchFamily="34" charset="0"/>
                <a:ea typeface="ＭＳ Ｐゴシック" pitchFamily="34" charset="-128"/>
              </a:rPr>
              <a:t>-academic and behavior</a:t>
            </a:r>
          </a:p>
          <a:p>
            <a:pPr>
              <a:defRPr/>
            </a:pPr>
            <a:r>
              <a:rPr lang="en-US" dirty="0" smtClean="0">
                <a:latin typeface="Arial" pitchFamily="34" charset="0"/>
                <a:ea typeface="ＭＳ Ｐゴシック" pitchFamily="34" charset="-128"/>
              </a:rPr>
              <a:t>-data-based monitoring for instructional decisions</a:t>
            </a:r>
          </a:p>
          <a:p>
            <a:pPr>
              <a:defRPr/>
            </a:pPr>
            <a:endParaRPr lang="en-US" dirty="0" smtClean="0">
              <a:latin typeface="Arial" pitchFamily="34" charset="0"/>
              <a:ea typeface="ＭＳ Ｐゴシック" pitchFamily="34" charset="-128"/>
            </a:endParaRPr>
          </a:p>
          <a:p>
            <a:pPr rtl="0"/>
            <a:r>
              <a:rPr lang="en-US" sz="1200" kern="1200" dirty="0" smtClean="0">
                <a:solidFill>
                  <a:schemeClr val="tx1"/>
                </a:solidFill>
                <a:effectLst/>
                <a:latin typeface="+mn-lt"/>
                <a:ea typeface="+mn-ea"/>
                <a:cs typeface="+mn-cs"/>
              </a:rPr>
              <a:t>he Kansas MTSS is an overarching </a:t>
            </a:r>
          </a:p>
          <a:p>
            <a:pPr rtl="0"/>
            <a:r>
              <a:rPr lang="en-US" sz="1200" kern="1200" dirty="0" smtClean="0">
                <a:solidFill>
                  <a:schemeClr val="tx1"/>
                </a:solidFill>
                <a:effectLst/>
                <a:latin typeface="+mn-lt"/>
                <a:ea typeface="+mn-ea"/>
                <a:cs typeface="+mn-cs"/>
              </a:rPr>
              <a:t>framework that guides schools through a process of needs assessment </a:t>
            </a:r>
          </a:p>
          <a:p>
            <a:pPr rtl="0"/>
            <a:r>
              <a:rPr lang="en-US" sz="1200" kern="1200" dirty="0" smtClean="0">
                <a:solidFill>
                  <a:schemeClr val="tx1"/>
                </a:solidFill>
                <a:effectLst/>
                <a:latin typeface="+mn-lt"/>
                <a:ea typeface="+mn-ea"/>
                <a:cs typeface="+mn-cs"/>
              </a:rPr>
              <a:t>and decision making that assists in not only selecting effective </a:t>
            </a:r>
          </a:p>
          <a:p>
            <a:pPr rtl="0"/>
            <a:r>
              <a:rPr lang="en-US" sz="1200" kern="1200" dirty="0" smtClean="0">
                <a:solidFill>
                  <a:schemeClr val="tx1"/>
                </a:solidFill>
                <a:effectLst/>
                <a:latin typeface="+mn-lt"/>
                <a:ea typeface="+mn-ea"/>
                <a:cs typeface="+mn-cs"/>
              </a:rPr>
              <a:t>practices</a:t>
            </a:r>
            <a:r>
              <a:rPr lang="en-US" sz="1200" kern="1200" dirty="0" smtClean="0">
                <a:solidFill>
                  <a:schemeClr val="tx1"/>
                </a:solidFill>
                <a:effectLst/>
                <a:latin typeface="+mn-lt"/>
                <a:ea typeface="+mn-ea"/>
                <a:cs typeface="+mn-cs"/>
              </a:rPr>
              <a:t>, but also creating a sustainable aligned system. Schools use </a:t>
            </a:r>
          </a:p>
          <a:p>
            <a:pPr rtl="0"/>
            <a:r>
              <a:rPr lang="en-US" sz="1200" kern="1200" dirty="0" smtClean="0">
                <a:solidFill>
                  <a:schemeClr val="tx1"/>
                </a:solidFill>
                <a:effectLst/>
                <a:latin typeface="+mn-lt"/>
                <a:ea typeface="+mn-ea"/>
                <a:cs typeface="+mn-cs"/>
              </a:rPr>
              <a:t>an MTSS as the framework for the school improvement process to </a:t>
            </a:r>
          </a:p>
          <a:p>
            <a:pPr rtl="0"/>
            <a:r>
              <a:rPr lang="en-US" sz="1200" kern="1200" dirty="0" smtClean="0">
                <a:solidFill>
                  <a:schemeClr val="tx1"/>
                </a:solidFill>
                <a:effectLst/>
                <a:latin typeface="+mn-lt"/>
                <a:ea typeface="+mn-ea"/>
                <a:cs typeface="+mn-cs"/>
              </a:rPr>
              <a:t>address the academic and behavioral achievement of all students</a:t>
            </a:r>
          </a:p>
          <a:p>
            <a:pPr>
              <a:defRPr/>
            </a:pP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99837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work more efficiently and avoid addressing domains separately</a:t>
            </a:r>
          </a:p>
          <a:p>
            <a:r>
              <a:rPr lang="en-US" dirty="0" smtClean="0"/>
              <a:t>minimize a silo approach and maximizes a collaboration</a:t>
            </a:r>
          </a:p>
          <a:p>
            <a:pPr marL="228246" marR="0" indent="-228246" algn="l" defTabSz="457200" rtl="0" eaLnBrk="1" fontAlgn="auto" latinLnBrk="0" hangingPunct="1">
              <a:lnSpc>
                <a:spcPct val="100000"/>
              </a:lnSpc>
              <a:spcBef>
                <a:spcPct val="0"/>
              </a:spcBef>
              <a:spcAft>
                <a:spcPts val="0"/>
              </a:spcAft>
              <a:buClrTx/>
              <a:buSzTx/>
              <a:buFontTx/>
              <a:buAutoNum type="arabicParenR"/>
              <a:tabLst/>
              <a:defRPr/>
            </a:pPr>
            <a:r>
              <a:rPr lang="en-US" sz="1200" dirty="0" smtClean="0">
                <a:solidFill>
                  <a:srgbClr val="A6A6A6"/>
                </a:solidFill>
              </a:rPr>
              <a:t>Lane, K.L., Oakes, W., Jenkins,, A., </a:t>
            </a:r>
            <a:r>
              <a:rPr lang="en-US" sz="1200" dirty="0" err="1" smtClean="0">
                <a:solidFill>
                  <a:srgbClr val="A6A6A6"/>
                </a:solidFill>
              </a:rPr>
              <a:t>Menzies</a:t>
            </a:r>
            <a:r>
              <a:rPr lang="en-US" sz="1200" dirty="0" smtClean="0">
                <a:solidFill>
                  <a:srgbClr val="A6A6A6"/>
                </a:solidFill>
              </a:rPr>
              <a:t>, H.M., &amp; </a:t>
            </a:r>
            <a:r>
              <a:rPr lang="en-US" sz="1200" dirty="0" err="1" smtClean="0">
                <a:solidFill>
                  <a:srgbClr val="A6A6A6"/>
                </a:solidFill>
              </a:rPr>
              <a:t>Kalberg</a:t>
            </a:r>
            <a:r>
              <a:rPr lang="en-US" sz="1200" dirty="0" smtClean="0">
                <a:solidFill>
                  <a:srgbClr val="A6A6A6"/>
                </a:solidFill>
              </a:rPr>
              <a:t> , J.,(2014) A Team-Based Process for Designing Comprehensive, Integrated, Three-Tiered (CI3T) Models of Prevention: How Does My School-Site Leadership Team Design a CI3T Model?, Preventing School Failure: Alternative Education for Children and Youth, 58:3, 129-142</a:t>
            </a:r>
            <a:r>
              <a:rPr lang="en-US" dirty="0" smtClean="0">
                <a:solidFill>
                  <a:srgbClr val="A6A6A6"/>
                </a:solidFill>
              </a:rPr>
              <a:t>,</a:t>
            </a:r>
          </a:p>
          <a:p>
            <a:pPr marL="228246" indent="-228246">
              <a:spcBef>
                <a:spcPct val="0"/>
              </a:spcBef>
              <a:buFontTx/>
              <a:buAutoNum type="arabicParenR"/>
            </a:pPr>
            <a:endParaRPr lang="en-US" altLang="en-US" dirty="0" smtClean="0"/>
          </a:p>
          <a:p>
            <a:pPr marL="228246" indent="-228246">
              <a:spcBef>
                <a:spcPct val="0"/>
              </a:spcBef>
              <a:buFontTx/>
              <a:buAutoNum type="arabicParenR"/>
            </a:pPr>
            <a:endParaRPr lang="en-US" altLang="en-US" dirty="0" smtClean="0"/>
          </a:p>
          <a:p>
            <a:pPr marL="228246" indent="-228246">
              <a:spcBef>
                <a:spcPct val="0"/>
              </a:spcBef>
              <a:buFontTx/>
              <a:buAutoNum type="arabicParenR"/>
            </a:pPr>
            <a:r>
              <a:rPr lang="en-US" altLang="en-US" dirty="0" smtClean="0"/>
              <a:t>Emphasis on integration</a:t>
            </a:r>
          </a:p>
          <a:p>
            <a:pPr marL="228246" indent="-228246">
              <a:spcBef>
                <a:spcPct val="0"/>
              </a:spcBef>
              <a:buFontTx/>
              <a:buAutoNum type="arabicParenR"/>
            </a:pPr>
            <a:r>
              <a:rPr lang="en-US" altLang="en-US" dirty="0" smtClean="0"/>
              <a:t>Emphasis on being systemic</a:t>
            </a:r>
          </a:p>
          <a:p>
            <a:pPr marL="228246" indent="-228246">
              <a:spcBef>
                <a:spcPct val="0"/>
              </a:spcBef>
              <a:buFontTx/>
              <a:buAutoNum type="arabicParenR"/>
            </a:pPr>
            <a:r>
              <a:rPr lang="en-US" altLang="en-US" dirty="0" smtClean="0"/>
              <a:t>Emphasis on being the overarching framework for school improvement</a:t>
            </a:r>
          </a:p>
          <a:p>
            <a:pPr marL="228246" indent="-228246">
              <a:spcBef>
                <a:spcPct val="0"/>
              </a:spcBef>
              <a:buFontTx/>
              <a:buAutoNum type="arabicParenR"/>
            </a:pPr>
            <a:r>
              <a:rPr lang="en-US" altLang="en-US" i="1" dirty="0" smtClean="0"/>
              <a:t>For schools with academic excellence as well as those who may be struggling  </a:t>
            </a:r>
          </a:p>
          <a:p>
            <a:pPr marL="228246" indent="-228246">
              <a:spcBef>
                <a:spcPct val="0"/>
              </a:spcBef>
              <a:buFontTx/>
              <a:buAutoNum type="arabicParenR"/>
            </a:pPr>
            <a:r>
              <a:rPr lang="en-US" altLang="en-US" dirty="0" smtClean="0"/>
              <a:t>For schools to support the areas of reading, math and behavior.</a:t>
            </a:r>
          </a:p>
          <a:p>
            <a:pPr marL="228246" indent="-228246">
              <a:spcBef>
                <a:spcPct val="0"/>
              </a:spcBef>
            </a:pPr>
            <a:endParaRPr lang="en-US" altLang="en-US" dirty="0" smtClean="0"/>
          </a:p>
          <a:p>
            <a:pPr marL="228246" indent="-228246">
              <a:spcBef>
                <a:spcPct val="0"/>
              </a:spcBef>
            </a:pPr>
            <a:r>
              <a:rPr lang="en-US" altLang="en-US" dirty="0" smtClean="0"/>
              <a:t>------------------------------</a:t>
            </a:r>
          </a:p>
          <a:p>
            <a:pPr marL="228246" indent="-228246">
              <a:spcBef>
                <a:spcPct val="0"/>
              </a:spcBef>
            </a:pPr>
            <a:r>
              <a:rPr lang="en-US" altLang="en-US" dirty="0" smtClean="0"/>
              <a:t>The goal of MTSS is to provide an integrated systemic approach to meeting the needs of all students. To achieve this, resources must be used in an effective and efficient way to enable every student to be successful. Most importantly, MTSS does not necessarily require additional resources or adding on to existing practices. Instead, it involves evaluating current practices to identify those that yield evidence of effectiveness, addressing areas that are missing, and replacing ineffective or inefficient approaches with those that are supported by research and address an area of need. </a:t>
            </a:r>
          </a:p>
        </p:txBody>
      </p:sp>
      <p:sp>
        <p:nvSpPr>
          <p:cNvPr id="83972" name="Slide Number Placeholder 4"/>
          <p:cNvSpPr>
            <a:spLocks noGrp="1"/>
          </p:cNvSpPr>
          <p:nvPr>
            <p:ph type="sldNum" sz="quarter" idx="4294967295"/>
          </p:nvPr>
        </p:nvSpPr>
        <p:spPr bwMode="auto">
          <a:xfrm>
            <a:off x="3884414" y="8685895"/>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2756" indent="-270291" eaLnBrk="0" hangingPunct="0">
              <a:defRPr>
                <a:solidFill>
                  <a:schemeClr val="tx1"/>
                </a:solidFill>
                <a:latin typeface="Arial" pitchFamily="34" charset="0"/>
                <a:cs typeface="Arial" pitchFamily="34" charset="0"/>
              </a:defRPr>
            </a:lvl2pPr>
            <a:lvl3pPr marL="1081164" indent="-216233" eaLnBrk="0" hangingPunct="0">
              <a:defRPr>
                <a:solidFill>
                  <a:schemeClr val="tx1"/>
                </a:solidFill>
                <a:latin typeface="Arial" pitchFamily="34" charset="0"/>
                <a:cs typeface="Arial" pitchFamily="34" charset="0"/>
              </a:defRPr>
            </a:lvl3pPr>
            <a:lvl4pPr marL="1513629" indent="-216233" eaLnBrk="0" hangingPunct="0">
              <a:defRPr>
                <a:solidFill>
                  <a:schemeClr val="tx1"/>
                </a:solidFill>
                <a:latin typeface="Arial" pitchFamily="34" charset="0"/>
                <a:cs typeface="Arial" pitchFamily="34" charset="0"/>
              </a:defRPr>
            </a:lvl4pPr>
            <a:lvl5pPr marL="1946095" indent="-216233" eaLnBrk="0" hangingPunct="0">
              <a:defRPr>
                <a:solidFill>
                  <a:schemeClr val="tx1"/>
                </a:solidFill>
                <a:latin typeface="Arial" pitchFamily="34" charset="0"/>
                <a:cs typeface="Arial" pitchFamily="34" charset="0"/>
              </a:defRPr>
            </a:lvl5pPr>
            <a:lvl6pPr marL="2378560" indent="-216233" eaLnBrk="0" fontAlgn="base" hangingPunct="0">
              <a:spcBef>
                <a:spcPct val="0"/>
              </a:spcBef>
              <a:spcAft>
                <a:spcPct val="0"/>
              </a:spcAft>
              <a:defRPr>
                <a:solidFill>
                  <a:schemeClr val="tx1"/>
                </a:solidFill>
                <a:latin typeface="Arial" pitchFamily="34" charset="0"/>
                <a:cs typeface="Arial" pitchFamily="34" charset="0"/>
              </a:defRPr>
            </a:lvl6pPr>
            <a:lvl7pPr marL="2811026" indent="-216233" eaLnBrk="0" fontAlgn="base" hangingPunct="0">
              <a:spcBef>
                <a:spcPct val="0"/>
              </a:spcBef>
              <a:spcAft>
                <a:spcPct val="0"/>
              </a:spcAft>
              <a:defRPr>
                <a:solidFill>
                  <a:schemeClr val="tx1"/>
                </a:solidFill>
                <a:latin typeface="Arial" pitchFamily="34" charset="0"/>
                <a:cs typeface="Arial" pitchFamily="34" charset="0"/>
              </a:defRPr>
            </a:lvl7pPr>
            <a:lvl8pPr marL="3243491" indent="-216233" eaLnBrk="0" fontAlgn="base" hangingPunct="0">
              <a:spcBef>
                <a:spcPct val="0"/>
              </a:spcBef>
              <a:spcAft>
                <a:spcPct val="0"/>
              </a:spcAft>
              <a:defRPr>
                <a:solidFill>
                  <a:schemeClr val="tx1"/>
                </a:solidFill>
                <a:latin typeface="Arial" pitchFamily="34" charset="0"/>
                <a:cs typeface="Arial" pitchFamily="34" charset="0"/>
              </a:defRPr>
            </a:lvl8pPr>
            <a:lvl9pPr marL="3675957" indent="-21623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E2D7643-31B0-40E0-988B-0200211A9B8F}" type="slidenum">
              <a:rPr lang="en-US" altLang="en-US"/>
              <a:pPr eaLnBrk="1" hangingPunct="1"/>
              <a:t>5</a:t>
            </a:fld>
            <a:endParaRPr lang="en-US" altLang="en-US"/>
          </a:p>
        </p:txBody>
      </p:sp>
    </p:spTree>
    <p:extLst>
      <p:ext uri="{BB962C8B-B14F-4D97-AF65-F5344CB8AC3E}">
        <p14:creationId xmlns:p14="http://schemas.microsoft.com/office/powerpoint/2010/main" val="1368446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246" indent="-228246">
              <a:spcBef>
                <a:spcPct val="0"/>
              </a:spcBef>
            </a:pPr>
            <a:r>
              <a:rPr lang="en-US" altLang="en-US" dirty="0" smtClean="0"/>
              <a:t>Cover items on slide and lead teams in a discussion regarding whether they are experiencing any of these difficulties</a:t>
            </a:r>
          </a:p>
          <a:p>
            <a:pPr marL="228246" indent="-228246">
              <a:spcBef>
                <a:spcPct val="0"/>
              </a:spcBef>
              <a:buFontTx/>
              <a:buAutoNum type="arabicParenR"/>
            </a:pPr>
            <a:r>
              <a:rPr lang="en-US" altLang="en-US" dirty="0" smtClean="0"/>
              <a:t>Start with national perspective </a:t>
            </a:r>
          </a:p>
          <a:p>
            <a:pPr marL="228246" indent="-228246">
              <a:spcBef>
                <a:spcPct val="0"/>
              </a:spcBef>
              <a:buFontTx/>
              <a:buAutoNum type="arabicParenR"/>
            </a:pPr>
            <a:r>
              <a:rPr lang="en-US" altLang="en-US" dirty="0" smtClean="0"/>
              <a:t>Acknowledge the high achievements in our state and our high standards/expectations</a:t>
            </a:r>
          </a:p>
          <a:p>
            <a:pPr marL="228246" indent="-228246">
              <a:spcBef>
                <a:spcPct val="0"/>
              </a:spcBef>
              <a:buFontTx/>
              <a:buAutoNum type="arabicParenR"/>
            </a:pPr>
            <a:r>
              <a:rPr lang="en-US" altLang="en-US" dirty="0" smtClean="0"/>
              <a:t>What about students not at proficient? Is it enough to have the majority of our students proficient and above? What about those students who barely made it? Do you have students who scored proficient but you are still concerned about? Their comprehension level? Their reading proficiency? </a:t>
            </a:r>
          </a:p>
          <a:p>
            <a:pPr marL="228246" indent="-228246">
              <a:spcBef>
                <a:spcPct val="0"/>
              </a:spcBef>
            </a:pPr>
            <a:endParaRPr lang="en-US" altLang="en-US" dirty="0" smtClean="0"/>
          </a:p>
          <a:p>
            <a:pPr marL="228246" indent="-228246">
              <a:spcBef>
                <a:spcPct val="0"/>
              </a:spcBef>
            </a:pPr>
            <a:r>
              <a:rPr lang="en-US" altLang="en-US" dirty="0" smtClean="0"/>
              <a:t>----------------------------------------------------</a:t>
            </a:r>
          </a:p>
          <a:p>
            <a:pPr marL="228246" indent="-228246">
              <a:spcBef>
                <a:spcPct val="0"/>
              </a:spcBef>
            </a:pPr>
            <a:r>
              <a:rPr lang="en-US" altLang="en-US" dirty="0" smtClean="0"/>
              <a:t>.</a:t>
            </a:r>
          </a:p>
        </p:txBody>
      </p:sp>
      <p:sp>
        <p:nvSpPr>
          <p:cNvPr id="86020" name="Slide Number Placeholder 4"/>
          <p:cNvSpPr>
            <a:spLocks noGrp="1"/>
          </p:cNvSpPr>
          <p:nvPr>
            <p:ph type="sldNum" sz="quarter" idx="4294967295"/>
          </p:nvPr>
        </p:nvSpPr>
        <p:spPr bwMode="auto">
          <a:xfrm>
            <a:off x="3884414" y="8685895"/>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2756" indent="-270291" eaLnBrk="0" hangingPunct="0">
              <a:defRPr>
                <a:solidFill>
                  <a:schemeClr val="tx1"/>
                </a:solidFill>
                <a:latin typeface="Arial" pitchFamily="34" charset="0"/>
                <a:cs typeface="Arial" pitchFamily="34" charset="0"/>
              </a:defRPr>
            </a:lvl2pPr>
            <a:lvl3pPr marL="1081164" indent="-216233" eaLnBrk="0" hangingPunct="0">
              <a:defRPr>
                <a:solidFill>
                  <a:schemeClr val="tx1"/>
                </a:solidFill>
                <a:latin typeface="Arial" pitchFamily="34" charset="0"/>
                <a:cs typeface="Arial" pitchFamily="34" charset="0"/>
              </a:defRPr>
            </a:lvl3pPr>
            <a:lvl4pPr marL="1513629" indent="-216233" eaLnBrk="0" hangingPunct="0">
              <a:defRPr>
                <a:solidFill>
                  <a:schemeClr val="tx1"/>
                </a:solidFill>
                <a:latin typeface="Arial" pitchFamily="34" charset="0"/>
                <a:cs typeface="Arial" pitchFamily="34" charset="0"/>
              </a:defRPr>
            </a:lvl4pPr>
            <a:lvl5pPr marL="1946095" indent="-216233" eaLnBrk="0" hangingPunct="0">
              <a:defRPr>
                <a:solidFill>
                  <a:schemeClr val="tx1"/>
                </a:solidFill>
                <a:latin typeface="Arial" pitchFamily="34" charset="0"/>
                <a:cs typeface="Arial" pitchFamily="34" charset="0"/>
              </a:defRPr>
            </a:lvl5pPr>
            <a:lvl6pPr marL="2378560" indent="-216233" eaLnBrk="0" fontAlgn="base" hangingPunct="0">
              <a:spcBef>
                <a:spcPct val="0"/>
              </a:spcBef>
              <a:spcAft>
                <a:spcPct val="0"/>
              </a:spcAft>
              <a:defRPr>
                <a:solidFill>
                  <a:schemeClr val="tx1"/>
                </a:solidFill>
                <a:latin typeface="Arial" pitchFamily="34" charset="0"/>
                <a:cs typeface="Arial" pitchFamily="34" charset="0"/>
              </a:defRPr>
            </a:lvl6pPr>
            <a:lvl7pPr marL="2811026" indent="-216233" eaLnBrk="0" fontAlgn="base" hangingPunct="0">
              <a:spcBef>
                <a:spcPct val="0"/>
              </a:spcBef>
              <a:spcAft>
                <a:spcPct val="0"/>
              </a:spcAft>
              <a:defRPr>
                <a:solidFill>
                  <a:schemeClr val="tx1"/>
                </a:solidFill>
                <a:latin typeface="Arial" pitchFamily="34" charset="0"/>
                <a:cs typeface="Arial" pitchFamily="34" charset="0"/>
              </a:defRPr>
            </a:lvl7pPr>
            <a:lvl8pPr marL="3243491" indent="-216233" eaLnBrk="0" fontAlgn="base" hangingPunct="0">
              <a:spcBef>
                <a:spcPct val="0"/>
              </a:spcBef>
              <a:spcAft>
                <a:spcPct val="0"/>
              </a:spcAft>
              <a:defRPr>
                <a:solidFill>
                  <a:schemeClr val="tx1"/>
                </a:solidFill>
                <a:latin typeface="Arial" pitchFamily="34" charset="0"/>
                <a:cs typeface="Arial" pitchFamily="34" charset="0"/>
              </a:defRPr>
            </a:lvl8pPr>
            <a:lvl9pPr marL="3675957" indent="-21623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68A7285-91E4-4962-B293-1103D1AD8BD7}" type="slidenum">
              <a:rPr lang="en-US" altLang="en-US"/>
              <a:pPr eaLnBrk="1" hangingPunct="1"/>
              <a:t>6</a:t>
            </a:fld>
            <a:endParaRPr lang="en-US" altLang="en-US"/>
          </a:p>
        </p:txBody>
      </p:sp>
    </p:spTree>
    <p:extLst>
      <p:ext uri="{BB962C8B-B14F-4D97-AF65-F5344CB8AC3E}">
        <p14:creationId xmlns:p14="http://schemas.microsoft.com/office/powerpoint/2010/main" val="293042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1C412-D4C9-6342-9CDE-28170266AAB4}" type="slidenum">
              <a:rPr lang="en-US" smtClean="0"/>
              <a:pPr/>
              <a:t>7</a:t>
            </a:fld>
            <a:endParaRPr lang="en-US"/>
          </a:p>
        </p:txBody>
      </p:sp>
    </p:spTree>
    <p:extLst>
      <p:ext uri="{BB962C8B-B14F-4D97-AF65-F5344CB8AC3E}">
        <p14:creationId xmlns:p14="http://schemas.microsoft.com/office/powerpoint/2010/main" val="111435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still access these </a:t>
            </a:r>
            <a:r>
              <a:rPr lang="en-US" baseline="0" dirty="0" smtClean="0">
                <a:solidFill>
                  <a:srgbClr val="FF0000"/>
                </a:solidFill>
              </a:rPr>
              <a:t>evidence-based practices, </a:t>
            </a:r>
            <a:r>
              <a:rPr lang="en-US" baseline="0" dirty="0" smtClean="0"/>
              <a:t>but in MTSS: CI3T all three will be integrated into one system</a:t>
            </a:r>
            <a:endParaRPr lang="en-US" dirty="0"/>
          </a:p>
        </p:txBody>
      </p:sp>
      <p:sp>
        <p:nvSpPr>
          <p:cNvPr id="4" name="Slide Number Placeholder 3"/>
          <p:cNvSpPr>
            <a:spLocks noGrp="1"/>
          </p:cNvSpPr>
          <p:nvPr>
            <p:ph type="sldNum" sz="quarter" idx="10"/>
          </p:nvPr>
        </p:nvSpPr>
        <p:spPr/>
        <p:txBody>
          <a:bodyPr/>
          <a:lstStyle/>
          <a:p>
            <a:fld id="{D1B1C412-D4C9-6342-9CDE-28170266AAB4}" type="slidenum">
              <a:rPr lang="en-US" smtClean="0"/>
              <a:pPr/>
              <a:t>9</a:t>
            </a:fld>
            <a:endParaRPr lang="en-US"/>
          </a:p>
        </p:txBody>
      </p:sp>
    </p:spTree>
    <p:extLst>
      <p:ext uri="{BB962C8B-B14F-4D97-AF65-F5344CB8AC3E}">
        <p14:creationId xmlns:p14="http://schemas.microsoft.com/office/powerpoint/2010/main" val="4123745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Slide 10: I suggest the title, “Why a Prevention Framework for Academic, Behavior, and Social Skills Are Needed” or something….or maybe this is my lack of understanding of why academics is separate from “prevention framework.”</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REMOVED:</a:t>
            </a:r>
            <a:r>
              <a:rPr lang="en-US" sz="1200" baseline="0" dirty="0" smtClean="0"/>
              <a:t> </a:t>
            </a:r>
            <a:r>
              <a:rPr lang="en-US" sz="1200" dirty="0" smtClean="0"/>
              <a:t>97% of teachers confirmed that good discipline and behavior are necessary for school success </a:t>
            </a:r>
            <a:r>
              <a:rPr lang="en-US" sz="1050" dirty="0" smtClean="0"/>
              <a:t>(Public Agenda, 2004) -EDS</a:t>
            </a:r>
          </a:p>
          <a:p>
            <a:pPr marL="0" indent="0" eaLnBrk="1" hangingPunct="1">
              <a:spcBef>
                <a:spcPct val="0"/>
              </a:spcBef>
              <a:buFontTx/>
              <a:buNone/>
              <a:defRPr/>
            </a:pPr>
            <a:endParaRPr lang="en-US" dirty="0" smtClean="0"/>
          </a:p>
          <a:p>
            <a:pPr marL="230415" indent="-230415" eaLnBrk="1" hangingPunct="1">
              <a:spcBef>
                <a:spcPct val="0"/>
              </a:spcBef>
              <a:buFontTx/>
              <a:buAutoNum type="arabicParenR"/>
              <a:defRPr/>
            </a:pPr>
            <a:r>
              <a:rPr lang="en-US" dirty="0" smtClean="0"/>
              <a:t>The impact of failing to intervene</a:t>
            </a:r>
            <a:r>
              <a:rPr lang="en-US" baseline="0" dirty="0" smtClean="0"/>
              <a:t> </a:t>
            </a:r>
            <a:r>
              <a:rPr lang="en-US" dirty="0" smtClean="0"/>
              <a:t>early</a:t>
            </a:r>
          </a:p>
          <a:p>
            <a:pPr marL="230415" indent="-230415" eaLnBrk="1" hangingPunct="1">
              <a:spcBef>
                <a:spcPct val="0"/>
              </a:spcBef>
              <a:buFontTx/>
              <a:buAutoNum type="arabicParenR"/>
              <a:defRPr/>
            </a:pPr>
            <a:r>
              <a:rPr lang="en-US" dirty="0" smtClean="0"/>
              <a:t>A system that is preventionfocused addresses this issue</a:t>
            </a:r>
          </a:p>
          <a:p>
            <a:pPr marL="230415" indent="-230415" eaLnBrk="1" hangingPunct="1">
              <a:spcBef>
                <a:spcPct val="0"/>
              </a:spcBef>
              <a:defRPr/>
            </a:pPr>
            <a:r>
              <a:rPr lang="en-US" i="1" dirty="0" smtClean="0">
                <a:solidFill>
                  <a:srgbClr val="FF0000"/>
                </a:solidFill>
              </a:rPr>
              <a:t>Think about adding Moats quote that 2/3</a:t>
            </a:r>
            <a:r>
              <a:rPr lang="en-US" i="1" baseline="0" dirty="0" smtClean="0">
                <a:solidFill>
                  <a:srgbClr val="FF0000"/>
                </a:solidFill>
              </a:rPr>
              <a:t> of these students come from college-educated homes.</a:t>
            </a:r>
            <a:endParaRPr lang="en-US" i="1" dirty="0" smtClean="0">
              <a:solidFill>
                <a:srgbClr val="FF0000"/>
              </a:solidFill>
            </a:endParaRPr>
          </a:p>
          <a:p>
            <a:pPr marL="230415" indent="-230415" eaLnBrk="1" hangingPunct="1">
              <a:spcBef>
                <a:spcPct val="0"/>
              </a:spcBef>
              <a:defRPr/>
            </a:pPr>
            <a:r>
              <a:rPr lang="en-US" dirty="0" smtClean="0"/>
              <a:t>-------------------------------</a:t>
            </a:r>
          </a:p>
          <a:p>
            <a:pPr marL="230415" indent="-230415" eaLnBrk="1" hangingPunct="1">
              <a:spcBef>
                <a:spcPct val="0"/>
              </a:spcBef>
              <a:defRPr/>
            </a:pPr>
            <a:endParaRPr lang="en-US" dirty="0" smtClean="0"/>
          </a:p>
          <a:p>
            <a:pPr marL="230415" indent="-230415" eaLnBrk="1" hangingPunct="1">
              <a:spcBef>
                <a:spcPct val="0"/>
              </a:spcBef>
              <a:defRPr/>
            </a:pPr>
            <a:r>
              <a:rPr lang="en-US" dirty="0" smtClean="0"/>
              <a:t>These are two facts </a:t>
            </a:r>
            <a:r>
              <a:rPr lang="en-US" sz="1400" dirty="0"/>
              <a:t>that should hit home with teams, and explain why it is important to commit resources to early intervention.</a:t>
            </a:r>
          </a:p>
          <a:p>
            <a:pPr marL="230415" indent="-230415" eaLnBrk="1" hangingPunct="1">
              <a:spcBef>
                <a:spcPct val="0"/>
              </a:spcBef>
              <a:defRPr/>
            </a:pPr>
            <a:endParaRPr lang="en-US" sz="1400" dirty="0"/>
          </a:p>
          <a:p>
            <a:pPr marL="230415" indent="-230415" eaLnBrk="1" hangingPunct="1">
              <a:spcBef>
                <a:spcPct val="0"/>
              </a:spcBef>
              <a:defRPr/>
            </a:pPr>
            <a:r>
              <a:rPr lang="en-US" sz="1400" dirty="0"/>
              <a:t>From Donald J. Hernandez, April 2011</a:t>
            </a:r>
          </a:p>
          <a:p>
            <a:pPr>
              <a:buFont typeface="Arial" pitchFamily="34" charset="0"/>
              <a:buChar char="•"/>
              <a:defRPr/>
            </a:pPr>
            <a:r>
              <a:rPr lang="en-US" dirty="0" smtClean="0"/>
              <a:t>One in six children who are not reading proficiently in third grade do not graduate from high school on time, a rate four times greater than that for proficient readers.</a:t>
            </a:r>
          </a:p>
          <a:p>
            <a:pPr>
              <a:buFont typeface="Arial" pitchFamily="34" charset="0"/>
              <a:buChar char="•"/>
              <a:defRPr/>
            </a:pPr>
            <a:r>
              <a:rPr lang="en-US" dirty="0" smtClean="0"/>
              <a:t>The rates are highest for the low, below-basic readers: 23 percent of these children drop out or fail to finish high school on time, compared to 9 percent of children with basic reading skills and 4 percent of proficient readers.</a:t>
            </a:r>
          </a:p>
        </p:txBody>
      </p:sp>
      <p:sp>
        <p:nvSpPr>
          <p:cNvPr id="110596" name="Slide Number Placeholder 4"/>
          <p:cNvSpPr>
            <a:spLocks noGrp="1"/>
          </p:cNvSpPr>
          <p:nvPr>
            <p:ph type="sldNum" sz="quarter" idx="4294967295"/>
          </p:nvPr>
        </p:nvSpPr>
        <p:spPr bwMode="auto">
          <a:xfrm>
            <a:off x="3884415" y="8685895"/>
            <a:ext cx="2972098" cy="456595"/>
          </a:xfrm>
          <a:prstGeom prst="rect">
            <a:avLst/>
          </a:prstGeom>
          <a:noFill/>
          <a:ln>
            <a:miter lim="800000"/>
            <a:headEnd/>
            <a:tailEnd/>
          </a:ln>
        </p:spPr>
        <p:txBody>
          <a:bodyPr lIns="87315" tIns="43658" rIns="87315" bIns="43658"/>
          <a:lstStyle/>
          <a:p>
            <a:fld id="{1C8B2396-7DFD-4E4C-A483-5FDB34D56F33}" type="slidenum">
              <a:rPr lang="en-US"/>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1F497D"/>
                </a:solidFill>
                <a:effectLst/>
                <a:latin typeface="+mn-lt"/>
                <a:ea typeface="ＭＳ 明朝"/>
                <a:cs typeface="Times New Roman"/>
              </a:rPr>
              <a:t>Slide 11: What does “A Response of (for) Prevention” mean? Does it make sense to call this slide, “The Impact of a System of Prevention?”  If that is the case, we might want to add a bullet about how we can prevent most academic difficulties by implementing a high-quality, evidence-based core program.</a:t>
            </a:r>
            <a:endParaRPr lang="en-US" sz="1200" dirty="0" smtClean="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D1B1C412-D4C9-6342-9CDE-28170266AAB4}" type="slidenum">
              <a:rPr lang="en-US" smtClean="0"/>
              <a:pPr/>
              <a:t>11</a:t>
            </a:fld>
            <a:endParaRPr lang="en-US"/>
          </a:p>
        </p:txBody>
      </p:sp>
    </p:spTree>
    <p:extLst>
      <p:ext uri="{BB962C8B-B14F-4D97-AF65-F5344CB8AC3E}">
        <p14:creationId xmlns:p14="http://schemas.microsoft.com/office/powerpoint/2010/main" val="21094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F3938B-1298-4EAF-BF60-004B448E5FA7}"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C735A-E2BC-4738-B6F0-E5AF80862C6F}" type="slidenum">
              <a:rPr lang="en-US" smtClean="0"/>
              <a:t>‹#›</a:t>
            </a:fld>
            <a:endParaRPr lang="en-US"/>
          </a:p>
        </p:txBody>
      </p:sp>
    </p:spTree>
    <p:extLst>
      <p:ext uri="{BB962C8B-B14F-4D97-AF65-F5344CB8AC3E}">
        <p14:creationId xmlns:p14="http://schemas.microsoft.com/office/powerpoint/2010/main" val="132862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3938B-1298-4EAF-BF60-004B448E5FA7}"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C735A-E2BC-4738-B6F0-E5AF80862C6F}" type="slidenum">
              <a:rPr lang="en-US" smtClean="0"/>
              <a:t>‹#›</a:t>
            </a:fld>
            <a:endParaRPr lang="en-US"/>
          </a:p>
        </p:txBody>
      </p:sp>
    </p:spTree>
    <p:extLst>
      <p:ext uri="{BB962C8B-B14F-4D97-AF65-F5344CB8AC3E}">
        <p14:creationId xmlns:p14="http://schemas.microsoft.com/office/powerpoint/2010/main" val="214992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3938B-1298-4EAF-BF60-004B448E5FA7}"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C735A-E2BC-4738-B6F0-E5AF80862C6F}" type="slidenum">
              <a:rPr lang="en-US" smtClean="0"/>
              <a:t>‹#›</a:t>
            </a:fld>
            <a:endParaRPr lang="en-US"/>
          </a:p>
        </p:txBody>
      </p:sp>
    </p:spTree>
    <p:extLst>
      <p:ext uri="{BB962C8B-B14F-4D97-AF65-F5344CB8AC3E}">
        <p14:creationId xmlns:p14="http://schemas.microsoft.com/office/powerpoint/2010/main" val="159545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3938B-1298-4EAF-BF60-004B448E5FA7}"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C735A-E2BC-4738-B6F0-E5AF80862C6F}" type="slidenum">
              <a:rPr lang="en-US" smtClean="0"/>
              <a:t>‹#›</a:t>
            </a:fld>
            <a:endParaRPr lang="en-US"/>
          </a:p>
        </p:txBody>
      </p:sp>
    </p:spTree>
    <p:extLst>
      <p:ext uri="{BB962C8B-B14F-4D97-AF65-F5344CB8AC3E}">
        <p14:creationId xmlns:p14="http://schemas.microsoft.com/office/powerpoint/2010/main" val="255364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F3938B-1298-4EAF-BF60-004B448E5FA7}"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C735A-E2BC-4738-B6F0-E5AF80862C6F}" type="slidenum">
              <a:rPr lang="en-US" smtClean="0"/>
              <a:t>‹#›</a:t>
            </a:fld>
            <a:endParaRPr lang="en-US"/>
          </a:p>
        </p:txBody>
      </p:sp>
    </p:spTree>
    <p:extLst>
      <p:ext uri="{BB962C8B-B14F-4D97-AF65-F5344CB8AC3E}">
        <p14:creationId xmlns:p14="http://schemas.microsoft.com/office/powerpoint/2010/main" val="223030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F3938B-1298-4EAF-BF60-004B448E5FA7}" type="datetimeFigureOut">
              <a:rPr lang="en-US" smtClean="0"/>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C735A-E2BC-4738-B6F0-E5AF80862C6F}" type="slidenum">
              <a:rPr lang="en-US" smtClean="0"/>
              <a:t>‹#›</a:t>
            </a:fld>
            <a:endParaRPr lang="en-US"/>
          </a:p>
        </p:txBody>
      </p:sp>
    </p:spTree>
    <p:extLst>
      <p:ext uri="{BB962C8B-B14F-4D97-AF65-F5344CB8AC3E}">
        <p14:creationId xmlns:p14="http://schemas.microsoft.com/office/powerpoint/2010/main" val="373521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F3938B-1298-4EAF-BF60-004B448E5FA7}" type="datetimeFigureOut">
              <a:rPr lang="en-US" smtClean="0"/>
              <a:t>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DC735A-E2BC-4738-B6F0-E5AF80862C6F}" type="slidenum">
              <a:rPr lang="en-US" smtClean="0"/>
              <a:t>‹#›</a:t>
            </a:fld>
            <a:endParaRPr lang="en-US"/>
          </a:p>
        </p:txBody>
      </p:sp>
    </p:spTree>
    <p:extLst>
      <p:ext uri="{BB962C8B-B14F-4D97-AF65-F5344CB8AC3E}">
        <p14:creationId xmlns:p14="http://schemas.microsoft.com/office/powerpoint/2010/main" val="156277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F3938B-1298-4EAF-BF60-004B448E5FA7}" type="datetimeFigureOut">
              <a:rPr lang="en-US" smtClean="0"/>
              <a:t>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DC735A-E2BC-4738-B6F0-E5AF80862C6F}" type="slidenum">
              <a:rPr lang="en-US" smtClean="0"/>
              <a:t>‹#›</a:t>
            </a:fld>
            <a:endParaRPr lang="en-US"/>
          </a:p>
        </p:txBody>
      </p:sp>
    </p:spTree>
    <p:extLst>
      <p:ext uri="{BB962C8B-B14F-4D97-AF65-F5344CB8AC3E}">
        <p14:creationId xmlns:p14="http://schemas.microsoft.com/office/powerpoint/2010/main" val="154562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3938B-1298-4EAF-BF60-004B448E5FA7}" type="datetimeFigureOut">
              <a:rPr lang="en-US" smtClean="0"/>
              <a:t>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DC735A-E2BC-4738-B6F0-E5AF80862C6F}" type="slidenum">
              <a:rPr lang="en-US" smtClean="0"/>
              <a:t>‹#›</a:t>
            </a:fld>
            <a:endParaRPr lang="en-US"/>
          </a:p>
        </p:txBody>
      </p:sp>
    </p:spTree>
    <p:extLst>
      <p:ext uri="{BB962C8B-B14F-4D97-AF65-F5344CB8AC3E}">
        <p14:creationId xmlns:p14="http://schemas.microsoft.com/office/powerpoint/2010/main" val="45627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3938B-1298-4EAF-BF60-004B448E5FA7}" type="datetimeFigureOut">
              <a:rPr lang="en-US" smtClean="0"/>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C735A-E2BC-4738-B6F0-E5AF80862C6F}" type="slidenum">
              <a:rPr lang="en-US" smtClean="0"/>
              <a:t>‹#›</a:t>
            </a:fld>
            <a:endParaRPr lang="en-US"/>
          </a:p>
        </p:txBody>
      </p:sp>
    </p:spTree>
    <p:extLst>
      <p:ext uri="{BB962C8B-B14F-4D97-AF65-F5344CB8AC3E}">
        <p14:creationId xmlns:p14="http://schemas.microsoft.com/office/powerpoint/2010/main" val="1661692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3938B-1298-4EAF-BF60-004B448E5FA7}" type="datetimeFigureOut">
              <a:rPr lang="en-US" smtClean="0"/>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C735A-E2BC-4738-B6F0-E5AF80862C6F}" type="slidenum">
              <a:rPr lang="en-US" smtClean="0"/>
              <a:t>‹#›</a:t>
            </a:fld>
            <a:endParaRPr lang="en-US"/>
          </a:p>
        </p:txBody>
      </p:sp>
    </p:spTree>
    <p:extLst>
      <p:ext uri="{BB962C8B-B14F-4D97-AF65-F5344CB8AC3E}">
        <p14:creationId xmlns:p14="http://schemas.microsoft.com/office/powerpoint/2010/main" val="142541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3938B-1298-4EAF-BF60-004B448E5FA7}" type="datetimeFigureOut">
              <a:rPr lang="en-US" smtClean="0"/>
              <a:t>2/17/2015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C735A-E2BC-4738-B6F0-E5AF80862C6F}" type="slidenum">
              <a:rPr lang="en-US" smtClean="0"/>
              <a:t>‹#›</a:t>
            </a:fld>
            <a:endParaRPr lang="en-US"/>
          </a:p>
        </p:txBody>
      </p:sp>
    </p:spTree>
    <p:extLst>
      <p:ext uri="{BB962C8B-B14F-4D97-AF65-F5344CB8AC3E}">
        <p14:creationId xmlns:p14="http://schemas.microsoft.com/office/powerpoint/2010/main" val="327993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3" Type="http://schemas.openxmlformats.org/officeDocument/2006/relationships/hyperlink" Target="http://www.kansasmtss.org/" TargetMode="External"/><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pbis.org/" TargetMode="External"/><Relationship Id="rId4" Type="http://schemas.openxmlformats.org/officeDocument/2006/relationships/hyperlink" Target="http://www.ci3t.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kansasmtssci3t@keystonelearning.org" TargetMode="External"/><Relationship Id="rId2" Type="http://schemas.openxmlformats.org/officeDocument/2006/relationships/hyperlink" Target="http://www.kansasmts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91"/>
            <a:ext cx="9144000" cy="3046988"/>
          </a:xfrm>
        </p:spPr>
        <p:txBody>
          <a:bodyPr>
            <a:noAutofit/>
          </a:bodyPr>
          <a:lstStyle/>
          <a:p>
            <a:r>
              <a:rPr lang="en-US" sz="4800" cap="small" spc="-150" dirty="0" smtClean="0">
                <a:latin typeface="+mn-lt"/>
                <a:cs typeface="Avenir Book"/>
              </a:rPr>
              <a:t>Kansas Multi-tier System of Support</a:t>
            </a:r>
            <a:r>
              <a:rPr lang="en-US" sz="4800" cap="small" spc="-150" dirty="0" smtClean="0">
                <a:solidFill>
                  <a:srgbClr val="000000"/>
                </a:solidFill>
                <a:latin typeface="+mn-lt"/>
                <a:cs typeface="Avenir Book"/>
              </a:rPr>
              <a:t>s</a:t>
            </a:r>
            <a:r>
              <a:rPr lang="en-US" sz="4800" cap="small" spc="-150" dirty="0" smtClean="0">
                <a:latin typeface="+mn-lt"/>
                <a:cs typeface="Avenir Book"/>
              </a:rPr>
              <a:t> – </a:t>
            </a:r>
            <a:br>
              <a:rPr lang="en-US" sz="4800" cap="small" spc="-150" dirty="0" smtClean="0">
                <a:latin typeface="+mn-lt"/>
                <a:cs typeface="Avenir Book"/>
              </a:rPr>
            </a:br>
            <a:r>
              <a:rPr lang="en-US" sz="4800" cap="small" spc="-150" dirty="0" smtClean="0">
                <a:latin typeface="+mn-lt"/>
                <a:cs typeface="Avenir Book"/>
              </a:rPr>
              <a:t>a Comprehensive, Integrated, </a:t>
            </a:r>
            <a:br>
              <a:rPr lang="en-US" sz="4800" cap="small" spc="-150" dirty="0" smtClean="0">
                <a:latin typeface="+mn-lt"/>
                <a:cs typeface="Avenir Book"/>
              </a:rPr>
            </a:br>
            <a:r>
              <a:rPr lang="en-US" sz="4800" cap="small" spc="-150" dirty="0" smtClean="0">
                <a:latin typeface="+mn-lt"/>
                <a:cs typeface="Avenir Book"/>
              </a:rPr>
              <a:t>Three-tiered </a:t>
            </a:r>
            <a:r>
              <a:rPr lang="en-US" sz="4800" cap="small" spc="-150" dirty="0" smtClean="0">
                <a:solidFill>
                  <a:srgbClr val="000000"/>
                </a:solidFill>
                <a:latin typeface="+mn-lt"/>
                <a:cs typeface="Avenir Book"/>
              </a:rPr>
              <a:t>Framework</a:t>
            </a:r>
            <a:r>
              <a:rPr lang="en-US" sz="4800" cap="small" spc="-150" dirty="0" smtClean="0">
                <a:latin typeface="+mn-lt"/>
                <a:cs typeface="Avenir Book"/>
              </a:rPr>
              <a:t> of Prevention </a:t>
            </a:r>
            <a:r>
              <a:rPr lang="en-US" sz="4800" dirty="0" smtClean="0">
                <a:latin typeface="+mn-lt"/>
                <a:cs typeface="Avenir Book"/>
              </a:rPr>
              <a:t/>
            </a:r>
            <a:br>
              <a:rPr lang="en-US" sz="4800" dirty="0" smtClean="0">
                <a:latin typeface="+mn-lt"/>
                <a:cs typeface="Avenir Book"/>
              </a:rPr>
            </a:br>
            <a:endParaRPr lang="en-US" sz="4800" dirty="0">
              <a:solidFill>
                <a:schemeClr val="accent6">
                  <a:lumMod val="75000"/>
                </a:schemeClr>
              </a:solidFill>
              <a:latin typeface="+mn-lt"/>
              <a:cs typeface="Avenir Book"/>
            </a:endParaRPr>
          </a:p>
        </p:txBody>
      </p:sp>
      <p:pic>
        <p:nvPicPr>
          <p:cNvPr id="4" name="Picture 3" descr="mtss-ci3t-48-inches.png"/>
          <p:cNvPicPr>
            <a:picLocks noChangeAspect="1"/>
          </p:cNvPicPr>
          <p:nvPr/>
        </p:nvPicPr>
        <p:blipFill>
          <a:blip r:embed="rId3"/>
          <a:stretch>
            <a:fillRect/>
          </a:stretch>
        </p:blipFill>
        <p:spPr>
          <a:xfrm>
            <a:off x="1" y="1"/>
            <a:ext cx="9143998" cy="1635630"/>
          </a:xfrm>
          <a:prstGeom prst="rect">
            <a:avLst/>
          </a:prstGeom>
        </p:spPr>
      </p:pic>
      <p:sp>
        <p:nvSpPr>
          <p:cNvPr id="5" name="Rectangle 4"/>
          <p:cNvSpPr/>
          <p:nvPr/>
        </p:nvSpPr>
        <p:spPr>
          <a:xfrm>
            <a:off x="0" y="4726299"/>
            <a:ext cx="9143999" cy="141415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smtClean="0">
                <a:solidFill>
                  <a:schemeClr val="bg2">
                    <a:lumMod val="50000"/>
                  </a:schemeClr>
                </a:solidFill>
                <a:cs typeface="Avenir Book"/>
              </a:rPr>
              <a:t>System Level Change across the Classroom, School, District and State</a:t>
            </a:r>
            <a:endParaRPr lang="en-US" sz="3600" dirty="0">
              <a:solidFill>
                <a:schemeClr val="bg2">
                  <a:lumMod val="50000"/>
                </a:schemeClr>
              </a:solidFill>
            </a:endParaRPr>
          </a:p>
        </p:txBody>
      </p:sp>
      <p:sp>
        <p:nvSpPr>
          <p:cNvPr id="6" name="Rectangle 5"/>
          <p:cNvSpPr/>
          <p:nvPr/>
        </p:nvSpPr>
        <p:spPr>
          <a:xfrm>
            <a:off x="0" y="6140454"/>
            <a:ext cx="9143999" cy="71754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600" dirty="0" smtClean="0">
                <a:solidFill>
                  <a:schemeClr val="bg1"/>
                </a:solidFill>
              </a:rPr>
              <a:t>2015 KEEN Conference</a:t>
            </a:r>
            <a:endParaRPr lang="en-US" sz="3600" dirty="0">
              <a:solidFill>
                <a:schemeClr val="bg1"/>
              </a:solidFill>
            </a:endParaRPr>
          </a:p>
        </p:txBody>
      </p:sp>
    </p:spTree>
    <p:extLst>
      <p:ext uri="{BB962C8B-B14F-4D97-AF65-F5344CB8AC3E}">
        <p14:creationId xmlns:p14="http://schemas.microsoft.com/office/powerpoint/2010/main" val="2656193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b="1" dirty="0" smtClean="0">
                <a:solidFill>
                  <a:schemeClr val="bg1"/>
                </a:solidFill>
              </a:rPr>
              <a:t>Why a Prevention Framework is Needed</a:t>
            </a:r>
          </a:p>
        </p:txBody>
      </p:sp>
      <p:sp>
        <p:nvSpPr>
          <p:cNvPr id="7171" name="Content Placeholder 2"/>
          <p:cNvSpPr>
            <a:spLocks noGrp="1"/>
          </p:cNvSpPr>
          <p:nvPr>
            <p:ph idx="1"/>
          </p:nvPr>
        </p:nvSpPr>
        <p:spPr>
          <a:xfrm>
            <a:off x="457200" y="1570038"/>
            <a:ext cx="8534400" cy="4525962"/>
          </a:xfrm>
        </p:spPr>
        <p:txBody>
          <a:bodyPr>
            <a:normAutofit/>
          </a:bodyPr>
          <a:lstStyle/>
          <a:p>
            <a:r>
              <a:rPr lang="en-US" sz="2400" dirty="0" smtClean="0"/>
              <a:t>Antisocial behavior patterns are most malleable before age 8 </a:t>
            </a:r>
            <a:r>
              <a:rPr lang="en-US" sz="1800" dirty="0" smtClean="0"/>
              <a:t>(Walker, Ramsey, &amp; Gresham, 2004)</a:t>
            </a:r>
          </a:p>
          <a:p>
            <a:r>
              <a:rPr lang="en-US" sz="2400" dirty="0" smtClean="0"/>
              <a:t>Students’ academic success is highly dependent on academic enablers (engagement, interpersonal skills, study skills, and motivation) </a:t>
            </a:r>
            <a:r>
              <a:rPr lang="en-US" sz="1600" dirty="0" smtClean="0"/>
              <a:t>(DiPerna &amp; Elliott, 2002)</a:t>
            </a:r>
            <a:endParaRPr lang="en-US" sz="2400" dirty="0" smtClean="0"/>
          </a:p>
          <a:p>
            <a:r>
              <a:rPr lang="en-US" sz="2400" dirty="0" smtClean="0"/>
              <a:t>Academic intervention at 3</a:t>
            </a:r>
            <a:r>
              <a:rPr lang="en-US" sz="2400" baseline="30000" dirty="0" smtClean="0"/>
              <a:t>rd</a:t>
            </a:r>
            <a:r>
              <a:rPr lang="en-US" sz="2400" dirty="0" smtClean="0"/>
              <a:t> or 4</a:t>
            </a:r>
            <a:r>
              <a:rPr lang="en-US" sz="2400" baseline="30000" dirty="0" smtClean="0"/>
              <a:t>th</a:t>
            </a:r>
            <a:r>
              <a:rPr lang="en-US" sz="2400" dirty="0" smtClean="0"/>
              <a:t> grade takes 4 times longer than if delivered at </a:t>
            </a:r>
            <a:r>
              <a:rPr lang="en-US" sz="2400" dirty="0"/>
              <a:t>k</a:t>
            </a:r>
            <a:r>
              <a:rPr lang="en-US" sz="2400" dirty="0" smtClean="0"/>
              <a:t>indergarten </a:t>
            </a:r>
            <a:r>
              <a:rPr lang="en-US" sz="1800" dirty="0" smtClean="0"/>
              <a:t>(Lyon, 1998)</a:t>
            </a:r>
            <a:endParaRPr lang="en-US" sz="1400" dirty="0" smtClean="0"/>
          </a:p>
          <a:p>
            <a:r>
              <a:rPr lang="en-US" sz="2400" dirty="0" smtClean="0"/>
              <a:t>1 in 6 children not reading proficiently at 3</a:t>
            </a:r>
            <a:r>
              <a:rPr lang="en-US" sz="2400" baseline="30000" dirty="0" smtClean="0"/>
              <a:t>rd</a:t>
            </a:r>
            <a:r>
              <a:rPr lang="en-US" sz="2400" dirty="0" smtClean="0"/>
              <a:t> grade do not graduate from high school on time </a:t>
            </a:r>
            <a:r>
              <a:rPr lang="en-US" sz="1800" dirty="0" smtClean="0"/>
              <a:t>(Hernandez, 2011)</a:t>
            </a:r>
            <a:endParaRPr lang="en-US" sz="1400" dirty="0" smtClean="0"/>
          </a:p>
          <a:p>
            <a:r>
              <a:rPr lang="en-US" sz="2400" dirty="0" smtClean="0"/>
              <a:t>Nationally, 68% of 8</a:t>
            </a:r>
            <a:r>
              <a:rPr lang="en-US" sz="2400" baseline="30000" dirty="0" smtClean="0"/>
              <a:t>th</a:t>
            </a:r>
            <a:r>
              <a:rPr lang="en-US" sz="2400" dirty="0" smtClean="0"/>
              <a:t> graders and 64% of high school seniors failed to become proficient readers </a:t>
            </a:r>
            <a:r>
              <a:rPr lang="en-US" sz="1800" dirty="0" smtClean="0"/>
              <a:t>(Deshler, 2004)                                  </a:t>
            </a:r>
          </a:p>
          <a:p>
            <a:endParaRPr lang="en-US" sz="1400" dirty="0" smtClean="0"/>
          </a:p>
        </p:txBody>
      </p:sp>
      <p:sp>
        <p:nvSpPr>
          <p:cNvPr id="2" name="Slide Number Placeholder 1"/>
          <p:cNvSpPr>
            <a:spLocks noGrp="1"/>
          </p:cNvSpPr>
          <p:nvPr>
            <p:ph type="sldNum" sz="quarter" idx="4294967295"/>
          </p:nvPr>
        </p:nvSpPr>
        <p:spPr>
          <a:xfrm>
            <a:off x="7010400" y="5730875"/>
            <a:ext cx="2133600" cy="365125"/>
          </a:xfrm>
          <a:prstGeom prst="rect">
            <a:avLst/>
          </a:prstGeom>
        </p:spPr>
        <p:txBody>
          <a:bodyPr/>
          <a:lstStyle/>
          <a:p>
            <a:r>
              <a:rPr lang="en-US" dirty="0" smtClean="0">
                <a:solidFill>
                  <a:srgbClr val="A6A6A6"/>
                </a:solidFill>
              </a:rPr>
              <a:t>MTSS: CI3T II </a:t>
            </a:r>
          </a:p>
          <a:p>
            <a:r>
              <a:rPr lang="en-US" dirty="0" smtClean="0">
                <a:solidFill>
                  <a:srgbClr val="A6A6A6"/>
                </a:solidFill>
              </a:rPr>
              <a:t>2014-2015</a:t>
            </a:r>
            <a:endParaRPr lang="en-US" dirty="0">
              <a:solidFill>
                <a:srgbClr val="A6A6A6"/>
              </a:solidFill>
            </a:endParaRPr>
          </a:p>
        </p:txBody>
      </p:sp>
    </p:spTree>
    <p:extLst>
      <p:ext uri="{BB962C8B-B14F-4D97-AF65-F5344CB8AC3E}">
        <p14:creationId xmlns:p14="http://schemas.microsoft.com/office/powerpoint/2010/main" val="401886690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107"/>
            <a:ext cx="8229600" cy="1143000"/>
          </a:xfrm>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t/>
            </a:r>
            <a:br>
              <a:rPr lang="en-US" dirty="0" smtClean="0"/>
            </a:br>
            <a:r>
              <a:rPr lang="en-US" sz="4900" b="1" dirty="0" smtClean="0">
                <a:solidFill>
                  <a:schemeClr val="bg1"/>
                </a:solidFill>
              </a:rPr>
              <a:t>Why a Prevention Framework is Needed (cont’d) </a:t>
            </a:r>
            <a:r>
              <a:rPr lang="en-US" sz="4900" b="1" dirty="0">
                <a:solidFill>
                  <a:schemeClr val="bg1"/>
                </a:solidFill>
              </a:rPr>
              <a:t/>
            </a:r>
            <a:br>
              <a:rPr lang="en-US" sz="4900" b="1" dirty="0">
                <a:solidFill>
                  <a:schemeClr val="bg1"/>
                </a:solidFill>
              </a:rPr>
            </a:br>
            <a:endParaRPr lang="en-US" sz="4900" b="1" dirty="0">
              <a:solidFill>
                <a:schemeClr val="bg1"/>
              </a:solidFill>
            </a:endParaRPr>
          </a:p>
        </p:txBody>
      </p:sp>
      <p:sp>
        <p:nvSpPr>
          <p:cNvPr id="3" name="Content Placeholder 2"/>
          <p:cNvSpPr>
            <a:spLocks noGrp="1"/>
          </p:cNvSpPr>
          <p:nvPr>
            <p:ph idx="1"/>
          </p:nvPr>
        </p:nvSpPr>
        <p:spPr/>
        <p:txBody>
          <a:bodyPr/>
          <a:lstStyle/>
          <a:p>
            <a:pPr marL="342900" indent="-342900">
              <a:defRPr/>
            </a:pPr>
            <a:r>
              <a:rPr lang="en-US" sz="2800" kern="0" dirty="0">
                <a:cs typeface="Times New Roman" pitchFamily="18" charset="0"/>
              </a:rPr>
              <a:t>Given school-based violence and the multiple needs of students with and at risk for EBD:</a:t>
            </a:r>
          </a:p>
          <a:p>
            <a:pPr marL="800100" lvl="1" indent="-342900">
              <a:defRPr/>
            </a:pPr>
            <a:r>
              <a:rPr lang="en-US" sz="2400" kern="0" dirty="0">
                <a:solidFill>
                  <a:schemeClr val="bg2">
                    <a:lumMod val="75000"/>
                  </a:schemeClr>
                </a:solidFill>
                <a:cs typeface="Times New Roman" pitchFamily="18" charset="0"/>
              </a:rPr>
              <a:t>It is essential that </a:t>
            </a:r>
            <a:r>
              <a:rPr lang="en-US" sz="2400" kern="0" dirty="0" smtClean="0">
                <a:solidFill>
                  <a:schemeClr val="bg2">
                    <a:lumMod val="75000"/>
                  </a:schemeClr>
                </a:solidFill>
                <a:cs typeface="Times New Roman" pitchFamily="18" charset="0"/>
              </a:rPr>
              <a:t>evidence-based </a:t>
            </a:r>
            <a:r>
              <a:rPr lang="en-US" sz="2400" kern="0" dirty="0">
                <a:solidFill>
                  <a:schemeClr val="bg2">
                    <a:lumMod val="75000"/>
                  </a:schemeClr>
                </a:solidFill>
                <a:cs typeface="Times New Roman" pitchFamily="18" charset="0"/>
              </a:rPr>
              <a:t>programs be implemented to prevent and respond to instances of antisocial behavior. </a:t>
            </a:r>
          </a:p>
          <a:p>
            <a:pPr marL="342900" indent="-342900">
              <a:defRPr/>
            </a:pPr>
            <a:r>
              <a:rPr lang="en-US" sz="2800" kern="0" dirty="0">
                <a:cs typeface="Times New Roman" pitchFamily="18" charset="0"/>
              </a:rPr>
              <a:t>Academic, behavioral, and social concerns co-occur and interact with one another, therefore: </a:t>
            </a:r>
          </a:p>
          <a:p>
            <a:pPr marL="800100" lvl="1" indent="-342900">
              <a:defRPr/>
            </a:pPr>
            <a:r>
              <a:rPr lang="en-US" sz="2400" kern="0" dirty="0">
                <a:solidFill>
                  <a:srgbClr val="4A8EF2"/>
                </a:solidFill>
                <a:cs typeface="Times New Roman" pitchFamily="18" charset="0"/>
              </a:rPr>
              <a:t>It is important that prevention and remediation efforts address this interconnected relationship </a:t>
            </a:r>
            <a:r>
              <a:rPr lang="en-US" sz="1600" kern="0" dirty="0">
                <a:solidFill>
                  <a:srgbClr val="4A8EF2"/>
                </a:solidFill>
                <a:cs typeface="Times New Roman" pitchFamily="18" charset="0"/>
              </a:rPr>
              <a:t>(Lane &amp; Wehby, 2002).</a:t>
            </a:r>
            <a:r>
              <a:rPr lang="en-US" sz="1600" kern="0" dirty="0">
                <a:solidFill>
                  <a:srgbClr val="4A8EF2"/>
                </a:solidFill>
              </a:rPr>
              <a:t> </a:t>
            </a:r>
            <a:endParaRPr lang="en-US" sz="1300" kern="0" dirty="0">
              <a:solidFill>
                <a:srgbClr val="4A8EF2"/>
              </a:solidFill>
            </a:endParaRPr>
          </a:p>
          <a:p>
            <a:endParaRPr lang="en-US" dirty="0"/>
          </a:p>
        </p:txBody>
      </p:sp>
      <p:sp>
        <p:nvSpPr>
          <p:cNvPr id="4" name="Slide Number Placeholder 3"/>
          <p:cNvSpPr>
            <a:spLocks noGrp="1"/>
          </p:cNvSpPr>
          <p:nvPr>
            <p:ph type="sldNum" sz="quarter" idx="4294967295"/>
          </p:nvPr>
        </p:nvSpPr>
        <p:spPr>
          <a:xfrm>
            <a:off x="6553200" y="5904128"/>
            <a:ext cx="2133600" cy="222036"/>
          </a:xfrm>
          <a:prstGeom prst="rect">
            <a:avLst/>
          </a:prstGeom>
        </p:spPr>
        <p:txBody>
          <a:bodyPr/>
          <a:lstStyle/>
          <a:p>
            <a:r>
              <a:rPr lang="en-US" dirty="0">
                <a:solidFill>
                  <a:srgbClr val="A6A6A6"/>
                </a:solidFill>
              </a:rPr>
              <a:t>MTSS: CI3T II 2014-</a:t>
            </a:r>
            <a:r>
              <a:rPr lang="en-US" dirty="0" smtClean="0">
                <a:solidFill>
                  <a:srgbClr val="A6A6A6"/>
                </a:solidFill>
              </a:rPr>
              <a:t>2015</a:t>
            </a:r>
            <a:endParaRPr lang="en-US" dirty="0">
              <a:solidFill>
                <a:srgbClr val="A6A6A6"/>
              </a:solidFill>
            </a:endParaRPr>
          </a:p>
        </p:txBody>
      </p:sp>
    </p:spTree>
    <p:extLst>
      <p:ext uri="{BB962C8B-B14F-4D97-AF65-F5344CB8AC3E}">
        <p14:creationId xmlns:p14="http://schemas.microsoft.com/office/powerpoint/2010/main" val="29658605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9" descr="Triangle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819" y="918369"/>
            <a:ext cx="8420100" cy="58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708" name="Group 29"/>
          <p:cNvGrpSpPr>
            <a:grpSpLocks/>
          </p:cNvGrpSpPr>
          <p:nvPr/>
        </p:nvGrpSpPr>
        <p:grpSpPr bwMode="auto">
          <a:xfrm>
            <a:off x="5791200" y="1371600"/>
            <a:ext cx="3948113" cy="1981200"/>
            <a:chOff x="5133471" y="1828800"/>
            <a:chExt cx="4571999" cy="1981200"/>
          </a:xfrm>
        </p:grpSpPr>
        <p:sp>
          <p:nvSpPr>
            <p:cNvPr id="8" name="Right Arrow 7"/>
            <p:cNvSpPr/>
            <p:nvPr/>
          </p:nvSpPr>
          <p:spPr>
            <a:xfrm rot="10800000">
              <a:off x="5486436" y="1828800"/>
              <a:ext cx="3581123" cy="19812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72734" name="Rectangle 8"/>
            <p:cNvSpPr>
              <a:spLocks noChangeArrowheads="1"/>
            </p:cNvSpPr>
            <p:nvPr/>
          </p:nvSpPr>
          <p:spPr bwMode="auto">
            <a:xfrm>
              <a:off x="5133471" y="2322493"/>
              <a:ext cx="45719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dirty="0" smtClean="0">
                  <a:solidFill>
                    <a:prstClr val="black"/>
                  </a:solidFill>
                  <a:cs typeface="Arial" charset="0"/>
                </a:rPr>
                <a:t>             </a:t>
              </a:r>
              <a:r>
                <a:rPr lang="en-US" b="1" u="sng" dirty="0" smtClean="0">
                  <a:solidFill>
                    <a:prstClr val="black"/>
                  </a:solidFill>
                  <a:cs typeface="Arial" charset="0"/>
                </a:rPr>
                <a:t>Goal: Reverse Harm</a:t>
              </a:r>
            </a:p>
            <a:p>
              <a:pPr fontAlgn="base">
                <a:spcBef>
                  <a:spcPct val="0"/>
                </a:spcBef>
                <a:spcAft>
                  <a:spcPct val="0"/>
                </a:spcAft>
              </a:pPr>
              <a:r>
                <a:rPr lang="en-US" b="1" dirty="0" smtClean="0">
                  <a:solidFill>
                    <a:prstClr val="black"/>
                  </a:solidFill>
                  <a:cs typeface="Arial" charset="0"/>
                </a:rPr>
                <a:t>             Specialized Group Systems </a:t>
              </a:r>
            </a:p>
            <a:p>
              <a:pPr fontAlgn="base">
                <a:spcBef>
                  <a:spcPct val="0"/>
                </a:spcBef>
                <a:spcAft>
                  <a:spcPct val="0"/>
                </a:spcAft>
              </a:pPr>
              <a:r>
                <a:rPr lang="en-US" b="1" dirty="0" smtClean="0">
                  <a:solidFill>
                    <a:prstClr val="black"/>
                  </a:solidFill>
                  <a:cs typeface="Arial" charset="0"/>
                </a:rPr>
                <a:t>             for Students At-Risk</a:t>
              </a:r>
            </a:p>
          </p:txBody>
        </p:sp>
      </p:grpSp>
      <p:grpSp>
        <p:nvGrpSpPr>
          <p:cNvPr id="72709" name="Group 30"/>
          <p:cNvGrpSpPr>
            <a:grpSpLocks/>
          </p:cNvGrpSpPr>
          <p:nvPr/>
        </p:nvGrpSpPr>
        <p:grpSpPr bwMode="auto">
          <a:xfrm>
            <a:off x="0" y="3200400"/>
            <a:ext cx="3810000" cy="1981200"/>
            <a:chOff x="304800" y="3505200"/>
            <a:chExt cx="3581400" cy="1981200"/>
          </a:xfrm>
        </p:grpSpPr>
        <p:sp>
          <p:nvSpPr>
            <p:cNvPr id="10" name="Right Arrow 9"/>
            <p:cNvSpPr/>
            <p:nvPr/>
          </p:nvSpPr>
          <p:spPr>
            <a:xfrm>
              <a:off x="304800" y="3505200"/>
              <a:ext cx="3581400" cy="19812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72732" name="TextBox 10"/>
            <p:cNvSpPr txBox="1">
              <a:spLocks noChangeArrowheads="1"/>
            </p:cNvSpPr>
            <p:nvPr/>
          </p:nvSpPr>
          <p:spPr bwMode="auto">
            <a:xfrm>
              <a:off x="304800" y="3998913"/>
              <a:ext cx="3581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b="1" u="sng" dirty="0" smtClean="0">
                  <a:solidFill>
                    <a:prstClr val="black"/>
                  </a:solidFill>
                </a:rPr>
                <a:t>Goal: Prevent Harm</a:t>
              </a:r>
            </a:p>
            <a:p>
              <a:pPr eaLnBrk="1" fontAlgn="base" hangingPunct="1">
                <a:spcBef>
                  <a:spcPct val="0"/>
                </a:spcBef>
                <a:spcAft>
                  <a:spcPct val="0"/>
                </a:spcAft>
              </a:pPr>
              <a:r>
                <a:rPr lang="en-US" b="1" dirty="0" smtClean="0">
                  <a:solidFill>
                    <a:prstClr val="black"/>
                  </a:solidFill>
                </a:rPr>
                <a:t>School/Classroom-Wide Systems for All Students, Staff, &amp; Settings</a:t>
              </a:r>
            </a:p>
          </p:txBody>
        </p:sp>
      </p:grpSp>
      <p:cxnSp>
        <p:nvCxnSpPr>
          <p:cNvPr id="14" name="Straight Connector 13"/>
          <p:cNvCxnSpPr/>
          <p:nvPr/>
        </p:nvCxnSpPr>
        <p:spPr>
          <a:xfrm>
            <a:off x="990600" y="5867400"/>
            <a:ext cx="7086600" cy="0"/>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3044536" y="5867400"/>
            <a:ext cx="3464" cy="845127"/>
          </a:xfrm>
          <a:prstGeom prst="line">
            <a:avLst/>
          </a:prstGeom>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638800" y="5867400"/>
            <a:ext cx="0" cy="845127"/>
          </a:xfrm>
          <a:prstGeom prst="line">
            <a:avLst/>
          </a:prstGeom>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1143000" y="6096000"/>
            <a:ext cx="2057400" cy="461963"/>
          </a:xfrm>
          <a:prstGeom prst="rect">
            <a:avLst/>
          </a:prstGeom>
          <a:noFill/>
          <a:ln>
            <a:noFill/>
          </a:ln>
        </p:spPr>
        <p:txBody>
          <a:bodyPr>
            <a:spAutoFit/>
          </a:bodyPr>
          <a:lstStyle/>
          <a:p>
            <a:pPr>
              <a:defRPr/>
            </a:pPr>
            <a:r>
              <a:rPr lang="en-US" sz="2400" b="1" dirty="0">
                <a:solidFill>
                  <a:prstClr val="white"/>
                </a:solidFill>
                <a:effectLst>
                  <a:outerShdw blurRad="38100" dist="38100" dir="2700000" algn="tl">
                    <a:srgbClr val="000000">
                      <a:alpha val="43137"/>
                    </a:srgbClr>
                  </a:outerShdw>
                </a:effectLst>
                <a:cs typeface="Arial" charset="0"/>
              </a:rPr>
              <a:t>Academic</a:t>
            </a:r>
          </a:p>
        </p:txBody>
      </p:sp>
      <p:sp>
        <p:nvSpPr>
          <p:cNvPr id="24" name="TextBox 23"/>
          <p:cNvSpPr txBox="1"/>
          <p:nvPr/>
        </p:nvSpPr>
        <p:spPr>
          <a:xfrm>
            <a:off x="3581400" y="6096000"/>
            <a:ext cx="2057400" cy="461963"/>
          </a:xfrm>
          <a:prstGeom prst="rect">
            <a:avLst/>
          </a:prstGeom>
          <a:noFill/>
          <a:ln>
            <a:noFill/>
          </a:ln>
        </p:spPr>
        <p:txBody>
          <a:bodyPr>
            <a:spAutoFit/>
          </a:bodyPr>
          <a:lstStyle/>
          <a:p>
            <a:pPr>
              <a:defRPr/>
            </a:pPr>
            <a:r>
              <a:rPr lang="en-US" sz="2400" b="1" dirty="0">
                <a:solidFill>
                  <a:prstClr val="white"/>
                </a:solidFill>
                <a:effectLst>
                  <a:outerShdw blurRad="38100" dist="38100" dir="2700000" algn="tl">
                    <a:srgbClr val="000000">
                      <a:alpha val="43137"/>
                    </a:srgbClr>
                  </a:outerShdw>
                </a:effectLst>
                <a:cs typeface="Arial" charset="0"/>
              </a:rPr>
              <a:t>Behavioral</a:t>
            </a:r>
          </a:p>
        </p:txBody>
      </p:sp>
      <p:sp>
        <p:nvSpPr>
          <p:cNvPr id="25" name="TextBox 24"/>
          <p:cNvSpPr txBox="1"/>
          <p:nvPr/>
        </p:nvSpPr>
        <p:spPr>
          <a:xfrm>
            <a:off x="6324600" y="6091238"/>
            <a:ext cx="2057400" cy="461962"/>
          </a:xfrm>
          <a:prstGeom prst="rect">
            <a:avLst/>
          </a:prstGeom>
          <a:noFill/>
          <a:ln>
            <a:noFill/>
          </a:ln>
        </p:spPr>
        <p:txBody>
          <a:bodyPr>
            <a:spAutoFit/>
          </a:bodyPr>
          <a:lstStyle/>
          <a:p>
            <a:pPr>
              <a:defRPr/>
            </a:pPr>
            <a:r>
              <a:rPr lang="en-US" sz="2400" b="1" dirty="0">
                <a:solidFill>
                  <a:prstClr val="white"/>
                </a:solidFill>
                <a:effectLst>
                  <a:outerShdw blurRad="38100" dist="38100" dir="2700000" algn="tl">
                    <a:srgbClr val="000000">
                      <a:alpha val="43137"/>
                    </a:srgbClr>
                  </a:outerShdw>
                </a:effectLst>
                <a:cs typeface="Arial" charset="0"/>
              </a:rPr>
              <a:t>Social</a:t>
            </a:r>
          </a:p>
        </p:txBody>
      </p:sp>
      <p:sp>
        <p:nvSpPr>
          <p:cNvPr id="72716" name="TextBox 26"/>
          <p:cNvSpPr txBox="1">
            <a:spLocks noChangeArrowheads="1"/>
          </p:cNvSpPr>
          <p:nvPr/>
        </p:nvSpPr>
        <p:spPr bwMode="auto">
          <a:xfrm>
            <a:off x="0" y="0"/>
            <a:ext cx="9144000" cy="830997"/>
          </a:xfrm>
          <a:prstGeom prst="rect">
            <a:avLst/>
          </a:prstGeom>
          <a:solidFill>
            <a:srgbClr val="92D050"/>
          </a:solidFill>
          <a:ln>
            <a:noFill/>
          </a:ln>
          <a:extLst/>
        </p:spPr>
        <p:txBody>
          <a:bodyPr wrap="square">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2800" b="1" dirty="0" smtClean="0">
                <a:solidFill>
                  <a:prstClr val="black"/>
                </a:solidFill>
              </a:rPr>
              <a:t>Comprehensive, Integrated, Three-Tier Model of Prevention </a:t>
            </a:r>
            <a:r>
              <a:rPr lang="en-US" sz="2000" b="1" dirty="0" smtClean="0">
                <a:solidFill>
                  <a:prstClr val="black"/>
                </a:solidFill>
              </a:rPr>
              <a:t>(Lane, Kalberg, &amp; Menzies, 2009)</a:t>
            </a:r>
            <a:endParaRPr lang="en-US" sz="2800" b="1" dirty="0" smtClean="0">
              <a:solidFill>
                <a:prstClr val="black"/>
              </a:solidFill>
            </a:endParaRPr>
          </a:p>
        </p:txBody>
      </p:sp>
      <p:sp>
        <p:nvSpPr>
          <p:cNvPr id="72717" name="TextBox 21"/>
          <p:cNvSpPr txBox="1">
            <a:spLocks noChangeArrowheads="1"/>
          </p:cNvSpPr>
          <p:nvPr/>
        </p:nvSpPr>
        <p:spPr bwMode="auto">
          <a:xfrm>
            <a:off x="3048000" y="14478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400" b="1" dirty="0" smtClean="0">
                <a:solidFill>
                  <a:prstClr val="black"/>
                </a:solidFill>
              </a:rPr>
              <a:t>Tertiary Prevention  (Tier 3)</a:t>
            </a:r>
          </a:p>
        </p:txBody>
      </p:sp>
      <p:sp>
        <p:nvSpPr>
          <p:cNvPr id="72718" name="TextBox 25"/>
          <p:cNvSpPr txBox="1">
            <a:spLocks noChangeArrowheads="1"/>
          </p:cNvSpPr>
          <p:nvPr/>
        </p:nvSpPr>
        <p:spPr bwMode="auto">
          <a:xfrm>
            <a:off x="2590800" y="2590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400" b="1" dirty="0" smtClean="0">
                <a:solidFill>
                  <a:prstClr val="black"/>
                </a:solidFill>
              </a:rPr>
              <a:t>Secondary Prevention (Tier 2) </a:t>
            </a:r>
          </a:p>
        </p:txBody>
      </p:sp>
      <p:sp>
        <p:nvSpPr>
          <p:cNvPr id="72719" name="TextBox 27"/>
          <p:cNvSpPr txBox="1">
            <a:spLocks noChangeArrowheads="1"/>
          </p:cNvSpPr>
          <p:nvPr/>
        </p:nvSpPr>
        <p:spPr bwMode="auto">
          <a:xfrm>
            <a:off x="2590800" y="50292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400" b="1" dirty="0" smtClean="0">
                <a:solidFill>
                  <a:prstClr val="black"/>
                </a:solidFill>
              </a:rPr>
              <a:t>Primary Prevention (Tier 1) </a:t>
            </a:r>
          </a:p>
        </p:txBody>
      </p:sp>
      <p:sp>
        <p:nvSpPr>
          <p:cNvPr id="72720" name="TextBox 31"/>
          <p:cNvSpPr txBox="1">
            <a:spLocks noChangeArrowheads="1"/>
          </p:cNvSpPr>
          <p:nvPr/>
        </p:nvSpPr>
        <p:spPr bwMode="auto">
          <a:xfrm>
            <a:off x="4069773" y="1146463"/>
            <a:ext cx="336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200" b="1" dirty="0" smtClean="0">
                <a:solidFill>
                  <a:prstClr val="black"/>
                </a:solidFill>
                <a:latin typeface="Times New Roman" pitchFamily="18" charset="0"/>
                <a:cs typeface="Times New Roman" pitchFamily="18" charset="0"/>
              </a:rPr>
              <a:t>≈</a:t>
            </a:r>
            <a:endParaRPr lang="en-US" sz="2200" b="1" dirty="0" smtClean="0">
              <a:solidFill>
                <a:prstClr val="black"/>
              </a:solidFill>
              <a:latin typeface="Constantia" pitchFamily="18" charset="0"/>
              <a:cs typeface="Times New Roman" pitchFamily="18" charset="0"/>
            </a:endParaRPr>
          </a:p>
        </p:txBody>
      </p:sp>
      <p:sp>
        <p:nvSpPr>
          <p:cNvPr id="72721" name="TextBox 32"/>
          <p:cNvSpPr txBox="1">
            <a:spLocks noChangeArrowheads="1"/>
          </p:cNvSpPr>
          <p:nvPr/>
        </p:nvSpPr>
        <p:spPr bwMode="auto">
          <a:xfrm>
            <a:off x="3875809" y="2185555"/>
            <a:ext cx="336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200" b="1" dirty="0" smtClean="0">
                <a:solidFill>
                  <a:prstClr val="black"/>
                </a:solidFill>
                <a:latin typeface="Times New Roman" pitchFamily="18" charset="0"/>
                <a:cs typeface="Times New Roman" pitchFamily="18" charset="0"/>
              </a:rPr>
              <a:t>≈</a:t>
            </a:r>
            <a:endParaRPr lang="en-US" sz="2200" b="1" dirty="0" smtClean="0">
              <a:solidFill>
                <a:prstClr val="black"/>
              </a:solidFill>
              <a:latin typeface="Constantia" pitchFamily="18" charset="0"/>
              <a:cs typeface="Times New Roman" pitchFamily="18" charset="0"/>
            </a:endParaRPr>
          </a:p>
        </p:txBody>
      </p:sp>
      <p:sp>
        <p:nvSpPr>
          <p:cNvPr id="72722" name="TextBox 33"/>
          <p:cNvSpPr txBox="1">
            <a:spLocks noChangeArrowheads="1"/>
          </p:cNvSpPr>
          <p:nvPr/>
        </p:nvSpPr>
        <p:spPr bwMode="auto">
          <a:xfrm>
            <a:off x="3837710" y="4648200"/>
            <a:ext cx="336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200" b="1" dirty="0" smtClean="0">
                <a:solidFill>
                  <a:prstClr val="black"/>
                </a:solidFill>
                <a:latin typeface="Times New Roman" pitchFamily="18" charset="0"/>
                <a:cs typeface="Times New Roman" pitchFamily="18" charset="0"/>
              </a:rPr>
              <a:t>≈</a:t>
            </a:r>
            <a:endParaRPr lang="en-US" sz="2200" b="1" dirty="0" smtClean="0">
              <a:solidFill>
                <a:prstClr val="black"/>
              </a:solidFill>
              <a:latin typeface="Constantia" pitchFamily="18" charset="0"/>
              <a:cs typeface="Times New Roman" pitchFamily="18" charset="0"/>
            </a:endParaRPr>
          </a:p>
        </p:txBody>
      </p:sp>
      <p:sp>
        <p:nvSpPr>
          <p:cNvPr id="72723" name="Line 3"/>
          <p:cNvSpPr>
            <a:spLocks noChangeShapeType="1"/>
          </p:cNvSpPr>
          <p:nvPr/>
        </p:nvSpPr>
        <p:spPr bwMode="auto">
          <a:xfrm flipH="1">
            <a:off x="4114800" y="3810000"/>
            <a:ext cx="2514600" cy="23622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smtClean="0">
              <a:solidFill>
                <a:prstClr val="black"/>
              </a:solidFill>
              <a:cs typeface="Arial" charset="0"/>
            </a:endParaRPr>
          </a:p>
        </p:txBody>
      </p:sp>
      <p:sp>
        <p:nvSpPr>
          <p:cNvPr id="72724" name="Line 3"/>
          <p:cNvSpPr>
            <a:spLocks noChangeShapeType="1"/>
          </p:cNvSpPr>
          <p:nvPr/>
        </p:nvSpPr>
        <p:spPr bwMode="auto">
          <a:xfrm flipH="1">
            <a:off x="6945313" y="5318125"/>
            <a:ext cx="696912" cy="77787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smtClean="0">
              <a:solidFill>
                <a:prstClr val="black"/>
              </a:solidFill>
              <a:cs typeface="Arial" charset="0"/>
            </a:endParaRPr>
          </a:p>
        </p:txBody>
      </p:sp>
      <p:sp>
        <p:nvSpPr>
          <p:cNvPr id="72725" name="TextBox 27"/>
          <p:cNvSpPr txBox="1">
            <a:spLocks noChangeArrowheads="1"/>
          </p:cNvSpPr>
          <p:nvPr/>
        </p:nvSpPr>
        <p:spPr bwMode="auto">
          <a:xfrm>
            <a:off x="6629400" y="342900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000" dirty="0" smtClean="0">
                <a:solidFill>
                  <a:prstClr val="black"/>
                </a:solidFill>
              </a:rPr>
              <a:t>PBIS Framework</a:t>
            </a:r>
          </a:p>
        </p:txBody>
      </p:sp>
      <p:sp>
        <p:nvSpPr>
          <p:cNvPr id="72726" name="TextBox 28"/>
          <p:cNvSpPr txBox="1">
            <a:spLocks noChangeArrowheads="1"/>
          </p:cNvSpPr>
          <p:nvPr/>
        </p:nvSpPr>
        <p:spPr bwMode="auto">
          <a:xfrm>
            <a:off x="7581900" y="4610100"/>
            <a:ext cx="1562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000" dirty="0" smtClean="0">
                <a:solidFill>
                  <a:prstClr val="black"/>
                </a:solidFill>
              </a:rPr>
              <a:t>Validated Curricula</a:t>
            </a:r>
          </a:p>
        </p:txBody>
      </p:sp>
      <p:grpSp>
        <p:nvGrpSpPr>
          <p:cNvPr id="72707" name="Group 28"/>
          <p:cNvGrpSpPr>
            <a:grpSpLocks/>
          </p:cNvGrpSpPr>
          <p:nvPr/>
        </p:nvGrpSpPr>
        <p:grpSpPr bwMode="auto">
          <a:xfrm>
            <a:off x="0" y="533400"/>
            <a:ext cx="3200400" cy="1981200"/>
            <a:chOff x="228600" y="762000"/>
            <a:chExt cx="3581400" cy="1981200"/>
          </a:xfrm>
        </p:grpSpPr>
        <p:sp>
          <p:nvSpPr>
            <p:cNvPr id="6" name="Right Arrow 5"/>
            <p:cNvSpPr/>
            <p:nvPr/>
          </p:nvSpPr>
          <p:spPr>
            <a:xfrm>
              <a:off x="228600" y="762000"/>
              <a:ext cx="3581400" cy="19812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72736" name="TextBox 6"/>
            <p:cNvSpPr txBox="1">
              <a:spLocks noChangeArrowheads="1"/>
            </p:cNvSpPr>
            <p:nvPr/>
          </p:nvSpPr>
          <p:spPr bwMode="auto">
            <a:xfrm>
              <a:off x="228600" y="1219200"/>
              <a:ext cx="3505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b="1" u="sng" dirty="0" smtClean="0">
                  <a:solidFill>
                    <a:prstClr val="black"/>
                  </a:solidFill>
                </a:rPr>
                <a:t>Goal: Reduce Harm</a:t>
              </a:r>
            </a:p>
            <a:p>
              <a:pPr eaLnBrk="1" fontAlgn="base" hangingPunct="1">
                <a:spcBef>
                  <a:spcPct val="0"/>
                </a:spcBef>
                <a:spcAft>
                  <a:spcPct val="0"/>
                </a:spcAft>
              </a:pPr>
              <a:r>
                <a:rPr lang="en-US" b="1" dirty="0" smtClean="0">
                  <a:solidFill>
                    <a:prstClr val="black"/>
                  </a:solidFill>
                </a:rPr>
                <a:t>Specialized Individual Systems </a:t>
              </a:r>
            </a:p>
            <a:p>
              <a:pPr eaLnBrk="1" fontAlgn="base" hangingPunct="1">
                <a:spcBef>
                  <a:spcPct val="0"/>
                </a:spcBef>
                <a:spcAft>
                  <a:spcPct val="0"/>
                </a:spcAft>
              </a:pPr>
              <a:r>
                <a:rPr lang="en-US" b="1" dirty="0" smtClean="0">
                  <a:solidFill>
                    <a:prstClr val="black"/>
                  </a:solidFill>
                </a:rPr>
                <a:t>for Students with High-Risk </a:t>
              </a:r>
            </a:p>
          </p:txBody>
        </p:sp>
      </p:grpSp>
      <p:sp>
        <p:nvSpPr>
          <p:cNvPr id="4" name="Slide Number Placeholder 3"/>
          <p:cNvSpPr>
            <a:spLocks noGrp="1"/>
          </p:cNvSpPr>
          <p:nvPr>
            <p:ph type="sldNum" sz="quarter" idx="4294967295"/>
          </p:nvPr>
        </p:nvSpPr>
        <p:spPr>
          <a:xfrm>
            <a:off x="7467600" y="5984874"/>
            <a:ext cx="2133600" cy="568326"/>
          </a:xfrm>
          <a:prstGeom prst="rect">
            <a:avLst/>
          </a:prstGeom>
        </p:spPr>
        <p:txBody>
          <a:bodyPr/>
          <a:lstStyle/>
          <a:p>
            <a:r>
              <a:rPr lang="en-US" dirty="0" smtClean="0">
                <a:solidFill>
                  <a:srgbClr val="A6A6A6"/>
                </a:solidFill>
              </a:rPr>
              <a:t>MTSS: CI3T II </a:t>
            </a:r>
          </a:p>
          <a:p>
            <a:r>
              <a:rPr lang="en-US" dirty="0" smtClean="0">
                <a:solidFill>
                  <a:srgbClr val="A6A6A6"/>
                </a:solidFill>
              </a:rPr>
              <a:t>2014-2015</a:t>
            </a:r>
            <a:endParaRPr lang="en-US" dirty="0">
              <a:solidFill>
                <a:srgbClr val="A6A6A6"/>
              </a:solidFill>
            </a:endParaRPr>
          </a:p>
        </p:txBody>
      </p:sp>
      <p:sp>
        <p:nvSpPr>
          <p:cNvPr id="30" name="Line 3"/>
          <p:cNvSpPr>
            <a:spLocks noChangeShapeType="1"/>
          </p:cNvSpPr>
          <p:nvPr/>
        </p:nvSpPr>
        <p:spPr bwMode="auto">
          <a:xfrm>
            <a:off x="1303867" y="5435599"/>
            <a:ext cx="533400" cy="655639"/>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smtClean="0">
              <a:solidFill>
                <a:prstClr val="black"/>
              </a:solidFill>
              <a:cs typeface="Arial" charset="0"/>
            </a:endParaRPr>
          </a:p>
        </p:txBody>
      </p:sp>
      <p:sp>
        <p:nvSpPr>
          <p:cNvPr id="31" name="TextBox 28"/>
          <p:cNvSpPr txBox="1">
            <a:spLocks noChangeArrowheads="1"/>
          </p:cNvSpPr>
          <p:nvPr/>
        </p:nvSpPr>
        <p:spPr bwMode="auto">
          <a:xfrm>
            <a:off x="0" y="4981046"/>
            <a:ext cx="1562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000" dirty="0" smtClean="0">
                <a:solidFill>
                  <a:prstClr val="black"/>
                </a:solidFill>
              </a:rPr>
              <a:t>Validated Curricula</a:t>
            </a:r>
          </a:p>
        </p:txBody>
      </p:sp>
    </p:spTree>
    <p:extLst>
      <p:ext uri="{BB962C8B-B14F-4D97-AF65-F5344CB8AC3E}">
        <p14:creationId xmlns:p14="http://schemas.microsoft.com/office/powerpoint/2010/main" val="179478818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4" y="96252"/>
            <a:ext cx="8229600" cy="1186729"/>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latin typeface="+mn-lt"/>
              </a:rPr>
              <a:t>Shared Features  </a:t>
            </a:r>
            <a:br>
              <a:rPr lang="en-US" dirty="0" smtClean="0">
                <a:latin typeface="+mn-lt"/>
              </a:rPr>
            </a:br>
            <a:r>
              <a:rPr lang="en-US" dirty="0" smtClean="0">
                <a:latin typeface="+mn-lt"/>
              </a:rPr>
              <a:t>that Lend to Integration</a:t>
            </a:r>
            <a:endParaRPr lang="en-US" dirty="0">
              <a:latin typeface="+mn-lt"/>
            </a:endParaRPr>
          </a:p>
        </p:txBody>
      </p:sp>
      <p:sp>
        <p:nvSpPr>
          <p:cNvPr id="3" name="Content Placeholder 2"/>
          <p:cNvSpPr>
            <a:spLocks noGrp="1"/>
          </p:cNvSpPr>
          <p:nvPr>
            <p:ph idx="1"/>
          </p:nvPr>
        </p:nvSpPr>
        <p:spPr>
          <a:xfrm>
            <a:off x="457200" y="1306446"/>
            <a:ext cx="8686800" cy="4582169"/>
          </a:xfrm>
        </p:spPr>
        <p:txBody>
          <a:bodyPr>
            <a:normAutofit/>
          </a:bodyPr>
          <a:lstStyle/>
          <a:p>
            <a:r>
              <a:rPr lang="en-US" sz="2400" dirty="0" smtClean="0"/>
              <a:t>Universal Screening</a:t>
            </a:r>
          </a:p>
          <a:p>
            <a:r>
              <a:rPr lang="en-US" sz="2400" dirty="0" smtClean="0"/>
              <a:t>Progress Monitoring</a:t>
            </a:r>
          </a:p>
          <a:p>
            <a:r>
              <a:rPr lang="en-US" sz="2400" dirty="0" smtClean="0"/>
              <a:t>Three-tiered Prevention Logic</a:t>
            </a:r>
          </a:p>
          <a:p>
            <a:pPr lvl="1"/>
            <a:r>
              <a:rPr lang="en-US" sz="2400" dirty="0" smtClean="0"/>
              <a:t>Core, Supplemental and Intensive Instruction</a:t>
            </a:r>
          </a:p>
          <a:p>
            <a:r>
              <a:rPr lang="en-US" sz="2400" dirty="0" smtClean="0"/>
              <a:t>Program Measures (Treatment Integrity/Fidelity and Social Validity) </a:t>
            </a:r>
          </a:p>
          <a:p>
            <a:r>
              <a:rPr lang="en-US" sz="2400" dirty="0" smtClean="0"/>
              <a:t>Implementation Science</a:t>
            </a:r>
          </a:p>
          <a:p>
            <a:r>
              <a:rPr lang="en-US" sz="2400" dirty="0" smtClean="0"/>
              <a:t>Data-based Decision Making</a:t>
            </a:r>
          </a:p>
          <a:p>
            <a:r>
              <a:rPr lang="en-US" sz="2400" dirty="0" smtClean="0"/>
              <a:t>Team Based Approach</a:t>
            </a:r>
            <a:endParaRPr lang="en-US" sz="2400" dirty="0"/>
          </a:p>
        </p:txBody>
      </p:sp>
      <p:sp>
        <p:nvSpPr>
          <p:cNvPr id="4" name="Rectangle 3"/>
          <p:cNvSpPr/>
          <p:nvPr/>
        </p:nvSpPr>
        <p:spPr>
          <a:xfrm>
            <a:off x="4708478" y="3949623"/>
            <a:ext cx="4250264"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defRPr/>
            </a:pPr>
            <a:r>
              <a:rPr lang="en-US" sz="2000" kern="0" dirty="0">
                <a:cs typeface="Times New Roman" pitchFamily="18" charset="0"/>
              </a:rPr>
              <a:t>Academic, behavioral, and </a:t>
            </a:r>
            <a:r>
              <a:rPr lang="en-US" sz="2000" kern="0" dirty="0" smtClean="0">
                <a:cs typeface="Times New Roman" pitchFamily="18" charset="0"/>
              </a:rPr>
              <a:t>social</a:t>
            </a:r>
          </a:p>
          <a:p>
            <a:pPr marL="342900" indent="-342900">
              <a:defRPr/>
            </a:pPr>
            <a:r>
              <a:rPr lang="en-US" sz="2000" kern="0" dirty="0" smtClean="0">
                <a:cs typeface="Times New Roman" pitchFamily="18" charset="0"/>
              </a:rPr>
              <a:t>concerns </a:t>
            </a:r>
            <a:r>
              <a:rPr lang="en-US" sz="2000" kern="0" dirty="0">
                <a:cs typeface="Times New Roman" pitchFamily="18" charset="0"/>
              </a:rPr>
              <a:t>co-occur and interact </a:t>
            </a:r>
            <a:r>
              <a:rPr lang="en-US" sz="2000" kern="0" dirty="0" smtClean="0">
                <a:cs typeface="Times New Roman" pitchFamily="18" charset="0"/>
              </a:rPr>
              <a:t>with</a:t>
            </a:r>
          </a:p>
          <a:p>
            <a:pPr marL="342900" indent="-342900">
              <a:defRPr/>
            </a:pPr>
            <a:r>
              <a:rPr lang="en-US" sz="2000" kern="0" dirty="0" smtClean="0">
                <a:cs typeface="Times New Roman" pitchFamily="18" charset="0"/>
              </a:rPr>
              <a:t>one </a:t>
            </a:r>
            <a:r>
              <a:rPr lang="en-US" sz="2000" kern="0" dirty="0">
                <a:cs typeface="Times New Roman" pitchFamily="18" charset="0"/>
              </a:rPr>
              <a:t>another, therefore: </a:t>
            </a:r>
            <a:r>
              <a:rPr lang="en-US" sz="2000" kern="0" dirty="0" smtClean="0">
                <a:cs typeface="Times New Roman" pitchFamily="18" charset="0"/>
              </a:rPr>
              <a:t>It </a:t>
            </a:r>
            <a:r>
              <a:rPr lang="en-US" sz="2000" kern="0" dirty="0">
                <a:cs typeface="Times New Roman" pitchFamily="18" charset="0"/>
              </a:rPr>
              <a:t>is </a:t>
            </a:r>
            <a:r>
              <a:rPr lang="en-US" sz="2000" kern="0" dirty="0" smtClean="0">
                <a:cs typeface="Times New Roman" pitchFamily="18" charset="0"/>
              </a:rPr>
              <a:t>important</a:t>
            </a:r>
          </a:p>
          <a:p>
            <a:pPr marL="342900" indent="-342900">
              <a:defRPr/>
            </a:pPr>
            <a:r>
              <a:rPr lang="en-US" sz="2000" kern="0" dirty="0" smtClean="0">
                <a:cs typeface="Times New Roman" pitchFamily="18" charset="0"/>
              </a:rPr>
              <a:t>that </a:t>
            </a:r>
            <a:r>
              <a:rPr lang="en-US" sz="2000" kern="0" dirty="0">
                <a:cs typeface="Times New Roman" pitchFamily="18" charset="0"/>
              </a:rPr>
              <a:t>prevention and </a:t>
            </a:r>
            <a:r>
              <a:rPr lang="en-US" sz="2000" kern="0" dirty="0" smtClean="0">
                <a:cs typeface="Times New Roman" pitchFamily="18" charset="0"/>
              </a:rPr>
              <a:t>remediation</a:t>
            </a:r>
          </a:p>
          <a:p>
            <a:pPr marL="342900" indent="-342900">
              <a:defRPr/>
            </a:pPr>
            <a:r>
              <a:rPr lang="en-US" sz="2000" kern="0" dirty="0" smtClean="0">
                <a:cs typeface="Times New Roman" pitchFamily="18" charset="0"/>
              </a:rPr>
              <a:t>efforts </a:t>
            </a:r>
            <a:r>
              <a:rPr lang="en-US" sz="2000" kern="0" dirty="0">
                <a:cs typeface="Times New Roman" pitchFamily="18" charset="0"/>
              </a:rPr>
              <a:t>address this </a:t>
            </a:r>
            <a:r>
              <a:rPr lang="en-US" sz="2000" kern="0" dirty="0" smtClean="0">
                <a:cs typeface="Times New Roman" pitchFamily="18" charset="0"/>
              </a:rPr>
              <a:t>interconnected</a:t>
            </a:r>
          </a:p>
          <a:p>
            <a:pPr marL="342900" indent="-342900">
              <a:defRPr/>
            </a:pPr>
            <a:r>
              <a:rPr lang="en-US" sz="2000" kern="0" dirty="0">
                <a:cs typeface="Times New Roman" pitchFamily="18" charset="0"/>
              </a:rPr>
              <a:t>r</a:t>
            </a:r>
            <a:r>
              <a:rPr lang="en-US" sz="2000" kern="0" dirty="0" smtClean="0">
                <a:cs typeface="Times New Roman" pitchFamily="18" charset="0"/>
              </a:rPr>
              <a:t>elationship (Lane &amp; </a:t>
            </a:r>
            <a:r>
              <a:rPr lang="en-US" sz="2000" kern="0" dirty="0" err="1" smtClean="0">
                <a:cs typeface="Times New Roman" pitchFamily="18" charset="0"/>
              </a:rPr>
              <a:t>Wehby</a:t>
            </a:r>
            <a:r>
              <a:rPr lang="en-US" sz="2000" kern="0" dirty="0" smtClean="0">
                <a:cs typeface="Times New Roman" pitchFamily="18" charset="0"/>
              </a:rPr>
              <a:t>, 2002).</a:t>
            </a:r>
            <a:r>
              <a:rPr lang="en-US" sz="2000" kern="0" dirty="0" smtClean="0"/>
              <a:t> </a:t>
            </a:r>
            <a:endParaRPr lang="en-US" sz="2000" kern="0" dirty="0"/>
          </a:p>
        </p:txBody>
      </p:sp>
    </p:spTree>
    <p:extLst>
      <p:ext uri="{BB962C8B-B14F-4D97-AF65-F5344CB8AC3E}">
        <p14:creationId xmlns:p14="http://schemas.microsoft.com/office/powerpoint/2010/main" val="50173186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2" y="122241"/>
            <a:ext cx="8229600"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latin typeface="+mn-lt"/>
              </a:rPr>
              <a:t>Consider Students’ Multiple Needs</a:t>
            </a:r>
            <a:r>
              <a:rPr lang="en-US" i="1" dirty="0" smtClean="0">
                <a:latin typeface="+mn-lt"/>
              </a:rPr>
              <a:t> </a:t>
            </a:r>
            <a:r>
              <a:rPr lang="en-US" b="1" dirty="0" smtClean="0">
                <a:latin typeface="+mn-lt"/>
              </a:rPr>
              <a:t>Simultaneously</a:t>
            </a:r>
            <a:endParaRPr lang="en-US" b="1" dirty="0">
              <a:latin typeface="+mn-lt"/>
            </a:endParaRPr>
          </a:p>
        </p:txBody>
      </p:sp>
      <p:sp>
        <p:nvSpPr>
          <p:cNvPr id="3" name="Content Placeholder 2"/>
          <p:cNvSpPr>
            <a:spLocks noGrp="1"/>
          </p:cNvSpPr>
          <p:nvPr>
            <p:ph idx="1"/>
          </p:nvPr>
        </p:nvSpPr>
        <p:spPr>
          <a:xfrm>
            <a:off x="457199" y="1600201"/>
            <a:ext cx="8466668" cy="2734732"/>
          </a:xfrm>
        </p:spPr>
        <p:txBody>
          <a:bodyPr>
            <a:normAutofit fontScale="85000" lnSpcReduction="10000"/>
          </a:bodyPr>
          <a:lstStyle/>
          <a:p>
            <a:r>
              <a:rPr lang="en-US" dirty="0" smtClean="0"/>
              <a:t>Understand how multiple domains affect each other. </a:t>
            </a:r>
          </a:p>
          <a:p>
            <a:r>
              <a:rPr lang="en-US" dirty="0" smtClean="0"/>
              <a:t>Integrate or blend domains at all areas of prevention.</a:t>
            </a:r>
          </a:p>
          <a:p>
            <a:r>
              <a:rPr lang="en-US" dirty="0" smtClean="0"/>
              <a:t>Use multiple data sources to inform instruction and curriculum selection.</a:t>
            </a:r>
          </a:p>
          <a:p>
            <a:r>
              <a:rPr lang="en-US" dirty="0" smtClean="0"/>
              <a:t>“Strategically blend and embedded” throughout day/curriculum.</a:t>
            </a:r>
          </a:p>
          <a:p>
            <a:pPr marL="0" indent="0">
              <a:buNone/>
            </a:pPr>
            <a:endParaRPr lang="en-US" dirty="0"/>
          </a:p>
        </p:txBody>
      </p:sp>
      <p:sp>
        <p:nvSpPr>
          <p:cNvPr id="4" name="TextBox 3"/>
          <p:cNvSpPr txBox="1"/>
          <p:nvPr/>
        </p:nvSpPr>
        <p:spPr>
          <a:xfrm>
            <a:off x="795867" y="4538133"/>
            <a:ext cx="7772400" cy="1323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r>
              <a:rPr lang="en-US" sz="2000" dirty="0"/>
              <a:t>As academic tasks become more difficult, students with skill deficits may increasingly use problem behavior to escape difficult tasks, limiting their access to academic instruction (McIntosh, Horner, Chard, Dickey, &amp; Braun, 2008)</a:t>
            </a:r>
            <a:r>
              <a:rPr lang="en-US" sz="2000" dirty="0" smtClean="0"/>
              <a:t>.</a:t>
            </a:r>
            <a:endParaRPr lang="en-US" sz="2000" dirty="0"/>
          </a:p>
        </p:txBody>
      </p:sp>
    </p:spTree>
    <p:extLst>
      <p:ext uri="{BB962C8B-B14F-4D97-AF65-F5344CB8AC3E}">
        <p14:creationId xmlns:p14="http://schemas.microsoft.com/office/powerpoint/2010/main" val="192285412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87" y="84665"/>
            <a:ext cx="8824478" cy="927967"/>
          </a:xfrm>
        </p:spPr>
        <p:style>
          <a:lnRef idx="1">
            <a:schemeClr val="accent2"/>
          </a:lnRef>
          <a:fillRef idx="3">
            <a:schemeClr val="accent2"/>
          </a:fillRef>
          <a:effectRef idx="2">
            <a:schemeClr val="accent2"/>
          </a:effectRef>
          <a:fontRef idx="minor">
            <a:schemeClr val="lt1"/>
          </a:fontRef>
        </p:style>
        <p:txBody>
          <a:bodyPr/>
          <a:lstStyle/>
          <a:p>
            <a:r>
              <a:rPr lang="en-US" dirty="0" smtClean="0">
                <a:latin typeface="+mn-lt"/>
              </a:rPr>
              <a:t>Making the Connections</a:t>
            </a:r>
            <a:endParaRPr lang="en-US" dirty="0">
              <a:latin typeface="+mn-lt"/>
            </a:endParaRPr>
          </a:p>
        </p:txBody>
      </p:sp>
      <p:sp>
        <p:nvSpPr>
          <p:cNvPr id="3" name="Rectangle 2"/>
          <p:cNvSpPr/>
          <p:nvPr/>
        </p:nvSpPr>
        <p:spPr>
          <a:xfrm>
            <a:off x="-1805904" y="3729414"/>
            <a:ext cx="3927643" cy="400110"/>
          </a:xfrm>
          <a:prstGeom prst="rect">
            <a:avLst/>
          </a:prstGeom>
        </p:spPr>
        <p:txBody>
          <a:bodyPr wrap="square">
            <a:spAutoFit/>
          </a:bodyPr>
          <a:lstStyle/>
          <a:p>
            <a:pPr>
              <a:spcBef>
                <a:spcPts val="100"/>
              </a:spcBef>
              <a:buClr>
                <a:schemeClr val="accent1"/>
              </a:buClr>
              <a:buSzPct val="85000"/>
            </a:pPr>
            <a:r>
              <a:rPr lang="en-US" sz="2000" i="1" dirty="0" smtClean="0">
                <a:solidFill>
                  <a:srgbClr val="00B0F0"/>
                </a:solidFill>
              </a:rPr>
              <a:t>A</a:t>
            </a:r>
            <a:endParaRPr lang="en-US" dirty="0"/>
          </a:p>
        </p:txBody>
      </p:sp>
      <p:graphicFrame>
        <p:nvGraphicFramePr>
          <p:cNvPr id="11" name="Diagram 10"/>
          <p:cNvGraphicFramePr/>
          <p:nvPr>
            <p:extLst>
              <p:ext uri="{D42A27DB-BD31-4B8C-83A1-F6EECF244321}">
                <p14:modId xmlns:p14="http://schemas.microsoft.com/office/powerpoint/2010/main" val="1546132400"/>
              </p:ext>
            </p:extLst>
          </p:nvPr>
        </p:nvGraphicFramePr>
        <p:xfrm>
          <a:off x="130252" y="927967"/>
          <a:ext cx="9013748" cy="5930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640630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1371600"/>
            <a:ext cx="8229600" cy="4754563"/>
          </a:xfrm>
        </p:spPr>
        <p:txBody>
          <a:bodyPr/>
          <a:lstStyle/>
          <a:p>
            <a:pPr marL="0" indent="0" algn="ctr">
              <a:buNone/>
            </a:pPr>
            <a:r>
              <a:rPr lang="en-US" i="1" dirty="0" smtClean="0"/>
              <a:t>Approaching and teaching social skills and behavior as you do academics.</a:t>
            </a:r>
          </a:p>
          <a:p>
            <a:pPr marL="0" indent="0" algn="ctr">
              <a:buNone/>
            </a:pPr>
            <a:endParaRPr lang="en-US" i="1" dirty="0"/>
          </a:p>
          <a:p>
            <a:pPr marL="0" indent="0" algn="ctr">
              <a:buNone/>
            </a:pPr>
            <a:endParaRPr lang="en-US" i="1" dirty="0" smtClean="0"/>
          </a:p>
          <a:p>
            <a:pPr marL="0" indent="0" algn="ctr">
              <a:buNone/>
            </a:pPr>
            <a:endParaRPr lang="en-US" i="1" dirty="0" smtClean="0"/>
          </a:p>
          <a:p>
            <a:pPr lvl="2"/>
            <a:endParaRPr lang="en-US" dirty="0"/>
          </a:p>
        </p:txBody>
      </p:sp>
      <p:sp>
        <p:nvSpPr>
          <p:cNvPr id="4" name="Title 1"/>
          <p:cNvSpPr txBox="1">
            <a:spLocks/>
          </p:cNvSpPr>
          <p:nvPr/>
        </p:nvSpPr>
        <p:spPr>
          <a:xfrm>
            <a:off x="457082" y="228600"/>
            <a:ext cx="8468833" cy="9652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dirty="0" smtClean="0"/>
              <a:t>Activity</a:t>
            </a:r>
            <a:br>
              <a:rPr lang="en-US" sz="3200" dirty="0" smtClean="0"/>
            </a:br>
            <a:r>
              <a:rPr lang="en-US" sz="3200" dirty="0" smtClean="0"/>
              <a:t> Social Skills/Behavior Instruction</a:t>
            </a:r>
            <a:endParaRPr lang="en-US" sz="3200" dirty="0">
              <a:solidFill>
                <a:schemeClr val="bg1"/>
              </a:solidFill>
            </a:endParaRPr>
          </a:p>
        </p:txBody>
      </p:sp>
      <p:pic>
        <p:nvPicPr>
          <p:cNvPr id="6" name="Picture 2" descr="C:\Users\mtss2\AppData\Local\Microsoft\Windows\Temporary Internet Files\Content.IE5\AFI03O6Z\MP900408891[1].jp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676400" y="2514601"/>
            <a:ext cx="572967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020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tss2\AppData\Local\Microsoft\Windows\Temporary Internet Files\Content.IE5\AFI03O6Z\MP900408891[1].jp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676400" y="2514601"/>
            <a:ext cx="5729675"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1143000"/>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marL="0" indent="0" algn="ctr">
              <a:buNone/>
            </a:pPr>
            <a:r>
              <a:rPr lang="en-US" i="1" dirty="0" smtClean="0"/>
              <a:t>Approaching and teaching social skills and behavior as you do academics.</a:t>
            </a:r>
          </a:p>
          <a:p>
            <a:pPr marL="914400" lvl="2" indent="0">
              <a:buNone/>
            </a:pPr>
            <a:endParaRPr lang="en-US" dirty="0" smtClean="0"/>
          </a:p>
          <a:p>
            <a:pPr lvl="2"/>
            <a:endParaRPr lang="en-US" dirty="0"/>
          </a:p>
          <a:p>
            <a:pPr marL="0" indent="0" algn="ctr">
              <a:buNone/>
            </a:pPr>
            <a:r>
              <a:rPr lang="en-US" dirty="0" smtClean="0">
                <a:solidFill>
                  <a:srgbClr val="FFC000"/>
                </a:solidFill>
              </a:rPr>
              <a:t>What are some instructional </a:t>
            </a:r>
          </a:p>
          <a:p>
            <a:pPr marL="0" indent="0" algn="ctr">
              <a:buNone/>
            </a:pPr>
            <a:r>
              <a:rPr lang="en-US" dirty="0" smtClean="0">
                <a:solidFill>
                  <a:srgbClr val="FFC000"/>
                </a:solidFill>
              </a:rPr>
              <a:t>strategies that could also be used </a:t>
            </a:r>
          </a:p>
          <a:p>
            <a:pPr marL="0" indent="0" algn="ctr">
              <a:buNone/>
            </a:pPr>
            <a:r>
              <a:rPr lang="en-US" dirty="0">
                <a:solidFill>
                  <a:srgbClr val="FFC000"/>
                </a:solidFill>
              </a:rPr>
              <a:t>f</a:t>
            </a:r>
            <a:r>
              <a:rPr lang="en-US" dirty="0" smtClean="0">
                <a:solidFill>
                  <a:srgbClr val="FFC000"/>
                </a:solidFill>
              </a:rPr>
              <a:t>or social/behavioral instruction?</a:t>
            </a:r>
            <a:endParaRPr lang="en-US" dirty="0">
              <a:solidFill>
                <a:srgbClr val="FFC000"/>
              </a:solidFill>
            </a:endParaRPr>
          </a:p>
        </p:txBody>
      </p:sp>
      <p:sp>
        <p:nvSpPr>
          <p:cNvPr id="4" name="Title 1"/>
          <p:cNvSpPr txBox="1">
            <a:spLocks/>
          </p:cNvSpPr>
          <p:nvPr/>
        </p:nvSpPr>
        <p:spPr>
          <a:xfrm>
            <a:off x="457082" y="228600"/>
            <a:ext cx="8468833" cy="9652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dirty="0" smtClean="0"/>
              <a:t>Activity</a:t>
            </a:r>
            <a:br>
              <a:rPr lang="en-US" sz="3200" dirty="0" smtClean="0"/>
            </a:br>
            <a:r>
              <a:rPr lang="en-US" sz="3200" dirty="0" smtClean="0"/>
              <a:t> Social Skills/Behavior Instruction</a:t>
            </a:r>
            <a:endParaRPr lang="en-US" sz="3200" dirty="0">
              <a:solidFill>
                <a:schemeClr val="bg1"/>
              </a:solidFill>
            </a:endParaRPr>
          </a:p>
        </p:txBody>
      </p:sp>
    </p:spTree>
    <p:extLst>
      <p:ext uri="{BB962C8B-B14F-4D97-AF65-F5344CB8AC3E}">
        <p14:creationId xmlns:p14="http://schemas.microsoft.com/office/powerpoint/2010/main" val="1228634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2260" y="5298129"/>
            <a:ext cx="9016273" cy="1354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Implementation stage and data will guide outside the build early childhood – college and career ready  professional learning topics.</a:t>
            </a:r>
            <a:endParaRPr lang="en-US" dirty="0">
              <a:solidFill>
                <a:srgbClr val="000000"/>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2195699194"/>
              </p:ext>
            </p:extLst>
          </p:nvPr>
        </p:nvGraphicFramePr>
        <p:xfrm>
          <a:off x="2" y="270933"/>
          <a:ext cx="9144000" cy="532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52260" y="830408"/>
            <a:ext cx="9117871" cy="912181"/>
          </a:xfrm>
          <a:prstGeom prst="rightArrow">
            <a:avLst/>
          </a:prstGeom>
          <a:solidFill>
            <a:srgbClr val="FF6600">
              <a:alpha val="37000"/>
            </a:srgbClr>
          </a:solidFill>
          <a:ln>
            <a:solidFill>
              <a:schemeClr val="bg2">
                <a:lumMod val="10000"/>
                <a:alpha val="5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     Application/Exploration       Year 1: Structure | Year 2: Implement  | Year 3+: Refine</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7" name="Left-Right Arrow 6"/>
          <p:cNvSpPr/>
          <p:nvPr/>
        </p:nvSpPr>
        <p:spPr>
          <a:xfrm>
            <a:off x="1593852" y="5080000"/>
            <a:ext cx="5956300" cy="645330"/>
          </a:xfrm>
          <a:prstGeom prst="leftRightArrow">
            <a:avLst/>
          </a:prstGeom>
          <a:solidFill>
            <a:schemeClr val="tx1"/>
          </a:solidFill>
          <a:ln>
            <a:prstDash val="solid"/>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Outside the Build</a:t>
            </a:r>
            <a:endParaRPr lang="en-US" sz="1400" dirty="0"/>
          </a:p>
        </p:txBody>
      </p:sp>
      <p:sp>
        <p:nvSpPr>
          <p:cNvPr id="8" name="Rectangle 7"/>
          <p:cNvSpPr/>
          <p:nvPr/>
        </p:nvSpPr>
        <p:spPr>
          <a:xfrm>
            <a:off x="3367756" y="1552835"/>
            <a:ext cx="5700777" cy="3527165"/>
          </a:xfrm>
          <a:prstGeom prst="rect">
            <a:avLst/>
          </a:prstGeom>
          <a:noFill/>
          <a:ln w="38100" cap="flat" cmpd="sng" algn="ctr">
            <a:solidFill>
              <a:srgbClr val="FF6600"/>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Right Arrow 8"/>
          <p:cNvSpPr/>
          <p:nvPr/>
        </p:nvSpPr>
        <p:spPr>
          <a:xfrm>
            <a:off x="4148667" y="1419924"/>
            <a:ext cx="4436533" cy="645330"/>
          </a:xfrm>
          <a:prstGeom prst="leftRightArrow">
            <a:avLst/>
          </a:prstGeom>
          <a:solidFill>
            <a:schemeClr val="tx1"/>
          </a:solidFill>
          <a:ln>
            <a:solidFill>
              <a:schemeClr val="accent2">
                <a:shade val="95000"/>
                <a:satMod val="105000"/>
              </a:schemeClr>
            </a:solidFill>
            <a:prstDash val="solid"/>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MTSS: CI3T Cohort Training Series or </a:t>
            </a:r>
            <a:r>
              <a:rPr lang="en-US" sz="1400" i="1" dirty="0" smtClean="0"/>
              <a:t>Inside the Build</a:t>
            </a:r>
            <a:endParaRPr lang="en-US" sz="1400" i="1" dirty="0"/>
          </a:p>
        </p:txBody>
      </p:sp>
      <p:grpSp>
        <p:nvGrpSpPr>
          <p:cNvPr id="14" name="Group 13"/>
          <p:cNvGrpSpPr/>
          <p:nvPr/>
        </p:nvGrpSpPr>
        <p:grpSpPr>
          <a:xfrm>
            <a:off x="-1" y="22880845"/>
            <a:ext cx="17167727" cy="10037556"/>
            <a:chOff x="-1" y="22880845"/>
            <a:chExt cx="17167727" cy="10037556"/>
          </a:xfrm>
        </p:grpSpPr>
        <p:sp>
          <p:nvSpPr>
            <p:cNvPr id="15" name="TextBox 14"/>
            <p:cNvSpPr txBox="1"/>
            <p:nvPr/>
          </p:nvSpPr>
          <p:spPr>
            <a:xfrm>
              <a:off x="-1" y="22880845"/>
              <a:ext cx="1716772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smtClean="0">
                  <a:latin typeface="Times New Roman" panose="02020603050405020304" pitchFamily="18" charset="0"/>
                  <a:cs typeface="Times New Roman" panose="02020603050405020304" pitchFamily="18" charset="0"/>
                </a:rPr>
                <a:t>Sample Readiness </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Early Childhood – College &amp; Career Ready </a:t>
              </a:r>
              <a:r>
                <a:rPr lang="en-US" sz="3200" b="1" dirty="0" smtClean="0">
                  <a:latin typeface="Times New Roman" panose="02020603050405020304" pitchFamily="18" charset="0"/>
                  <a:cs typeface="Times New Roman" panose="02020603050405020304" pitchFamily="18" charset="0"/>
                </a:rPr>
                <a:t>Professional Learning</a:t>
              </a:r>
              <a:r>
                <a:rPr lang="en-US" sz="24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Topics: </a:t>
              </a:r>
              <a:endParaRPr lang="en-US" sz="32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0" y="23465620"/>
              <a:ext cx="17167726" cy="94527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schemeClr val="tx1"/>
                </a:solidFill>
              </a:endParaRPr>
            </a:p>
          </p:txBody>
        </p:sp>
      </p:grpSp>
      <p:grpSp>
        <p:nvGrpSpPr>
          <p:cNvPr id="17" name="Group 16"/>
          <p:cNvGrpSpPr/>
          <p:nvPr/>
        </p:nvGrpSpPr>
        <p:grpSpPr>
          <a:xfrm>
            <a:off x="152399" y="23033245"/>
            <a:ext cx="17167727" cy="10037556"/>
            <a:chOff x="-1" y="22880845"/>
            <a:chExt cx="17167727" cy="10037556"/>
          </a:xfrm>
        </p:grpSpPr>
        <p:sp>
          <p:nvSpPr>
            <p:cNvPr id="18" name="TextBox 17"/>
            <p:cNvSpPr txBox="1"/>
            <p:nvPr/>
          </p:nvSpPr>
          <p:spPr>
            <a:xfrm>
              <a:off x="-1" y="22880845"/>
              <a:ext cx="1716772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smtClean="0">
                  <a:latin typeface="Times New Roman" panose="02020603050405020304" pitchFamily="18" charset="0"/>
                  <a:cs typeface="Times New Roman" panose="02020603050405020304" pitchFamily="18" charset="0"/>
                </a:rPr>
                <a:t>Sample Readiness </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Early Childhood – College &amp; Career Ready </a:t>
              </a:r>
              <a:r>
                <a:rPr lang="en-US" sz="3200" b="1" dirty="0" smtClean="0">
                  <a:latin typeface="Times New Roman" panose="02020603050405020304" pitchFamily="18" charset="0"/>
                  <a:cs typeface="Times New Roman" panose="02020603050405020304" pitchFamily="18" charset="0"/>
                </a:rPr>
                <a:t>Professional Learning</a:t>
              </a:r>
              <a:r>
                <a:rPr lang="en-US" sz="24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Topics: </a:t>
              </a:r>
              <a:endParaRPr lang="en-US" sz="3200" b="1" dirty="0">
                <a:latin typeface="Times New Roman" panose="02020603050405020304" pitchFamily="18" charset="0"/>
                <a:cs typeface="Times New Roman" panose="02020603050405020304" pitchFamily="18" charset="0"/>
              </a:endParaRPr>
            </a:p>
          </p:txBody>
        </p:sp>
        <p:sp>
          <p:nvSpPr>
            <p:cNvPr id="19" name="Rectangle 18"/>
            <p:cNvSpPr/>
            <p:nvPr/>
          </p:nvSpPr>
          <p:spPr>
            <a:xfrm>
              <a:off x="0" y="23465620"/>
              <a:ext cx="17167726" cy="94527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schemeClr val="tx1"/>
                </a:solidFill>
              </a:endParaRPr>
            </a:p>
          </p:txBody>
        </p:sp>
      </p:grpSp>
      <p:grpSp>
        <p:nvGrpSpPr>
          <p:cNvPr id="20" name="Group 19"/>
          <p:cNvGrpSpPr/>
          <p:nvPr/>
        </p:nvGrpSpPr>
        <p:grpSpPr>
          <a:xfrm>
            <a:off x="304799" y="23185645"/>
            <a:ext cx="17167727" cy="10037556"/>
            <a:chOff x="-1" y="22880845"/>
            <a:chExt cx="17167727" cy="10037556"/>
          </a:xfrm>
        </p:grpSpPr>
        <p:sp>
          <p:nvSpPr>
            <p:cNvPr id="21" name="TextBox 20"/>
            <p:cNvSpPr txBox="1"/>
            <p:nvPr/>
          </p:nvSpPr>
          <p:spPr>
            <a:xfrm>
              <a:off x="-1" y="22880845"/>
              <a:ext cx="1716772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smtClean="0">
                  <a:latin typeface="Times New Roman" panose="02020603050405020304" pitchFamily="18" charset="0"/>
                  <a:cs typeface="Times New Roman" panose="02020603050405020304" pitchFamily="18" charset="0"/>
                </a:rPr>
                <a:t>Sample Readiness </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Early Childhood – College &amp; Career Ready </a:t>
              </a:r>
              <a:r>
                <a:rPr lang="en-US" sz="3200" b="1" dirty="0" smtClean="0">
                  <a:latin typeface="Times New Roman" panose="02020603050405020304" pitchFamily="18" charset="0"/>
                  <a:cs typeface="Times New Roman" panose="02020603050405020304" pitchFamily="18" charset="0"/>
                </a:rPr>
                <a:t>Professional Learning</a:t>
              </a:r>
              <a:r>
                <a:rPr lang="en-US" sz="24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Topics: </a:t>
              </a:r>
              <a:endParaRPr lang="en-US" sz="32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0" y="23465620"/>
              <a:ext cx="17167726" cy="94527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solidFill>
                  <a:schemeClr val="tx1"/>
                </a:solidFill>
              </a:endParaRPr>
            </a:p>
          </p:txBody>
        </p:sp>
      </p:grpSp>
      <p:sp>
        <p:nvSpPr>
          <p:cNvPr id="24" name="Oval 23"/>
          <p:cNvSpPr/>
          <p:nvPr/>
        </p:nvSpPr>
        <p:spPr>
          <a:xfrm>
            <a:off x="38934189" y="18661412"/>
            <a:ext cx="4957012" cy="4302882"/>
          </a:xfrm>
          <a:prstGeom prst="ellipse">
            <a:avLst/>
          </a:prstGeom>
          <a:solidFill>
            <a:srgbClr val="0070C0"/>
          </a:solidFill>
          <a:ln>
            <a:solidFill>
              <a:schemeClr val="bg1"/>
            </a:solidFill>
            <a:prstDash val="lgDashDotDot"/>
          </a:ln>
          <a:effectLst>
            <a:glow rad="228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800" dirty="0">
                <a:latin typeface="Times New Roman" panose="02020603050405020304" pitchFamily="18" charset="0"/>
                <a:cs typeface="Times New Roman" panose="02020603050405020304" pitchFamily="18" charset="0"/>
              </a:rPr>
              <a:t>Teams create </a:t>
            </a:r>
            <a:r>
              <a:rPr lang="en-US" sz="3800" dirty="0" smtClean="0">
                <a:latin typeface="Times New Roman" panose="02020603050405020304" pitchFamily="18" charset="0"/>
                <a:cs typeface="Times New Roman" panose="02020603050405020304" pitchFamily="18" charset="0"/>
              </a:rPr>
              <a:t>a blueprint in Phase 1 </a:t>
            </a:r>
            <a:r>
              <a:rPr lang="en-US" sz="3800" dirty="0">
                <a:latin typeface="Times New Roman" panose="02020603050405020304" pitchFamily="18" charset="0"/>
                <a:cs typeface="Times New Roman" panose="02020603050405020304" pitchFamily="18" charset="0"/>
              </a:rPr>
              <a:t>for </a:t>
            </a:r>
            <a:r>
              <a:rPr lang="en-US" sz="3800" dirty="0" smtClean="0">
                <a:latin typeface="Times New Roman" panose="02020603050405020304" pitchFamily="18" charset="0"/>
                <a:cs typeface="Times New Roman" panose="02020603050405020304" pitchFamily="18" charset="0"/>
              </a:rPr>
              <a:t>roll </a:t>
            </a:r>
            <a:r>
              <a:rPr lang="en-US" sz="3800" dirty="0">
                <a:latin typeface="Times New Roman" panose="02020603050405020304" pitchFamily="18" charset="0"/>
                <a:cs typeface="Times New Roman" panose="02020603050405020304" pitchFamily="18" charset="0"/>
              </a:rPr>
              <a:t>out to Faculty, Students </a:t>
            </a:r>
            <a:r>
              <a:rPr lang="en-US" sz="3800" dirty="0" smtClean="0">
                <a:latin typeface="Times New Roman" panose="02020603050405020304" pitchFamily="18" charset="0"/>
                <a:cs typeface="Times New Roman" panose="02020603050405020304" pitchFamily="18" charset="0"/>
              </a:rPr>
              <a:t>&amp; Staff in Phase 2.</a:t>
            </a:r>
            <a:endParaRPr lang="en-US" sz="3800" dirty="0">
              <a:latin typeface="Times New Roman" panose="02020603050405020304" pitchFamily="18" charset="0"/>
              <a:cs typeface="Times New Roman" panose="02020603050405020304" pitchFamily="18" charset="0"/>
            </a:endParaRPr>
          </a:p>
        </p:txBody>
      </p:sp>
      <p:sp>
        <p:nvSpPr>
          <p:cNvPr id="25" name="Oval 24"/>
          <p:cNvSpPr/>
          <p:nvPr/>
        </p:nvSpPr>
        <p:spPr>
          <a:xfrm>
            <a:off x="39086589" y="18813812"/>
            <a:ext cx="4957012" cy="4302882"/>
          </a:xfrm>
          <a:prstGeom prst="ellipse">
            <a:avLst/>
          </a:prstGeom>
          <a:solidFill>
            <a:srgbClr val="0070C0"/>
          </a:solidFill>
          <a:ln>
            <a:solidFill>
              <a:schemeClr val="bg1"/>
            </a:solidFill>
            <a:prstDash val="lgDashDotDot"/>
          </a:ln>
          <a:effectLst>
            <a:glow rad="228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800" dirty="0">
                <a:latin typeface="Times New Roman" panose="02020603050405020304" pitchFamily="18" charset="0"/>
                <a:cs typeface="Times New Roman" panose="02020603050405020304" pitchFamily="18" charset="0"/>
              </a:rPr>
              <a:t>Teams create </a:t>
            </a:r>
            <a:r>
              <a:rPr lang="en-US" sz="3800" dirty="0" smtClean="0">
                <a:latin typeface="Times New Roman" panose="02020603050405020304" pitchFamily="18" charset="0"/>
                <a:cs typeface="Times New Roman" panose="02020603050405020304" pitchFamily="18" charset="0"/>
              </a:rPr>
              <a:t>a blueprint in Phase 1 </a:t>
            </a:r>
            <a:r>
              <a:rPr lang="en-US" sz="3800" dirty="0">
                <a:latin typeface="Times New Roman" panose="02020603050405020304" pitchFamily="18" charset="0"/>
                <a:cs typeface="Times New Roman" panose="02020603050405020304" pitchFamily="18" charset="0"/>
              </a:rPr>
              <a:t>for </a:t>
            </a:r>
            <a:r>
              <a:rPr lang="en-US" sz="3800" dirty="0" smtClean="0">
                <a:latin typeface="Times New Roman" panose="02020603050405020304" pitchFamily="18" charset="0"/>
                <a:cs typeface="Times New Roman" panose="02020603050405020304" pitchFamily="18" charset="0"/>
              </a:rPr>
              <a:t>roll </a:t>
            </a:r>
            <a:r>
              <a:rPr lang="en-US" sz="3800" dirty="0">
                <a:latin typeface="Times New Roman" panose="02020603050405020304" pitchFamily="18" charset="0"/>
                <a:cs typeface="Times New Roman" panose="02020603050405020304" pitchFamily="18" charset="0"/>
              </a:rPr>
              <a:t>out to Faculty, Students </a:t>
            </a:r>
            <a:r>
              <a:rPr lang="en-US" sz="3800" dirty="0" smtClean="0">
                <a:latin typeface="Times New Roman" panose="02020603050405020304" pitchFamily="18" charset="0"/>
                <a:cs typeface="Times New Roman" panose="02020603050405020304" pitchFamily="18" charset="0"/>
              </a:rPr>
              <a:t>&amp; Staff in Phase 2.</a:t>
            </a:r>
            <a:endParaRPr lang="en-US" sz="3800" dirty="0">
              <a:latin typeface="Times New Roman" panose="02020603050405020304" pitchFamily="18" charset="0"/>
              <a:cs typeface="Times New Roman" panose="02020603050405020304" pitchFamily="18" charset="0"/>
            </a:endParaRPr>
          </a:p>
        </p:txBody>
      </p:sp>
      <p:sp>
        <p:nvSpPr>
          <p:cNvPr id="26" name="Oval 25"/>
          <p:cNvSpPr/>
          <p:nvPr/>
        </p:nvSpPr>
        <p:spPr>
          <a:xfrm>
            <a:off x="7656394" y="3985146"/>
            <a:ext cx="1513737" cy="1312983"/>
          </a:xfrm>
          <a:prstGeom prst="ellipse">
            <a:avLst/>
          </a:prstGeom>
          <a:solidFill>
            <a:srgbClr val="0070C0"/>
          </a:solidFill>
          <a:ln>
            <a:solidFill>
              <a:schemeClr val="bg1"/>
            </a:solidFill>
            <a:prstDash val="lgDashDotDot"/>
          </a:ln>
          <a:effectLst>
            <a:glow rad="228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000" dirty="0">
                <a:latin typeface="Times New Roman" panose="02020603050405020304" pitchFamily="18" charset="0"/>
                <a:cs typeface="Times New Roman" panose="02020603050405020304" pitchFamily="18" charset="0"/>
              </a:rPr>
              <a:t>Teams create </a:t>
            </a:r>
            <a:r>
              <a:rPr lang="en-US" sz="1000" dirty="0" smtClean="0">
                <a:latin typeface="Times New Roman" panose="02020603050405020304" pitchFamily="18" charset="0"/>
                <a:cs typeface="Times New Roman" panose="02020603050405020304" pitchFamily="18" charset="0"/>
              </a:rPr>
              <a:t>a blueprint in </a:t>
            </a:r>
            <a:r>
              <a:rPr lang="en-US" sz="1000" dirty="0">
                <a:latin typeface="Times New Roman" panose="02020603050405020304" pitchFamily="18" charset="0"/>
                <a:cs typeface="Times New Roman" panose="02020603050405020304" pitchFamily="18" charset="0"/>
              </a:rPr>
              <a:t>y</a:t>
            </a:r>
            <a:r>
              <a:rPr lang="en-US" sz="1000" dirty="0" smtClean="0">
                <a:latin typeface="Times New Roman" panose="02020603050405020304" pitchFamily="18" charset="0"/>
                <a:cs typeface="Times New Roman" panose="02020603050405020304" pitchFamily="18" charset="0"/>
              </a:rPr>
              <a:t>ear 1 </a:t>
            </a:r>
            <a:r>
              <a:rPr lang="en-US" sz="1000" dirty="0">
                <a:latin typeface="Times New Roman" panose="02020603050405020304" pitchFamily="18" charset="0"/>
                <a:cs typeface="Times New Roman" panose="02020603050405020304" pitchFamily="18" charset="0"/>
              </a:rPr>
              <a:t>for </a:t>
            </a:r>
            <a:r>
              <a:rPr lang="en-US" sz="1000" dirty="0" smtClean="0">
                <a:latin typeface="Times New Roman" panose="02020603050405020304" pitchFamily="18" charset="0"/>
                <a:cs typeface="Times New Roman" panose="02020603050405020304" pitchFamily="18" charset="0"/>
              </a:rPr>
              <a:t>roll </a:t>
            </a:r>
            <a:r>
              <a:rPr lang="en-US" sz="1000" dirty="0">
                <a:latin typeface="Times New Roman" panose="02020603050405020304" pitchFamily="18" charset="0"/>
                <a:cs typeface="Times New Roman" panose="02020603050405020304" pitchFamily="18" charset="0"/>
              </a:rPr>
              <a:t>out to Faculty, Students </a:t>
            </a:r>
            <a:r>
              <a:rPr lang="en-US" sz="1000" dirty="0" smtClean="0">
                <a:latin typeface="Times New Roman" panose="02020603050405020304" pitchFamily="18" charset="0"/>
                <a:cs typeface="Times New Roman" panose="02020603050405020304" pitchFamily="18" charset="0"/>
              </a:rPr>
              <a:t>&amp; Staff in  year 2.</a:t>
            </a:r>
            <a:endParaRPr lang="en-US" sz="1100" dirty="0">
              <a:latin typeface="Times New Roman" panose="02020603050405020304" pitchFamily="18" charset="0"/>
              <a:cs typeface="Times New Roman" panose="02020603050405020304" pitchFamily="18" charset="0"/>
            </a:endParaRPr>
          </a:p>
        </p:txBody>
      </p:sp>
      <p:pic>
        <p:nvPicPr>
          <p:cNvPr id="27" name="Picture 26" descr="mtss-ci3t-48-inches.png"/>
          <p:cNvPicPr>
            <a:picLocks noChangeAspect="1"/>
          </p:cNvPicPr>
          <p:nvPr/>
        </p:nvPicPr>
        <p:blipFill>
          <a:blip r:embed="rId8"/>
          <a:stretch>
            <a:fillRect/>
          </a:stretch>
        </p:blipFill>
        <p:spPr>
          <a:xfrm>
            <a:off x="844551" y="0"/>
            <a:ext cx="7454901" cy="1104900"/>
          </a:xfrm>
          <a:prstGeom prst="rect">
            <a:avLst/>
          </a:prstGeom>
        </p:spPr>
      </p:pic>
    </p:spTree>
    <p:extLst>
      <p:ext uri="{BB962C8B-B14F-4D97-AF65-F5344CB8AC3E}">
        <p14:creationId xmlns:p14="http://schemas.microsoft.com/office/powerpoint/2010/main" val="173895421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9" descr="Triangle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819" y="918369"/>
            <a:ext cx="8420100" cy="58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990600" y="5867400"/>
            <a:ext cx="7086600" cy="0"/>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3044536" y="5867400"/>
            <a:ext cx="3464" cy="845127"/>
          </a:xfrm>
          <a:prstGeom prst="line">
            <a:avLst/>
          </a:prstGeom>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638800" y="5867400"/>
            <a:ext cx="0" cy="845127"/>
          </a:xfrm>
          <a:prstGeom prst="line">
            <a:avLst/>
          </a:prstGeom>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1143000" y="6096000"/>
            <a:ext cx="2057400" cy="461963"/>
          </a:xfrm>
          <a:prstGeom prst="rect">
            <a:avLst/>
          </a:prstGeom>
          <a:noFill/>
          <a:ln>
            <a:noFill/>
          </a:ln>
        </p:spPr>
        <p:txBody>
          <a:bodyPr>
            <a:spAutoFit/>
          </a:bodyPr>
          <a:lstStyle/>
          <a:p>
            <a:pPr>
              <a:defRPr/>
            </a:pPr>
            <a:r>
              <a:rPr lang="en-US" sz="2400" b="1" dirty="0">
                <a:solidFill>
                  <a:prstClr val="white"/>
                </a:solidFill>
                <a:effectLst>
                  <a:outerShdw blurRad="38100" dist="38100" dir="2700000" algn="tl">
                    <a:srgbClr val="000000">
                      <a:alpha val="43137"/>
                    </a:srgbClr>
                  </a:outerShdw>
                </a:effectLst>
                <a:cs typeface="Arial" charset="0"/>
              </a:rPr>
              <a:t>Academic</a:t>
            </a:r>
          </a:p>
        </p:txBody>
      </p:sp>
      <p:sp>
        <p:nvSpPr>
          <p:cNvPr id="24" name="TextBox 23"/>
          <p:cNvSpPr txBox="1"/>
          <p:nvPr/>
        </p:nvSpPr>
        <p:spPr>
          <a:xfrm>
            <a:off x="3581400" y="6096000"/>
            <a:ext cx="2057400" cy="461963"/>
          </a:xfrm>
          <a:prstGeom prst="rect">
            <a:avLst/>
          </a:prstGeom>
          <a:noFill/>
          <a:ln>
            <a:noFill/>
          </a:ln>
        </p:spPr>
        <p:txBody>
          <a:bodyPr>
            <a:spAutoFit/>
          </a:bodyPr>
          <a:lstStyle/>
          <a:p>
            <a:pPr>
              <a:defRPr/>
            </a:pPr>
            <a:r>
              <a:rPr lang="en-US" sz="2400" b="1" dirty="0">
                <a:solidFill>
                  <a:prstClr val="white"/>
                </a:solidFill>
                <a:effectLst>
                  <a:outerShdw blurRad="38100" dist="38100" dir="2700000" algn="tl">
                    <a:srgbClr val="000000">
                      <a:alpha val="43137"/>
                    </a:srgbClr>
                  </a:outerShdw>
                </a:effectLst>
                <a:cs typeface="Arial" charset="0"/>
              </a:rPr>
              <a:t>Behavioral</a:t>
            </a:r>
          </a:p>
        </p:txBody>
      </p:sp>
      <p:sp>
        <p:nvSpPr>
          <p:cNvPr id="25" name="TextBox 24"/>
          <p:cNvSpPr txBox="1"/>
          <p:nvPr/>
        </p:nvSpPr>
        <p:spPr>
          <a:xfrm>
            <a:off x="6324600" y="6091238"/>
            <a:ext cx="2057400" cy="461962"/>
          </a:xfrm>
          <a:prstGeom prst="rect">
            <a:avLst/>
          </a:prstGeom>
          <a:noFill/>
          <a:ln>
            <a:noFill/>
          </a:ln>
        </p:spPr>
        <p:txBody>
          <a:bodyPr>
            <a:spAutoFit/>
          </a:bodyPr>
          <a:lstStyle/>
          <a:p>
            <a:pPr>
              <a:defRPr/>
            </a:pPr>
            <a:r>
              <a:rPr lang="en-US" sz="2400" b="1" dirty="0">
                <a:solidFill>
                  <a:prstClr val="white"/>
                </a:solidFill>
                <a:effectLst>
                  <a:outerShdw blurRad="38100" dist="38100" dir="2700000" algn="tl">
                    <a:srgbClr val="000000">
                      <a:alpha val="43137"/>
                    </a:srgbClr>
                  </a:outerShdw>
                </a:effectLst>
                <a:cs typeface="Arial" charset="0"/>
              </a:rPr>
              <a:t>Social</a:t>
            </a:r>
          </a:p>
        </p:txBody>
      </p:sp>
      <p:sp>
        <p:nvSpPr>
          <p:cNvPr id="72720" name="TextBox 31"/>
          <p:cNvSpPr txBox="1">
            <a:spLocks noChangeArrowheads="1"/>
          </p:cNvSpPr>
          <p:nvPr/>
        </p:nvSpPr>
        <p:spPr bwMode="auto">
          <a:xfrm>
            <a:off x="4069773" y="1146463"/>
            <a:ext cx="336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200" b="1" dirty="0" smtClean="0">
                <a:solidFill>
                  <a:prstClr val="black"/>
                </a:solidFill>
                <a:latin typeface="Times New Roman" pitchFamily="18" charset="0"/>
                <a:cs typeface="Times New Roman" pitchFamily="18" charset="0"/>
              </a:rPr>
              <a:t>≈</a:t>
            </a:r>
            <a:endParaRPr lang="en-US" sz="2200" b="1" dirty="0" smtClean="0">
              <a:solidFill>
                <a:prstClr val="black"/>
              </a:solidFill>
              <a:latin typeface="Constantia" pitchFamily="18" charset="0"/>
              <a:cs typeface="Times New Roman" pitchFamily="18" charset="0"/>
            </a:endParaRPr>
          </a:p>
        </p:txBody>
      </p:sp>
      <p:sp>
        <p:nvSpPr>
          <p:cNvPr id="72721" name="TextBox 32"/>
          <p:cNvSpPr txBox="1">
            <a:spLocks noChangeArrowheads="1"/>
          </p:cNvSpPr>
          <p:nvPr/>
        </p:nvSpPr>
        <p:spPr bwMode="auto">
          <a:xfrm>
            <a:off x="3875809" y="2185555"/>
            <a:ext cx="336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200" b="1" dirty="0" smtClean="0">
                <a:solidFill>
                  <a:prstClr val="black"/>
                </a:solidFill>
                <a:latin typeface="Times New Roman" pitchFamily="18" charset="0"/>
                <a:cs typeface="Times New Roman" pitchFamily="18" charset="0"/>
              </a:rPr>
              <a:t>≈</a:t>
            </a:r>
            <a:endParaRPr lang="en-US" sz="2200" b="1" dirty="0" smtClean="0">
              <a:solidFill>
                <a:prstClr val="black"/>
              </a:solidFill>
              <a:latin typeface="Constantia" pitchFamily="18" charset="0"/>
              <a:cs typeface="Times New Roman" pitchFamily="18" charset="0"/>
            </a:endParaRPr>
          </a:p>
        </p:txBody>
      </p:sp>
      <p:sp>
        <p:nvSpPr>
          <p:cNvPr id="72722" name="TextBox 33"/>
          <p:cNvSpPr txBox="1">
            <a:spLocks noChangeArrowheads="1"/>
          </p:cNvSpPr>
          <p:nvPr/>
        </p:nvSpPr>
        <p:spPr bwMode="auto">
          <a:xfrm>
            <a:off x="3837710" y="4648200"/>
            <a:ext cx="336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200" b="1" dirty="0" smtClean="0">
                <a:solidFill>
                  <a:prstClr val="black"/>
                </a:solidFill>
                <a:latin typeface="Times New Roman" pitchFamily="18" charset="0"/>
                <a:cs typeface="Times New Roman" pitchFamily="18" charset="0"/>
              </a:rPr>
              <a:t>≈</a:t>
            </a:r>
            <a:endParaRPr lang="en-US" sz="2200" b="1" dirty="0" smtClean="0">
              <a:solidFill>
                <a:prstClr val="black"/>
              </a:solidFill>
              <a:latin typeface="Constantia" pitchFamily="18" charset="0"/>
              <a:cs typeface="Times New Roman" pitchFamily="18" charset="0"/>
            </a:endParaRPr>
          </a:p>
        </p:txBody>
      </p:sp>
      <p:sp>
        <p:nvSpPr>
          <p:cNvPr id="2" name="TextBox 1"/>
          <p:cNvSpPr txBox="1"/>
          <p:nvPr/>
        </p:nvSpPr>
        <p:spPr>
          <a:xfrm>
            <a:off x="1143000" y="3276600"/>
            <a:ext cx="1901536"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6281129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3" y="189973"/>
            <a:ext cx="8229600" cy="1143000"/>
          </a:xfrm>
        </p:spPr>
        <p:style>
          <a:lnRef idx="0">
            <a:schemeClr val="accent2"/>
          </a:lnRef>
          <a:fillRef idx="3">
            <a:schemeClr val="accent2"/>
          </a:fillRef>
          <a:effectRef idx="3">
            <a:schemeClr val="accent2"/>
          </a:effectRef>
          <a:fontRef idx="minor">
            <a:schemeClr val="lt1"/>
          </a:fontRef>
        </p:style>
        <p:txBody>
          <a:bodyPr/>
          <a:lstStyle/>
          <a:p>
            <a:r>
              <a:rPr lang="en-US" dirty="0" smtClean="0">
                <a:latin typeface="+mn-lt"/>
              </a:rPr>
              <a:t>We will discuss</a:t>
            </a:r>
            <a:r>
              <a:rPr lang="en-US" dirty="0" smtClean="0"/>
              <a:t>…</a:t>
            </a:r>
            <a:endParaRPr lang="en-US" dirty="0"/>
          </a:p>
        </p:txBody>
      </p:sp>
      <p:sp>
        <p:nvSpPr>
          <p:cNvPr id="3" name="Content Placeholder 2"/>
          <p:cNvSpPr>
            <a:spLocks noGrp="1"/>
          </p:cNvSpPr>
          <p:nvPr>
            <p:ph idx="1"/>
          </p:nvPr>
        </p:nvSpPr>
        <p:spPr/>
        <p:txBody>
          <a:bodyPr/>
          <a:lstStyle/>
          <a:p>
            <a:r>
              <a:rPr lang="en-US" dirty="0" smtClean="0"/>
              <a:t>KSDE Vision </a:t>
            </a:r>
          </a:p>
          <a:p>
            <a:r>
              <a:rPr lang="en-US" dirty="0" smtClean="0"/>
              <a:t>Kansas MTSS – Past, Present, Future</a:t>
            </a:r>
          </a:p>
          <a:p>
            <a:r>
              <a:rPr lang="en-US" dirty="0" smtClean="0"/>
              <a:t>Components of MTSS:CI3T</a:t>
            </a:r>
          </a:p>
          <a:p>
            <a:r>
              <a:rPr lang="en-US" dirty="0" smtClean="0"/>
              <a:t>Overview 2015-2016 MTSS: CI3T Training Series</a:t>
            </a:r>
          </a:p>
          <a:p>
            <a:endParaRPr lang="en-US" dirty="0"/>
          </a:p>
        </p:txBody>
      </p:sp>
    </p:spTree>
    <p:extLst>
      <p:ext uri="{BB962C8B-B14F-4D97-AF65-F5344CB8AC3E}">
        <p14:creationId xmlns:p14="http://schemas.microsoft.com/office/powerpoint/2010/main" val="353354946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9" descr="Triangle 3.jpg"/>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1000"/>
                    </a14:imgEffect>
                    <a14:imgEffect>
                      <a14:colorTemperature colorTemp="4625"/>
                    </a14:imgEffect>
                    <a14:imgEffect>
                      <a14:saturation sat="60000"/>
                    </a14:imgEffect>
                    <a14:imgEffect>
                      <a14:brightnessContrast bright="37000" contrast="18000"/>
                    </a14:imgEffect>
                  </a14:imgLayer>
                </a14:imgProps>
              </a:ext>
              <a:ext uri="{28A0092B-C50C-407E-A947-70E740481C1C}">
                <a14:useLocalDpi xmlns:a14="http://schemas.microsoft.com/office/drawing/2010/main" val="0"/>
              </a:ext>
            </a:extLst>
          </a:blip>
          <a:srcRect/>
          <a:stretch>
            <a:fillRect/>
          </a:stretch>
        </p:blipFill>
        <p:spPr bwMode="auto">
          <a:xfrm>
            <a:off x="327819" y="918369"/>
            <a:ext cx="8420100" cy="5821362"/>
          </a:xfrm>
          <a:prstGeom prst="rect">
            <a:avLst/>
          </a:prstGeom>
          <a:noFill/>
          <a:ln>
            <a:noFill/>
          </a:ln>
          <a:effectLst>
            <a:glow>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990600" y="5867400"/>
            <a:ext cx="7086600" cy="0"/>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3044536" y="5867400"/>
            <a:ext cx="3464" cy="845127"/>
          </a:xfrm>
          <a:prstGeom prst="line">
            <a:avLst/>
          </a:prstGeom>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638800" y="5867400"/>
            <a:ext cx="0" cy="845127"/>
          </a:xfrm>
          <a:prstGeom prst="line">
            <a:avLst/>
          </a:prstGeom>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1143000" y="6096000"/>
            <a:ext cx="2057400" cy="461963"/>
          </a:xfrm>
          <a:prstGeom prst="rect">
            <a:avLst/>
          </a:prstGeom>
          <a:noFill/>
          <a:ln>
            <a:noFill/>
          </a:ln>
        </p:spPr>
        <p:txBody>
          <a:bodyPr>
            <a:spAutoFit/>
          </a:bodyPr>
          <a:lstStyle/>
          <a:p>
            <a:pPr>
              <a:defRPr/>
            </a:pPr>
            <a:r>
              <a:rPr lang="en-US" sz="2400" b="1" dirty="0">
                <a:solidFill>
                  <a:srgbClr val="002060"/>
                </a:solidFill>
                <a:effectLst>
                  <a:outerShdw blurRad="38100" dist="38100" dir="2700000" algn="tl">
                    <a:srgbClr val="000000">
                      <a:alpha val="43137"/>
                    </a:srgbClr>
                  </a:outerShdw>
                </a:effectLst>
                <a:cs typeface="Arial" charset="0"/>
              </a:rPr>
              <a:t>Academic</a:t>
            </a:r>
          </a:p>
        </p:txBody>
      </p:sp>
      <p:sp>
        <p:nvSpPr>
          <p:cNvPr id="24" name="TextBox 23"/>
          <p:cNvSpPr txBox="1"/>
          <p:nvPr/>
        </p:nvSpPr>
        <p:spPr>
          <a:xfrm>
            <a:off x="3581400" y="6096000"/>
            <a:ext cx="2057400" cy="461963"/>
          </a:xfrm>
          <a:prstGeom prst="rect">
            <a:avLst/>
          </a:prstGeom>
          <a:noFill/>
          <a:ln>
            <a:noFill/>
          </a:ln>
        </p:spPr>
        <p:txBody>
          <a:bodyPr>
            <a:spAutoFit/>
          </a:bodyPr>
          <a:lstStyle/>
          <a:p>
            <a:pPr>
              <a:defRPr/>
            </a:pPr>
            <a:r>
              <a:rPr lang="en-US" sz="2400" b="1" dirty="0">
                <a:solidFill>
                  <a:srgbClr val="002060"/>
                </a:solidFill>
                <a:effectLst>
                  <a:outerShdw blurRad="38100" dist="38100" dir="2700000" algn="tl">
                    <a:srgbClr val="000000">
                      <a:alpha val="43137"/>
                    </a:srgbClr>
                  </a:outerShdw>
                </a:effectLst>
                <a:cs typeface="Arial" charset="0"/>
              </a:rPr>
              <a:t>Behavioral</a:t>
            </a:r>
          </a:p>
        </p:txBody>
      </p:sp>
      <p:sp>
        <p:nvSpPr>
          <p:cNvPr id="25" name="TextBox 24"/>
          <p:cNvSpPr txBox="1"/>
          <p:nvPr/>
        </p:nvSpPr>
        <p:spPr>
          <a:xfrm>
            <a:off x="6324600" y="6091238"/>
            <a:ext cx="2057400" cy="461962"/>
          </a:xfrm>
          <a:prstGeom prst="rect">
            <a:avLst/>
          </a:prstGeom>
          <a:noFill/>
          <a:ln>
            <a:noFill/>
          </a:ln>
        </p:spPr>
        <p:txBody>
          <a:bodyPr>
            <a:spAutoFit/>
          </a:bodyPr>
          <a:lstStyle/>
          <a:p>
            <a:pPr>
              <a:defRPr/>
            </a:pPr>
            <a:r>
              <a:rPr lang="en-US" sz="2400" b="1" dirty="0">
                <a:solidFill>
                  <a:srgbClr val="002060"/>
                </a:solidFill>
                <a:effectLst>
                  <a:outerShdw blurRad="38100" dist="38100" dir="2700000" algn="tl">
                    <a:srgbClr val="000000">
                      <a:alpha val="43137"/>
                    </a:srgbClr>
                  </a:outerShdw>
                </a:effectLst>
                <a:cs typeface="Arial" charset="0"/>
              </a:rPr>
              <a:t>Social</a:t>
            </a:r>
          </a:p>
        </p:txBody>
      </p:sp>
      <p:sp>
        <p:nvSpPr>
          <p:cNvPr id="2" name="TextBox 1"/>
          <p:cNvSpPr txBox="1"/>
          <p:nvPr/>
        </p:nvSpPr>
        <p:spPr>
          <a:xfrm>
            <a:off x="990600" y="3352800"/>
            <a:ext cx="7086600" cy="2677656"/>
          </a:xfrm>
          <a:prstGeom prst="rect">
            <a:avLst/>
          </a:prstGeom>
          <a:noFill/>
        </p:spPr>
        <p:txBody>
          <a:bodyPr wrap="square" rtlCol="0">
            <a:spAutoFit/>
          </a:bodyPr>
          <a:lstStyle/>
          <a:p>
            <a:pPr marL="342900" indent="-342900">
              <a:buFont typeface="Arial" panose="020B0604020202020204" pitchFamily="34" charset="0"/>
              <a:buChar char="•"/>
            </a:pPr>
            <a:r>
              <a:rPr lang="en-US" sz="2400" b="1" u="sng" dirty="0" smtClean="0"/>
              <a:t>All</a:t>
            </a:r>
            <a:r>
              <a:rPr lang="en-US" sz="2400" dirty="0" smtClean="0"/>
              <a:t> students receive Tier 1</a:t>
            </a:r>
          </a:p>
          <a:p>
            <a:pPr marL="342900" indent="-342900">
              <a:buFont typeface="Arial" panose="020B0604020202020204" pitchFamily="34" charset="0"/>
              <a:buChar char="•"/>
            </a:pPr>
            <a:r>
              <a:rPr lang="en-US" sz="2400" dirty="0" smtClean="0"/>
              <a:t>Core instruction: Reading, Math, and Social Skills</a:t>
            </a:r>
          </a:p>
          <a:p>
            <a:pPr marL="342900" indent="-342900">
              <a:buFont typeface="Arial" panose="020B0604020202020204" pitchFamily="34" charset="0"/>
              <a:buChar char="•"/>
            </a:pPr>
            <a:r>
              <a:rPr lang="en-US" sz="2400" dirty="0" smtClean="0"/>
              <a:t>School-wide </a:t>
            </a:r>
            <a:r>
              <a:rPr lang="en-US" sz="2400" dirty="0" smtClean="0"/>
              <a:t>Behavior expectations developed</a:t>
            </a:r>
            <a:endParaRPr lang="en-US" sz="2400" dirty="0" smtClean="0"/>
          </a:p>
          <a:p>
            <a:pPr marL="342900" indent="-342900">
              <a:buFont typeface="Arial" panose="020B0604020202020204" pitchFamily="34" charset="0"/>
              <a:buChar char="•"/>
            </a:pPr>
            <a:r>
              <a:rPr lang="en-US" sz="2400" dirty="0" smtClean="0"/>
              <a:t>Universal Screeners: Reading, Math, and Behavior</a:t>
            </a:r>
          </a:p>
          <a:p>
            <a:pPr marL="342900" indent="-342900">
              <a:buFont typeface="Arial" panose="020B0604020202020204" pitchFamily="34" charset="0"/>
              <a:buChar char="•"/>
            </a:pPr>
            <a:r>
              <a:rPr lang="en-US" sz="2400" dirty="0" smtClean="0"/>
              <a:t>Master Schedule with emphasis on maximizing instructional time</a:t>
            </a:r>
          </a:p>
          <a:p>
            <a:endParaRPr lang="en-US" sz="2400" dirty="0"/>
          </a:p>
        </p:txBody>
      </p:sp>
    </p:spTree>
    <p:extLst>
      <p:ext uri="{BB962C8B-B14F-4D97-AF65-F5344CB8AC3E}">
        <p14:creationId xmlns:p14="http://schemas.microsoft.com/office/powerpoint/2010/main" val="27011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9" descr="Triangle 3.jpg"/>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1000"/>
                    </a14:imgEffect>
                    <a14:imgEffect>
                      <a14:colorTemperature colorTemp="4625"/>
                    </a14:imgEffect>
                    <a14:imgEffect>
                      <a14:saturation sat="60000"/>
                    </a14:imgEffect>
                    <a14:imgEffect>
                      <a14:brightnessContrast bright="37000" contrast="18000"/>
                    </a14:imgEffect>
                  </a14:imgLayer>
                </a14:imgProps>
              </a:ext>
              <a:ext uri="{28A0092B-C50C-407E-A947-70E740481C1C}">
                <a14:useLocalDpi xmlns:a14="http://schemas.microsoft.com/office/drawing/2010/main" val="0"/>
              </a:ext>
            </a:extLst>
          </a:blip>
          <a:srcRect/>
          <a:stretch>
            <a:fillRect/>
          </a:stretch>
        </p:blipFill>
        <p:spPr bwMode="auto">
          <a:xfrm>
            <a:off x="327819" y="918369"/>
            <a:ext cx="8420100" cy="5821362"/>
          </a:xfrm>
          <a:prstGeom prst="rect">
            <a:avLst/>
          </a:prstGeom>
          <a:noFill/>
          <a:ln>
            <a:noFill/>
          </a:ln>
          <a:effectLst>
            <a:glow>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990600" y="5867400"/>
            <a:ext cx="7086600" cy="0"/>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3044536" y="5867400"/>
            <a:ext cx="3464" cy="845127"/>
          </a:xfrm>
          <a:prstGeom prst="line">
            <a:avLst/>
          </a:prstGeom>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638800" y="5867400"/>
            <a:ext cx="0" cy="845127"/>
          </a:xfrm>
          <a:prstGeom prst="line">
            <a:avLst/>
          </a:prstGeom>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1143000" y="6096000"/>
            <a:ext cx="2057400" cy="461963"/>
          </a:xfrm>
          <a:prstGeom prst="rect">
            <a:avLst/>
          </a:prstGeom>
          <a:noFill/>
          <a:ln>
            <a:noFill/>
          </a:ln>
        </p:spPr>
        <p:txBody>
          <a:bodyPr>
            <a:spAutoFit/>
          </a:bodyPr>
          <a:lstStyle/>
          <a:p>
            <a:pPr>
              <a:defRPr/>
            </a:pPr>
            <a:r>
              <a:rPr lang="en-US" sz="2400" b="1" dirty="0">
                <a:solidFill>
                  <a:srgbClr val="002060"/>
                </a:solidFill>
                <a:effectLst>
                  <a:outerShdw blurRad="38100" dist="38100" dir="2700000" algn="tl">
                    <a:srgbClr val="000000">
                      <a:alpha val="43137"/>
                    </a:srgbClr>
                  </a:outerShdw>
                </a:effectLst>
                <a:cs typeface="Arial" charset="0"/>
              </a:rPr>
              <a:t>Academic</a:t>
            </a:r>
          </a:p>
        </p:txBody>
      </p:sp>
      <p:sp>
        <p:nvSpPr>
          <p:cNvPr id="24" name="TextBox 23"/>
          <p:cNvSpPr txBox="1"/>
          <p:nvPr/>
        </p:nvSpPr>
        <p:spPr>
          <a:xfrm>
            <a:off x="3581400" y="6096000"/>
            <a:ext cx="2057400" cy="461963"/>
          </a:xfrm>
          <a:prstGeom prst="rect">
            <a:avLst/>
          </a:prstGeom>
          <a:noFill/>
          <a:ln>
            <a:noFill/>
          </a:ln>
        </p:spPr>
        <p:txBody>
          <a:bodyPr>
            <a:spAutoFit/>
          </a:bodyPr>
          <a:lstStyle/>
          <a:p>
            <a:pPr>
              <a:defRPr/>
            </a:pPr>
            <a:r>
              <a:rPr lang="en-US" sz="2400" b="1" dirty="0">
                <a:solidFill>
                  <a:srgbClr val="002060"/>
                </a:solidFill>
                <a:effectLst>
                  <a:outerShdw blurRad="38100" dist="38100" dir="2700000" algn="tl">
                    <a:srgbClr val="000000">
                      <a:alpha val="43137"/>
                    </a:srgbClr>
                  </a:outerShdw>
                </a:effectLst>
                <a:cs typeface="Arial" charset="0"/>
              </a:rPr>
              <a:t>Behavioral</a:t>
            </a:r>
          </a:p>
        </p:txBody>
      </p:sp>
      <p:sp>
        <p:nvSpPr>
          <p:cNvPr id="25" name="TextBox 24"/>
          <p:cNvSpPr txBox="1"/>
          <p:nvPr/>
        </p:nvSpPr>
        <p:spPr>
          <a:xfrm>
            <a:off x="6324600" y="6091238"/>
            <a:ext cx="2057400" cy="461962"/>
          </a:xfrm>
          <a:prstGeom prst="rect">
            <a:avLst/>
          </a:prstGeom>
          <a:noFill/>
          <a:ln>
            <a:noFill/>
          </a:ln>
        </p:spPr>
        <p:txBody>
          <a:bodyPr>
            <a:spAutoFit/>
          </a:bodyPr>
          <a:lstStyle/>
          <a:p>
            <a:pPr>
              <a:defRPr/>
            </a:pPr>
            <a:r>
              <a:rPr lang="en-US" sz="2400" b="1" dirty="0">
                <a:solidFill>
                  <a:srgbClr val="002060"/>
                </a:solidFill>
                <a:effectLst>
                  <a:outerShdw blurRad="38100" dist="38100" dir="2700000" algn="tl">
                    <a:srgbClr val="000000">
                      <a:alpha val="43137"/>
                    </a:srgbClr>
                  </a:outerShdw>
                </a:effectLst>
                <a:cs typeface="Arial" charset="0"/>
              </a:rPr>
              <a:t>Social</a:t>
            </a:r>
          </a:p>
        </p:txBody>
      </p:sp>
      <p:sp>
        <p:nvSpPr>
          <p:cNvPr id="2" name="TextBox 1"/>
          <p:cNvSpPr txBox="1"/>
          <p:nvPr/>
        </p:nvSpPr>
        <p:spPr>
          <a:xfrm>
            <a:off x="1468967" y="3981639"/>
            <a:ext cx="7086600" cy="2308324"/>
          </a:xfrm>
          <a:prstGeom prst="rect">
            <a:avLst/>
          </a:prstGeom>
          <a:noFill/>
        </p:spPr>
        <p:txBody>
          <a:bodyPr wrap="square" rtlCol="0">
            <a:spAutoFit/>
          </a:bodyPr>
          <a:lstStyle/>
          <a:p>
            <a:pPr marL="342900" indent="-342900">
              <a:buFont typeface="Arial" panose="020B0604020202020204" pitchFamily="34" charset="0"/>
              <a:buChar char="•"/>
            </a:pPr>
            <a:r>
              <a:rPr lang="en-US" sz="2000" b="1" u="sng" dirty="0" smtClean="0"/>
              <a:t>All</a:t>
            </a:r>
            <a:r>
              <a:rPr lang="en-US" sz="2000" dirty="0" smtClean="0"/>
              <a:t> students receive Tier 1</a:t>
            </a:r>
          </a:p>
          <a:p>
            <a:pPr marL="342900" indent="-342900">
              <a:buFont typeface="Arial" panose="020B0604020202020204" pitchFamily="34" charset="0"/>
              <a:buChar char="•"/>
            </a:pPr>
            <a:r>
              <a:rPr lang="en-US" sz="2000" dirty="0" smtClean="0"/>
              <a:t>Core instruction: Reading, Math, and Social Skills</a:t>
            </a:r>
          </a:p>
          <a:p>
            <a:pPr marL="342900" indent="-342900">
              <a:buFont typeface="Arial" panose="020B0604020202020204" pitchFamily="34" charset="0"/>
              <a:buChar char="•"/>
            </a:pPr>
            <a:r>
              <a:rPr lang="en-US" sz="2000" dirty="0" smtClean="0"/>
              <a:t>School-wide </a:t>
            </a:r>
            <a:r>
              <a:rPr lang="en-US" sz="2000" dirty="0" smtClean="0"/>
              <a:t>Behavior expectations </a:t>
            </a:r>
            <a:r>
              <a:rPr lang="en-US" sz="2000" dirty="0" smtClean="0"/>
              <a:t>developed</a:t>
            </a:r>
          </a:p>
          <a:p>
            <a:pPr marL="342900" indent="-342900">
              <a:buFont typeface="Arial" panose="020B0604020202020204" pitchFamily="34" charset="0"/>
              <a:buChar char="•"/>
            </a:pPr>
            <a:r>
              <a:rPr lang="en-US" sz="2000" dirty="0" smtClean="0"/>
              <a:t>Universal Screeners: Reading, Math, and Behavior</a:t>
            </a:r>
          </a:p>
          <a:p>
            <a:pPr marL="342900" indent="-342900">
              <a:buFont typeface="Arial" panose="020B0604020202020204" pitchFamily="34" charset="0"/>
              <a:buChar char="•"/>
            </a:pPr>
            <a:r>
              <a:rPr lang="en-US" sz="2000" dirty="0" smtClean="0"/>
              <a:t>Master Schedule with emphasis on maximizing instructional time</a:t>
            </a:r>
          </a:p>
          <a:p>
            <a:endParaRPr lang="en-US" sz="2400" dirty="0"/>
          </a:p>
        </p:txBody>
      </p:sp>
      <p:sp>
        <p:nvSpPr>
          <p:cNvPr id="5" name="TextBox 4"/>
          <p:cNvSpPr txBox="1"/>
          <p:nvPr/>
        </p:nvSpPr>
        <p:spPr>
          <a:xfrm>
            <a:off x="762000" y="1524000"/>
            <a:ext cx="8153400" cy="2585323"/>
          </a:xfrm>
          <a:prstGeom prst="rect">
            <a:avLst/>
          </a:prstGeom>
          <a:noFill/>
        </p:spPr>
        <p:txBody>
          <a:bodyPr wrap="square" rtlCol="0">
            <a:spAutoFit/>
          </a:bodyPr>
          <a:lstStyle/>
          <a:p>
            <a:pPr marL="342900" indent="-342900">
              <a:buFont typeface="Arial" panose="020B0604020202020204" pitchFamily="34" charset="0"/>
              <a:buChar char="•"/>
            </a:pPr>
            <a:r>
              <a:rPr lang="en-US" sz="2400" b="1" u="sng" dirty="0" smtClean="0"/>
              <a:t>Some</a:t>
            </a:r>
            <a:r>
              <a:rPr lang="en-US" sz="2400" dirty="0" smtClean="0"/>
              <a:t> students in Tier 2</a:t>
            </a:r>
          </a:p>
          <a:p>
            <a:pPr marL="342900" indent="-342900">
              <a:buFont typeface="Arial" panose="020B0604020202020204" pitchFamily="34" charset="0"/>
              <a:buChar char="•"/>
            </a:pPr>
            <a:r>
              <a:rPr lang="en-US" sz="2400" dirty="0" smtClean="0"/>
              <a:t>Targeted Interventions for Academics, Social Skills, and Behavior</a:t>
            </a:r>
          </a:p>
          <a:p>
            <a:pPr marL="342900" indent="-342900">
              <a:buFont typeface="Arial" panose="020B0604020202020204" pitchFamily="34" charset="0"/>
              <a:buChar char="•"/>
            </a:pPr>
            <a:r>
              <a:rPr lang="en-US" sz="2400" dirty="0" smtClean="0"/>
              <a:t>Progress Monitors: Reading, Math, and Behavior</a:t>
            </a:r>
          </a:p>
          <a:p>
            <a:pPr marL="342900" indent="-342900">
              <a:buFont typeface="Arial" panose="020B0604020202020204" pitchFamily="34" charset="0"/>
              <a:buChar char="•"/>
            </a:pPr>
            <a:r>
              <a:rPr lang="en-US" sz="2400" dirty="0" smtClean="0"/>
              <a:t>Extension activities for students whom do not need remediation</a:t>
            </a:r>
          </a:p>
          <a:p>
            <a:endParaRPr lang="en-US" dirty="0"/>
          </a:p>
        </p:txBody>
      </p:sp>
    </p:spTree>
    <p:extLst>
      <p:ext uri="{BB962C8B-B14F-4D97-AF65-F5344CB8AC3E}">
        <p14:creationId xmlns:p14="http://schemas.microsoft.com/office/powerpoint/2010/main" val="55121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9" descr="Triangle 3.jpg"/>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1000"/>
                    </a14:imgEffect>
                    <a14:imgEffect>
                      <a14:colorTemperature colorTemp="4625"/>
                    </a14:imgEffect>
                    <a14:imgEffect>
                      <a14:saturation sat="60000"/>
                    </a14:imgEffect>
                    <a14:imgEffect>
                      <a14:brightnessContrast bright="37000" contrast="18000"/>
                    </a14:imgEffect>
                  </a14:imgLayer>
                </a14:imgProps>
              </a:ext>
              <a:ext uri="{28A0092B-C50C-407E-A947-70E740481C1C}">
                <a14:useLocalDpi xmlns:a14="http://schemas.microsoft.com/office/drawing/2010/main" val="0"/>
              </a:ext>
            </a:extLst>
          </a:blip>
          <a:srcRect/>
          <a:stretch>
            <a:fillRect/>
          </a:stretch>
        </p:blipFill>
        <p:spPr bwMode="auto">
          <a:xfrm>
            <a:off x="327819" y="918369"/>
            <a:ext cx="8420100" cy="5821362"/>
          </a:xfrm>
          <a:prstGeom prst="rect">
            <a:avLst/>
          </a:prstGeom>
          <a:noFill/>
          <a:ln>
            <a:noFill/>
          </a:ln>
          <a:effectLst>
            <a:glow>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990600" y="5867400"/>
            <a:ext cx="7086600" cy="0"/>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3044536" y="5867400"/>
            <a:ext cx="3464" cy="845127"/>
          </a:xfrm>
          <a:prstGeom prst="line">
            <a:avLst/>
          </a:prstGeom>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638800" y="5867400"/>
            <a:ext cx="0" cy="845127"/>
          </a:xfrm>
          <a:prstGeom prst="line">
            <a:avLst/>
          </a:prstGeom>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1143000" y="6096000"/>
            <a:ext cx="2057400" cy="461963"/>
          </a:xfrm>
          <a:prstGeom prst="rect">
            <a:avLst/>
          </a:prstGeom>
          <a:noFill/>
          <a:ln>
            <a:noFill/>
          </a:ln>
        </p:spPr>
        <p:txBody>
          <a:bodyPr>
            <a:spAutoFit/>
          </a:bodyPr>
          <a:lstStyle/>
          <a:p>
            <a:pPr>
              <a:defRPr/>
            </a:pPr>
            <a:r>
              <a:rPr lang="en-US" sz="2400" b="1" dirty="0">
                <a:solidFill>
                  <a:srgbClr val="002060"/>
                </a:solidFill>
                <a:effectLst>
                  <a:outerShdw blurRad="38100" dist="38100" dir="2700000" algn="tl">
                    <a:srgbClr val="000000">
                      <a:alpha val="43137"/>
                    </a:srgbClr>
                  </a:outerShdw>
                </a:effectLst>
                <a:cs typeface="Arial" charset="0"/>
              </a:rPr>
              <a:t>Academic</a:t>
            </a:r>
          </a:p>
        </p:txBody>
      </p:sp>
      <p:sp>
        <p:nvSpPr>
          <p:cNvPr id="24" name="TextBox 23"/>
          <p:cNvSpPr txBox="1"/>
          <p:nvPr/>
        </p:nvSpPr>
        <p:spPr>
          <a:xfrm>
            <a:off x="3581400" y="6096000"/>
            <a:ext cx="2057400" cy="461963"/>
          </a:xfrm>
          <a:prstGeom prst="rect">
            <a:avLst/>
          </a:prstGeom>
          <a:noFill/>
          <a:ln>
            <a:noFill/>
          </a:ln>
        </p:spPr>
        <p:txBody>
          <a:bodyPr>
            <a:spAutoFit/>
          </a:bodyPr>
          <a:lstStyle/>
          <a:p>
            <a:pPr>
              <a:defRPr/>
            </a:pPr>
            <a:r>
              <a:rPr lang="en-US" sz="2400" b="1" dirty="0">
                <a:solidFill>
                  <a:srgbClr val="002060"/>
                </a:solidFill>
                <a:effectLst>
                  <a:outerShdw blurRad="38100" dist="38100" dir="2700000" algn="tl">
                    <a:srgbClr val="000000">
                      <a:alpha val="43137"/>
                    </a:srgbClr>
                  </a:outerShdw>
                </a:effectLst>
                <a:cs typeface="Arial" charset="0"/>
              </a:rPr>
              <a:t>Behavioral</a:t>
            </a:r>
          </a:p>
        </p:txBody>
      </p:sp>
      <p:sp>
        <p:nvSpPr>
          <p:cNvPr id="25" name="TextBox 24"/>
          <p:cNvSpPr txBox="1"/>
          <p:nvPr/>
        </p:nvSpPr>
        <p:spPr>
          <a:xfrm>
            <a:off x="6324600" y="6091238"/>
            <a:ext cx="2057400" cy="461962"/>
          </a:xfrm>
          <a:prstGeom prst="rect">
            <a:avLst/>
          </a:prstGeom>
          <a:noFill/>
          <a:ln>
            <a:noFill/>
          </a:ln>
        </p:spPr>
        <p:txBody>
          <a:bodyPr>
            <a:spAutoFit/>
          </a:bodyPr>
          <a:lstStyle/>
          <a:p>
            <a:pPr>
              <a:defRPr/>
            </a:pPr>
            <a:r>
              <a:rPr lang="en-US" sz="2400" b="1" dirty="0">
                <a:solidFill>
                  <a:srgbClr val="002060"/>
                </a:solidFill>
                <a:effectLst>
                  <a:outerShdw blurRad="38100" dist="38100" dir="2700000" algn="tl">
                    <a:srgbClr val="000000">
                      <a:alpha val="43137"/>
                    </a:srgbClr>
                  </a:outerShdw>
                </a:effectLst>
                <a:cs typeface="Arial" charset="0"/>
              </a:rPr>
              <a:t>Social</a:t>
            </a:r>
          </a:p>
        </p:txBody>
      </p:sp>
      <p:sp>
        <p:nvSpPr>
          <p:cNvPr id="2" name="TextBox 1"/>
          <p:cNvSpPr txBox="1"/>
          <p:nvPr/>
        </p:nvSpPr>
        <p:spPr>
          <a:xfrm>
            <a:off x="1468967" y="3981639"/>
            <a:ext cx="7086600" cy="2308324"/>
          </a:xfrm>
          <a:prstGeom prst="rect">
            <a:avLst/>
          </a:prstGeom>
          <a:noFill/>
        </p:spPr>
        <p:txBody>
          <a:bodyPr wrap="square" rtlCol="0">
            <a:spAutoFit/>
          </a:bodyPr>
          <a:lstStyle/>
          <a:p>
            <a:pPr marL="342900" indent="-342900">
              <a:buFont typeface="Arial" panose="020B0604020202020204" pitchFamily="34" charset="0"/>
              <a:buChar char="•"/>
            </a:pPr>
            <a:r>
              <a:rPr lang="en-US" sz="2000" b="1" u="sng" dirty="0" smtClean="0"/>
              <a:t>All </a:t>
            </a:r>
            <a:r>
              <a:rPr lang="en-US" sz="2000" dirty="0" smtClean="0"/>
              <a:t>students receive Tier 1</a:t>
            </a:r>
          </a:p>
          <a:p>
            <a:pPr marL="342900" indent="-342900">
              <a:buFont typeface="Arial" panose="020B0604020202020204" pitchFamily="34" charset="0"/>
              <a:buChar char="•"/>
            </a:pPr>
            <a:r>
              <a:rPr lang="en-US" sz="2000" dirty="0" smtClean="0"/>
              <a:t>Core instruction: Reading, Math, and Social Skills</a:t>
            </a:r>
          </a:p>
          <a:p>
            <a:pPr marL="342900" indent="-342900">
              <a:buFont typeface="Arial" panose="020B0604020202020204" pitchFamily="34" charset="0"/>
              <a:buChar char="•"/>
            </a:pPr>
            <a:r>
              <a:rPr lang="en-US" sz="2000" dirty="0" smtClean="0"/>
              <a:t>School-wide </a:t>
            </a:r>
            <a:r>
              <a:rPr lang="en-US" sz="2000" dirty="0" smtClean="0"/>
              <a:t>Behavior expectations </a:t>
            </a:r>
            <a:r>
              <a:rPr lang="en-US" sz="2000" dirty="0" smtClean="0"/>
              <a:t>developed</a:t>
            </a:r>
          </a:p>
          <a:p>
            <a:pPr marL="342900" indent="-342900">
              <a:buFont typeface="Arial" panose="020B0604020202020204" pitchFamily="34" charset="0"/>
              <a:buChar char="•"/>
            </a:pPr>
            <a:r>
              <a:rPr lang="en-US" sz="2000" dirty="0" smtClean="0"/>
              <a:t>Universal Screeners: Reading, Math, and Behavior</a:t>
            </a:r>
          </a:p>
          <a:p>
            <a:pPr marL="342900" indent="-342900">
              <a:buFont typeface="Arial" panose="020B0604020202020204" pitchFamily="34" charset="0"/>
              <a:buChar char="•"/>
            </a:pPr>
            <a:r>
              <a:rPr lang="en-US" sz="2000" dirty="0" smtClean="0"/>
              <a:t>Master Schedule with emphasis on maximizing instructional time</a:t>
            </a:r>
          </a:p>
          <a:p>
            <a:endParaRPr lang="en-US" sz="2400" dirty="0"/>
          </a:p>
        </p:txBody>
      </p:sp>
      <p:sp>
        <p:nvSpPr>
          <p:cNvPr id="5" name="TextBox 4"/>
          <p:cNvSpPr txBox="1"/>
          <p:nvPr/>
        </p:nvSpPr>
        <p:spPr>
          <a:xfrm>
            <a:off x="935567" y="1845733"/>
            <a:ext cx="8153400" cy="1600438"/>
          </a:xfrm>
          <a:prstGeom prst="rect">
            <a:avLst/>
          </a:prstGeom>
          <a:noFill/>
        </p:spPr>
        <p:txBody>
          <a:bodyPr wrap="square" rtlCol="0">
            <a:spAutoFit/>
          </a:bodyPr>
          <a:lstStyle/>
          <a:p>
            <a:pPr marL="342900" indent="-342900">
              <a:buFont typeface="Arial" panose="020B0604020202020204" pitchFamily="34" charset="0"/>
              <a:buChar char="•"/>
            </a:pPr>
            <a:r>
              <a:rPr lang="en-US" sz="2000" b="1" u="sng" dirty="0" smtClean="0"/>
              <a:t>Some</a:t>
            </a:r>
            <a:r>
              <a:rPr lang="en-US" sz="2000" dirty="0" smtClean="0"/>
              <a:t> students in Tier 2</a:t>
            </a:r>
          </a:p>
          <a:p>
            <a:pPr marL="342900" indent="-342900">
              <a:buFont typeface="Arial" panose="020B0604020202020204" pitchFamily="34" charset="0"/>
              <a:buChar char="•"/>
            </a:pPr>
            <a:r>
              <a:rPr lang="en-US" sz="2000" dirty="0" smtClean="0"/>
              <a:t>Targeted Interventions for Academics, Social Skills, and Behavior</a:t>
            </a:r>
          </a:p>
          <a:p>
            <a:pPr marL="342900" indent="-342900">
              <a:buFont typeface="Arial" panose="020B0604020202020204" pitchFamily="34" charset="0"/>
              <a:buChar char="•"/>
            </a:pPr>
            <a:r>
              <a:rPr lang="en-US" sz="2000" dirty="0" smtClean="0"/>
              <a:t>Progress Monitors: Reading, Math, and Behavior</a:t>
            </a:r>
          </a:p>
          <a:p>
            <a:pPr marL="342900" indent="-342900">
              <a:buFont typeface="Arial" panose="020B0604020202020204" pitchFamily="34" charset="0"/>
              <a:buChar char="•"/>
            </a:pPr>
            <a:r>
              <a:rPr lang="en-US" sz="2000" dirty="0" smtClean="0"/>
              <a:t>Extension activities for students whom do not need remediation</a:t>
            </a:r>
          </a:p>
          <a:p>
            <a:endParaRPr lang="en-US" dirty="0"/>
          </a:p>
        </p:txBody>
      </p:sp>
      <p:sp>
        <p:nvSpPr>
          <p:cNvPr id="4" name="Rectangle 3"/>
          <p:cNvSpPr/>
          <p:nvPr/>
        </p:nvSpPr>
        <p:spPr>
          <a:xfrm>
            <a:off x="0" y="133539"/>
            <a:ext cx="9144000" cy="1569660"/>
          </a:xfrm>
          <a:prstGeom prst="rect">
            <a:avLst/>
          </a:prstGeom>
        </p:spPr>
        <p:txBody>
          <a:bodyPr wrap="square">
            <a:spAutoFit/>
          </a:bodyPr>
          <a:lstStyle/>
          <a:p>
            <a:pPr marL="342900" indent="-342900">
              <a:buFont typeface="Arial" panose="020B0604020202020204" pitchFamily="34" charset="0"/>
              <a:buChar char="•"/>
            </a:pPr>
            <a:r>
              <a:rPr lang="en-US" sz="2400" b="1" u="sng" dirty="0" smtClean="0"/>
              <a:t>A Few </a:t>
            </a:r>
            <a:r>
              <a:rPr lang="en-US" sz="2400" dirty="0" smtClean="0"/>
              <a:t>students in Tier 3</a:t>
            </a:r>
          </a:p>
          <a:p>
            <a:pPr marL="342900" indent="-342900">
              <a:buFont typeface="Arial" panose="020B0604020202020204" pitchFamily="34" charset="0"/>
              <a:buChar char="•"/>
            </a:pPr>
            <a:r>
              <a:rPr lang="en-US" sz="2400" dirty="0" smtClean="0"/>
              <a:t>Specialized Interventions for Academics, Social Skills, and Behavior</a:t>
            </a:r>
          </a:p>
          <a:p>
            <a:pPr marL="342900" indent="-342900">
              <a:buFont typeface="Arial" panose="020B0604020202020204" pitchFamily="34" charset="0"/>
              <a:buChar char="•"/>
            </a:pPr>
            <a:r>
              <a:rPr lang="en-US" sz="2400" dirty="0" smtClean="0"/>
              <a:t>Frequent Progress Monitors: Reading, Math, and Behavior</a:t>
            </a:r>
          </a:p>
          <a:p>
            <a:pPr marL="342900" indent="-342900">
              <a:buFont typeface="Arial" panose="020B0604020202020204" pitchFamily="34" charset="0"/>
              <a:buChar char="•"/>
            </a:pPr>
            <a:r>
              <a:rPr lang="en-US" sz="2400" dirty="0" smtClean="0"/>
              <a:t>Is not only reserved for Special Education</a:t>
            </a:r>
          </a:p>
        </p:txBody>
      </p:sp>
    </p:spTree>
    <p:extLst>
      <p:ext uri="{BB962C8B-B14F-4D97-AF65-F5344CB8AC3E}">
        <p14:creationId xmlns:p14="http://schemas.microsoft.com/office/powerpoint/2010/main" val="256241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9" descr="Triangle 3.jpg"/>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1000"/>
                    </a14:imgEffect>
                    <a14:imgEffect>
                      <a14:colorTemperature colorTemp="4625"/>
                    </a14:imgEffect>
                    <a14:imgEffect>
                      <a14:saturation sat="60000"/>
                    </a14:imgEffect>
                    <a14:imgEffect>
                      <a14:brightnessContrast bright="37000" contrast="18000"/>
                    </a14:imgEffect>
                  </a14:imgLayer>
                </a14:imgProps>
              </a:ext>
              <a:ext uri="{28A0092B-C50C-407E-A947-70E740481C1C}">
                <a14:useLocalDpi xmlns:a14="http://schemas.microsoft.com/office/drawing/2010/main" val="0"/>
              </a:ext>
            </a:extLst>
          </a:blip>
          <a:srcRect/>
          <a:stretch>
            <a:fillRect/>
          </a:stretch>
        </p:blipFill>
        <p:spPr bwMode="auto">
          <a:xfrm>
            <a:off x="327819" y="918369"/>
            <a:ext cx="8420100" cy="5821362"/>
          </a:xfrm>
          <a:prstGeom prst="rect">
            <a:avLst/>
          </a:prstGeom>
          <a:noFill/>
          <a:ln>
            <a:noFill/>
          </a:ln>
          <a:effectLst>
            <a:glow>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990600" y="5867400"/>
            <a:ext cx="7086600" cy="0"/>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3044536" y="5867400"/>
            <a:ext cx="3464" cy="845127"/>
          </a:xfrm>
          <a:prstGeom prst="line">
            <a:avLst/>
          </a:prstGeom>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638800" y="5867400"/>
            <a:ext cx="0" cy="845127"/>
          </a:xfrm>
          <a:prstGeom prst="line">
            <a:avLst/>
          </a:prstGeom>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1143000" y="6096000"/>
            <a:ext cx="2057400" cy="461963"/>
          </a:xfrm>
          <a:prstGeom prst="rect">
            <a:avLst/>
          </a:prstGeom>
          <a:noFill/>
          <a:ln>
            <a:noFill/>
          </a:ln>
        </p:spPr>
        <p:txBody>
          <a:bodyPr>
            <a:spAutoFit/>
          </a:bodyPr>
          <a:lstStyle/>
          <a:p>
            <a:pPr>
              <a:defRPr/>
            </a:pPr>
            <a:r>
              <a:rPr lang="en-US" sz="2400" b="1" dirty="0">
                <a:solidFill>
                  <a:srgbClr val="002060"/>
                </a:solidFill>
                <a:effectLst>
                  <a:outerShdw blurRad="38100" dist="38100" dir="2700000" algn="tl">
                    <a:srgbClr val="000000">
                      <a:alpha val="43137"/>
                    </a:srgbClr>
                  </a:outerShdw>
                </a:effectLst>
                <a:cs typeface="Arial" charset="0"/>
              </a:rPr>
              <a:t>Academic</a:t>
            </a:r>
          </a:p>
        </p:txBody>
      </p:sp>
      <p:sp>
        <p:nvSpPr>
          <p:cNvPr id="24" name="TextBox 23"/>
          <p:cNvSpPr txBox="1"/>
          <p:nvPr/>
        </p:nvSpPr>
        <p:spPr>
          <a:xfrm>
            <a:off x="3581400" y="6096000"/>
            <a:ext cx="2057400" cy="461963"/>
          </a:xfrm>
          <a:prstGeom prst="rect">
            <a:avLst/>
          </a:prstGeom>
          <a:noFill/>
          <a:ln>
            <a:noFill/>
          </a:ln>
        </p:spPr>
        <p:txBody>
          <a:bodyPr>
            <a:spAutoFit/>
          </a:bodyPr>
          <a:lstStyle/>
          <a:p>
            <a:pPr>
              <a:defRPr/>
            </a:pPr>
            <a:r>
              <a:rPr lang="en-US" sz="2400" b="1" dirty="0">
                <a:solidFill>
                  <a:srgbClr val="002060"/>
                </a:solidFill>
                <a:effectLst>
                  <a:outerShdw blurRad="38100" dist="38100" dir="2700000" algn="tl">
                    <a:srgbClr val="000000">
                      <a:alpha val="43137"/>
                    </a:srgbClr>
                  </a:outerShdw>
                </a:effectLst>
                <a:cs typeface="Arial" charset="0"/>
              </a:rPr>
              <a:t>Behavioral</a:t>
            </a:r>
          </a:p>
        </p:txBody>
      </p:sp>
      <p:sp>
        <p:nvSpPr>
          <p:cNvPr id="25" name="TextBox 24"/>
          <p:cNvSpPr txBox="1"/>
          <p:nvPr/>
        </p:nvSpPr>
        <p:spPr>
          <a:xfrm>
            <a:off x="6324600" y="6091238"/>
            <a:ext cx="2057400" cy="461962"/>
          </a:xfrm>
          <a:prstGeom prst="rect">
            <a:avLst/>
          </a:prstGeom>
          <a:noFill/>
          <a:ln>
            <a:noFill/>
          </a:ln>
        </p:spPr>
        <p:txBody>
          <a:bodyPr>
            <a:spAutoFit/>
          </a:bodyPr>
          <a:lstStyle/>
          <a:p>
            <a:pPr>
              <a:defRPr/>
            </a:pPr>
            <a:r>
              <a:rPr lang="en-US" sz="2400" b="1" dirty="0">
                <a:solidFill>
                  <a:srgbClr val="002060"/>
                </a:solidFill>
                <a:effectLst>
                  <a:outerShdw blurRad="38100" dist="38100" dir="2700000" algn="tl">
                    <a:srgbClr val="000000">
                      <a:alpha val="43137"/>
                    </a:srgbClr>
                  </a:outerShdw>
                </a:effectLst>
                <a:cs typeface="Arial" charset="0"/>
              </a:rPr>
              <a:t>Social</a:t>
            </a:r>
          </a:p>
        </p:txBody>
      </p:sp>
      <p:sp>
        <p:nvSpPr>
          <p:cNvPr id="2" name="TextBox 1"/>
          <p:cNvSpPr txBox="1"/>
          <p:nvPr/>
        </p:nvSpPr>
        <p:spPr>
          <a:xfrm>
            <a:off x="1468967" y="3981639"/>
            <a:ext cx="7086600" cy="2308324"/>
          </a:xfrm>
          <a:prstGeom prst="rect">
            <a:avLst/>
          </a:prstGeom>
          <a:noFill/>
        </p:spPr>
        <p:txBody>
          <a:bodyPr wrap="square" rtlCol="0">
            <a:spAutoFit/>
          </a:bodyPr>
          <a:lstStyle/>
          <a:p>
            <a:pPr marL="342900" indent="-342900">
              <a:buFont typeface="Arial" panose="020B0604020202020204" pitchFamily="34" charset="0"/>
              <a:buChar char="•"/>
            </a:pPr>
            <a:r>
              <a:rPr lang="en-US" sz="2000" b="1" u="sng" dirty="0" smtClean="0"/>
              <a:t>All</a:t>
            </a:r>
            <a:r>
              <a:rPr lang="en-US" sz="2000" dirty="0" smtClean="0"/>
              <a:t> students receive Tier 1</a:t>
            </a:r>
          </a:p>
          <a:p>
            <a:pPr marL="342900" indent="-342900">
              <a:buFont typeface="Arial" panose="020B0604020202020204" pitchFamily="34" charset="0"/>
              <a:buChar char="•"/>
            </a:pPr>
            <a:r>
              <a:rPr lang="en-US" sz="2000" dirty="0" smtClean="0"/>
              <a:t>Core instruction: Reading, Math, and Social Skills</a:t>
            </a:r>
          </a:p>
          <a:p>
            <a:pPr marL="342900" indent="-342900">
              <a:buFont typeface="Arial" panose="020B0604020202020204" pitchFamily="34" charset="0"/>
              <a:buChar char="•"/>
            </a:pPr>
            <a:r>
              <a:rPr lang="en-US" sz="2000" dirty="0" smtClean="0"/>
              <a:t>School-wide </a:t>
            </a:r>
            <a:r>
              <a:rPr lang="en-US" sz="2000" dirty="0" smtClean="0"/>
              <a:t> Behavior expectations </a:t>
            </a:r>
            <a:r>
              <a:rPr lang="en-US" sz="2000" dirty="0" smtClean="0"/>
              <a:t>developed</a:t>
            </a:r>
          </a:p>
          <a:p>
            <a:pPr marL="342900" indent="-342900">
              <a:buFont typeface="Arial" panose="020B0604020202020204" pitchFamily="34" charset="0"/>
              <a:buChar char="•"/>
            </a:pPr>
            <a:r>
              <a:rPr lang="en-US" sz="2000" dirty="0" smtClean="0"/>
              <a:t>Universal Screeners: Reading, Math, and Behavior</a:t>
            </a:r>
          </a:p>
          <a:p>
            <a:pPr marL="342900" indent="-342900">
              <a:buFont typeface="Arial" panose="020B0604020202020204" pitchFamily="34" charset="0"/>
              <a:buChar char="•"/>
            </a:pPr>
            <a:r>
              <a:rPr lang="en-US" sz="2000" dirty="0" smtClean="0"/>
              <a:t>Master Schedule with emphasis on maximizing instructional time</a:t>
            </a:r>
          </a:p>
          <a:p>
            <a:endParaRPr lang="en-US" sz="2400" dirty="0"/>
          </a:p>
        </p:txBody>
      </p:sp>
      <p:sp>
        <p:nvSpPr>
          <p:cNvPr id="5" name="TextBox 4"/>
          <p:cNvSpPr txBox="1"/>
          <p:nvPr/>
        </p:nvSpPr>
        <p:spPr>
          <a:xfrm>
            <a:off x="935567" y="1845733"/>
            <a:ext cx="8153400" cy="1600438"/>
          </a:xfrm>
          <a:prstGeom prst="rect">
            <a:avLst/>
          </a:prstGeom>
          <a:noFill/>
        </p:spPr>
        <p:txBody>
          <a:bodyPr wrap="square" rtlCol="0">
            <a:spAutoFit/>
          </a:bodyPr>
          <a:lstStyle/>
          <a:p>
            <a:pPr marL="342900" indent="-342900">
              <a:buFont typeface="Arial" panose="020B0604020202020204" pitchFamily="34" charset="0"/>
              <a:buChar char="•"/>
            </a:pPr>
            <a:r>
              <a:rPr lang="en-US" sz="2000" b="1" u="sng" dirty="0" smtClean="0"/>
              <a:t>Some</a:t>
            </a:r>
            <a:r>
              <a:rPr lang="en-US" sz="2000" dirty="0" smtClean="0"/>
              <a:t> students in Tier 2</a:t>
            </a:r>
          </a:p>
          <a:p>
            <a:pPr marL="342900" indent="-342900">
              <a:buFont typeface="Arial" panose="020B0604020202020204" pitchFamily="34" charset="0"/>
              <a:buChar char="•"/>
            </a:pPr>
            <a:r>
              <a:rPr lang="en-US" sz="2000" dirty="0" smtClean="0"/>
              <a:t>Targeted Interventions for Academics, Social Skills, and Behavior</a:t>
            </a:r>
          </a:p>
          <a:p>
            <a:pPr marL="342900" indent="-342900">
              <a:buFont typeface="Arial" panose="020B0604020202020204" pitchFamily="34" charset="0"/>
              <a:buChar char="•"/>
            </a:pPr>
            <a:r>
              <a:rPr lang="en-US" sz="2000" dirty="0" smtClean="0"/>
              <a:t>Progress Monitors: Reading, Math, and Behavior</a:t>
            </a:r>
          </a:p>
          <a:p>
            <a:pPr marL="342900" indent="-342900">
              <a:buFont typeface="Arial" panose="020B0604020202020204" pitchFamily="34" charset="0"/>
              <a:buChar char="•"/>
            </a:pPr>
            <a:r>
              <a:rPr lang="en-US" sz="2000" dirty="0" smtClean="0"/>
              <a:t>Extension activities for students whom do not need remediation</a:t>
            </a:r>
          </a:p>
          <a:p>
            <a:endParaRPr lang="en-US" dirty="0"/>
          </a:p>
        </p:txBody>
      </p:sp>
      <p:sp>
        <p:nvSpPr>
          <p:cNvPr id="4" name="Rectangle 3"/>
          <p:cNvSpPr/>
          <p:nvPr/>
        </p:nvSpPr>
        <p:spPr>
          <a:xfrm>
            <a:off x="1468967" y="457200"/>
            <a:ext cx="9144000" cy="1323439"/>
          </a:xfrm>
          <a:prstGeom prst="rect">
            <a:avLst/>
          </a:prstGeom>
        </p:spPr>
        <p:txBody>
          <a:bodyPr wrap="square">
            <a:spAutoFit/>
          </a:bodyPr>
          <a:lstStyle/>
          <a:p>
            <a:pPr marL="342900" indent="-342900">
              <a:buFont typeface="Arial" panose="020B0604020202020204" pitchFamily="34" charset="0"/>
              <a:buChar char="•"/>
            </a:pPr>
            <a:r>
              <a:rPr lang="en-US" sz="2000" b="1" u="sng" dirty="0" smtClean="0"/>
              <a:t>A Few </a:t>
            </a:r>
            <a:r>
              <a:rPr lang="en-US" sz="2000" dirty="0" smtClean="0"/>
              <a:t>students in Tier 3</a:t>
            </a:r>
          </a:p>
          <a:p>
            <a:pPr marL="342900" indent="-342900">
              <a:buFont typeface="Arial" panose="020B0604020202020204" pitchFamily="34" charset="0"/>
              <a:buChar char="•"/>
            </a:pPr>
            <a:r>
              <a:rPr lang="en-US" sz="2000" dirty="0" smtClean="0"/>
              <a:t>Specialized Interventions for Academics, Social Skills, and Behavior</a:t>
            </a:r>
          </a:p>
          <a:p>
            <a:pPr marL="342900" indent="-342900">
              <a:buFont typeface="Arial" panose="020B0604020202020204" pitchFamily="34" charset="0"/>
              <a:buChar char="•"/>
            </a:pPr>
            <a:r>
              <a:rPr lang="en-US" sz="2000" dirty="0" smtClean="0"/>
              <a:t>Frequent Progress Monitors: Reading, Math, and Behavior</a:t>
            </a:r>
          </a:p>
          <a:p>
            <a:pPr marL="342900" indent="-342900">
              <a:buFont typeface="Arial" panose="020B0604020202020204" pitchFamily="34" charset="0"/>
              <a:buChar char="•"/>
            </a:pPr>
            <a:r>
              <a:rPr lang="en-US" sz="2000" dirty="0" smtClean="0"/>
              <a:t>Is not only reserved for Special Education</a:t>
            </a:r>
          </a:p>
        </p:txBody>
      </p:sp>
    </p:spTree>
    <p:extLst>
      <p:ext uri="{BB962C8B-B14F-4D97-AF65-F5344CB8AC3E}">
        <p14:creationId xmlns:p14="http://schemas.microsoft.com/office/powerpoint/2010/main" val="76798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75731" y="59268"/>
            <a:ext cx="8229600" cy="912886"/>
          </a:xfrm>
        </p:spPr>
        <p:style>
          <a:lnRef idx="1">
            <a:schemeClr val="accent1"/>
          </a:lnRef>
          <a:fillRef idx="3">
            <a:schemeClr val="accent1"/>
          </a:fillRef>
          <a:effectRef idx="2">
            <a:schemeClr val="accent1"/>
          </a:effectRef>
          <a:fontRef idx="minor">
            <a:schemeClr val="lt1"/>
          </a:fontRef>
        </p:style>
        <p:txBody>
          <a:bodyPr>
            <a:noAutofit/>
          </a:bodyPr>
          <a:lstStyle/>
          <a:p>
            <a:r>
              <a:rPr lang="en-US" sz="3600" dirty="0" smtClean="0">
                <a:latin typeface="+mn-lt"/>
              </a:rPr>
              <a:t>Benefits of Participating in the MTSS: CI3T Training Series</a:t>
            </a:r>
            <a:endParaRPr lang="en-US" sz="3600" dirty="0">
              <a:latin typeface="+mn-lt"/>
            </a:endParaRPr>
          </a:p>
        </p:txBody>
      </p:sp>
      <p:sp>
        <p:nvSpPr>
          <p:cNvPr id="3" name="Content Placeholder 2"/>
          <p:cNvSpPr>
            <a:spLocks noGrp="1"/>
          </p:cNvSpPr>
          <p:nvPr>
            <p:ph idx="1"/>
          </p:nvPr>
        </p:nvSpPr>
        <p:spPr>
          <a:xfrm>
            <a:off x="313816" y="1185333"/>
            <a:ext cx="8991600" cy="5672667"/>
          </a:xfrm>
        </p:spPr>
        <p:txBody>
          <a:bodyPr>
            <a:normAutofit fontScale="62500" lnSpcReduction="20000"/>
          </a:bodyPr>
          <a:lstStyle/>
          <a:p>
            <a:pPr marL="514350" indent="-514350">
              <a:lnSpc>
                <a:spcPct val="110000"/>
              </a:lnSpc>
              <a:spcAft>
                <a:spcPts val="600"/>
              </a:spcAft>
              <a:buFont typeface="+mj-lt"/>
              <a:buAutoNum type="arabicPeriod"/>
            </a:pPr>
            <a:r>
              <a:rPr lang="en-US" dirty="0" smtClean="0"/>
              <a:t>A customized </a:t>
            </a:r>
            <a:r>
              <a:rPr lang="en-US" b="1" dirty="0" smtClean="0"/>
              <a:t>blueprint</a:t>
            </a:r>
            <a:r>
              <a:rPr lang="en-US" dirty="0" smtClean="0"/>
              <a:t> for guiding systems change to empower each student </a:t>
            </a:r>
            <a:r>
              <a:rPr lang="en-US" i="1" dirty="0" smtClean="0"/>
              <a:t>(early childhood through college and career ready) </a:t>
            </a:r>
            <a:r>
              <a:rPr lang="en-US" dirty="0" smtClean="0"/>
              <a:t>to achieve high standards in reading, math, behavior (PBIS framework) and social skills.</a:t>
            </a:r>
          </a:p>
          <a:p>
            <a:pPr marL="514350" indent="-514350">
              <a:lnSpc>
                <a:spcPct val="110000"/>
              </a:lnSpc>
              <a:spcAft>
                <a:spcPts val="600"/>
              </a:spcAft>
              <a:buFont typeface="+mj-lt"/>
              <a:buAutoNum type="arabicPeriod"/>
            </a:pPr>
            <a:r>
              <a:rPr lang="en-US" dirty="0" smtClean="0"/>
              <a:t>A </a:t>
            </a:r>
            <a:r>
              <a:rPr lang="en-US" b="1" dirty="0" smtClean="0"/>
              <a:t>three year </a:t>
            </a:r>
            <a:r>
              <a:rPr lang="en-US" dirty="0" smtClean="0"/>
              <a:t>series of </a:t>
            </a:r>
            <a:r>
              <a:rPr lang="en-US" b="1" dirty="0" smtClean="0">
                <a:solidFill>
                  <a:srgbClr val="4A8EF2"/>
                </a:solidFill>
              </a:rPr>
              <a:t>no-cost* </a:t>
            </a:r>
            <a:r>
              <a:rPr lang="en-US" dirty="0" smtClean="0"/>
              <a:t>high-quality professional learning led by state trainers and coaches.</a:t>
            </a:r>
          </a:p>
          <a:p>
            <a:pPr marL="514350" indent="-514350">
              <a:lnSpc>
                <a:spcPct val="110000"/>
              </a:lnSpc>
              <a:spcAft>
                <a:spcPts val="600"/>
              </a:spcAft>
              <a:buFont typeface="+mj-lt"/>
              <a:buAutoNum type="arabicPeriod"/>
            </a:pPr>
            <a:r>
              <a:rPr lang="en-US" dirty="0" smtClean="0"/>
              <a:t>Systematic, team-based, data-driven method to identify and support students.</a:t>
            </a:r>
          </a:p>
          <a:p>
            <a:pPr marL="514350" indent="-514350">
              <a:lnSpc>
                <a:spcPct val="110000"/>
              </a:lnSpc>
              <a:spcAft>
                <a:spcPts val="600"/>
              </a:spcAft>
              <a:buFont typeface="+mj-lt"/>
              <a:buAutoNum type="arabicPeriod"/>
            </a:pPr>
            <a:r>
              <a:rPr lang="en-US" dirty="0" smtClean="0"/>
              <a:t>Procedures and tools for monitoring progress of MTSS: CI3T plan and assessing fidelity and social validity.</a:t>
            </a:r>
          </a:p>
          <a:p>
            <a:pPr marL="514350" indent="-514350">
              <a:lnSpc>
                <a:spcPct val="110000"/>
              </a:lnSpc>
              <a:spcAft>
                <a:spcPts val="600"/>
              </a:spcAft>
              <a:buFont typeface="+mj-lt"/>
              <a:buAutoNum type="arabicPeriod"/>
            </a:pPr>
            <a:r>
              <a:rPr lang="en-US" u="sng" dirty="0" smtClean="0"/>
              <a:t>Improved</a:t>
            </a:r>
            <a:r>
              <a:rPr lang="en-US" dirty="0" smtClean="0"/>
              <a:t> family engagement.</a:t>
            </a:r>
          </a:p>
          <a:p>
            <a:pPr marL="514350" indent="-514350">
              <a:lnSpc>
                <a:spcPct val="110000"/>
              </a:lnSpc>
              <a:spcAft>
                <a:spcPts val="600"/>
              </a:spcAft>
              <a:buFont typeface="+mj-lt"/>
              <a:buAutoNum type="arabicPeriod"/>
            </a:pPr>
            <a:r>
              <a:rPr lang="en-US" dirty="0" smtClean="0"/>
              <a:t>Training for a district and building coach(</a:t>
            </a:r>
            <a:r>
              <a:rPr lang="en-US" dirty="0" err="1" smtClean="0"/>
              <a:t>es</a:t>
            </a:r>
            <a:r>
              <a:rPr lang="en-US" dirty="0" smtClean="0"/>
              <a:t>) to sustain  the work.</a:t>
            </a:r>
          </a:p>
          <a:p>
            <a:pPr marL="514350" indent="-514350">
              <a:lnSpc>
                <a:spcPct val="110000"/>
              </a:lnSpc>
              <a:spcAft>
                <a:spcPts val="600"/>
              </a:spcAft>
              <a:buFont typeface="+mj-lt"/>
              <a:buAutoNum type="arabicPeriod"/>
            </a:pPr>
            <a:r>
              <a:rPr lang="en-US" dirty="0" smtClean="0"/>
              <a:t>Guided professional learning opportunities to support in-depth knowledge and sustainability. </a:t>
            </a:r>
          </a:p>
          <a:p>
            <a:pPr marL="514350" indent="-514350">
              <a:lnSpc>
                <a:spcPct val="110000"/>
              </a:lnSpc>
              <a:spcAft>
                <a:spcPts val="600"/>
              </a:spcAft>
              <a:buFont typeface="+mj-lt"/>
              <a:buAutoNum type="arabicPeriod"/>
            </a:pPr>
            <a:r>
              <a:rPr lang="en-US" dirty="0" smtClean="0"/>
              <a:t>Networking opportunities across the state.</a:t>
            </a:r>
          </a:p>
          <a:p>
            <a:endParaRPr lang="en-US" dirty="0"/>
          </a:p>
        </p:txBody>
      </p:sp>
      <p:sp>
        <p:nvSpPr>
          <p:cNvPr id="4" name="TextBox 3"/>
          <p:cNvSpPr txBox="1"/>
          <p:nvPr/>
        </p:nvSpPr>
        <p:spPr>
          <a:xfrm>
            <a:off x="5852409" y="5221410"/>
            <a:ext cx="3072823" cy="1446550"/>
          </a:xfrm>
          <a:prstGeom prst="rect">
            <a:avLst/>
          </a:prstGeom>
          <a:noFill/>
        </p:spPr>
        <p:txBody>
          <a:bodyPr wrap="square" rtlCol="0">
            <a:spAutoFit/>
          </a:bodyPr>
          <a:lstStyle/>
          <a:p>
            <a:r>
              <a:rPr lang="en-US" sz="1400" i="1" dirty="0" smtClean="0">
                <a:solidFill>
                  <a:schemeClr val="bg1">
                    <a:lumMod val="50000"/>
                  </a:schemeClr>
                </a:solidFill>
              </a:rPr>
              <a:t>*Districts </a:t>
            </a:r>
            <a:r>
              <a:rPr lang="en-US" sz="1400" i="1" dirty="0">
                <a:solidFill>
                  <a:schemeClr val="bg1">
                    <a:lumMod val="50000"/>
                  </a:schemeClr>
                </a:solidFill>
              </a:rPr>
              <a:t>might incur costs such as substitutes, purchasing curriculum and universal screener, software and professional learning outside the training scope and </a:t>
            </a:r>
            <a:r>
              <a:rPr lang="en-US" sz="1400" i="1" dirty="0" smtClean="0">
                <a:solidFill>
                  <a:schemeClr val="bg1">
                    <a:lumMod val="50000"/>
                  </a:schemeClr>
                </a:solidFill>
              </a:rPr>
              <a:t>sequence.</a:t>
            </a:r>
            <a:endParaRPr lang="en-US" sz="1400" i="1" dirty="0">
              <a:solidFill>
                <a:schemeClr val="bg1">
                  <a:lumMod val="50000"/>
                </a:schemeClr>
              </a:solidFill>
            </a:endParaRPr>
          </a:p>
          <a:p>
            <a:endParaRPr lang="en-US" dirty="0"/>
          </a:p>
        </p:txBody>
      </p:sp>
    </p:spTree>
    <p:extLst>
      <p:ext uri="{BB962C8B-B14F-4D97-AF65-F5344CB8AC3E}">
        <p14:creationId xmlns:p14="http://schemas.microsoft.com/office/powerpoint/2010/main" val="6805591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82" y="59269"/>
            <a:ext cx="8468833" cy="965200"/>
          </a:xfrm>
        </p:spPr>
        <p:style>
          <a:lnRef idx="0">
            <a:schemeClr val="accent2"/>
          </a:lnRef>
          <a:fillRef idx="3">
            <a:schemeClr val="accent2"/>
          </a:fillRef>
          <a:effectRef idx="3">
            <a:schemeClr val="accent2"/>
          </a:effectRef>
          <a:fontRef idx="minor">
            <a:schemeClr val="lt1"/>
          </a:fontRef>
        </p:style>
        <p:txBody>
          <a:bodyPr>
            <a:noAutofit/>
          </a:bodyPr>
          <a:lstStyle/>
          <a:p>
            <a:r>
              <a:rPr lang="en-US" sz="3200" dirty="0" smtClean="0">
                <a:solidFill>
                  <a:schemeClr val="bg1"/>
                </a:solidFill>
                <a:latin typeface="+mn-lt"/>
              </a:rPr>
              <a:t>Sample Cohort Organization for a 10 building district  </a:t>
            </a:r>
            <a:r>
              <a:rPr lang="en-US" sz="3200" b="1" u="sng" dirty="0" smtClean="0">
                <a:solidFill>
                  <a:schemeClr val="bg1"/>
                </a:solidFill>
                <a:latin typeface="+mn-lt"/>
              </a:rPr>
              <a:t>or</a:t>
            </a:r>
            <a:r>
              <a:rPr lang="en-US" sz="3200" dirty="0" smtClean="0">
                <a:solidFill>
                  <a:schemeClr val="bg1"/>
                </a:solidFill>
                <a:latin typeface="+mn-lt"/>
              </a:rPr>
              <a:t> 3 small districts</a:t>
            </a:r>
            <a:endParaRPr lang="en-US" sz="3200" dirty="0">
              <a:solidFill>
                <a:schemeClr val="bg1"/>
              </a:solidFill>
              <a:latin typeface="+mn-lt"/>
            </a:endParaRPr>
          </a:p>
        </p:txBody>
      </p:sp>
      <p:grpSp>
        <p:nvGrpSpPr>
          <p:cNvPr id="4" name="Content Placeholder 3"/>
          <p:cNvGrpSpPr>
            <a:grpSpLocks noGrp="1"/>
          </p:cNvGrpSpPr>
          <p:nvPr/>
        </p:nvGrpSpPr>
        <p:grpSpPr>
          <a:xfrm>
            <a:off x="389350" y="1314065"/>
            <a:ext cx="8229600" cy="4601051"/>
            <a:chOff x="482704" y="105753"/>
            <a:chExt cx="7860149" cy="3293438"/>
          </a:xfrm>
        </p:grpSpPr>
        <p:cxnSp>
          <p:nvCxnSpPr>
            <p:cNvPr id="32" name="Straight Connector 31"/>
            <p:cNvCxnSpPr/>
            <p:nvPr/>
          </p:nvCxnSpPr>
          <p:spPr>
            <a:xfrm>
              <a:off x="1966838" y="2500691"/>
              <a:ext cx="822181" cy="3656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flipV="1">
              <a:off x="3052660" y="1678335"/>
              <a:ext cx="1103953" cy="4466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899157" y="1678335"/>
              <a:ext cx="1271803" cy="42412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a:stCxn id="15" idx="2"/>
            </p:cNvCxnSpPr>
            <p:nvPr/>
          </p:nvCxnSpPr>
          <p:spPr>
            <a:xfrm rot="5400000">
              <a:off x="3848498" y="2358750"/>
              <a:ext cx="410322" cy="765423"/>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966838" y="2558836"/>
              <a:ext cx="0" cy="343099"/>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a:stCxn id="14" idx="2"/>
            </p:cNvCxnSpPr>
            <p:nvPr/>
          </p:nvCxnSpPr>
          <p:spPr>
            <a:xfrm rot="16200000" flipH="1">
              <a:off x="6616997" y="2656020"/>
              <a:ext cx="376000" cy="136562"/>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873280" y="2516848"/>
              <a:ext cx="980292" cy="433929"/>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15" idx="2"/>
            </p:cNvCxnSpPr>
            <p:nvPr/>
          </p:nvCxnSpPr>
          <p:spPr>
            <a:xfrm rot="16200000" flipH="1">
              <a:off x="4635097" y="2337572"/>
              <a:ext cx="414476" cy="811932"/>
            </a:xfrm>
            <a:prstGeom prst="line">
              <a:avLst/>
            </a:prstGeom>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1209783" y="105754"/>
              <a:ext cx="3077208" cy="697604"/>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kern="1200" dirty="0">
                  <a:solidFill>
                    <a:srgbClr val="000000"/>
                  </a:solidFill>
                  <a:effectLst/>
                  <a:ea typeface="ＭＳ 明朝"/>
                  <a:cs typeface="Times New Roman"/>
                </a:rPr>
                <a:t>MTSS: CI3T State </a:t>
              </a:r>
              <a:r>
                <a:rPr lang="en-US" sz="2000" kern="1200" dirty="0" smtClean="0">
                  <a:solidFill>
                    <a:srgbClr val="000000"/>
                  </a:solidFill>
                  <a:effectLst/>
                  <a:ea typeface="ＭＳ 明朝"/>
                  <a:cs typeface="Times New Roman"/>
                </a:rPr>
                <a:t>Trainer</a:t>
              </a:r>
            </a:p>
            <a:p>
              <a:pPr marL="0" marR="0" algn="ctr">
                <a:spcBef>
                  <a:spcPts val="0"/>
                </a:spcBef>
                <a:spcAft>
                  <a:spcPts val="0"/>
                </a:spcAft>
              </a:pPr>
              <a:r>
                <a:rPr lang="en-US" sz="2000" kern="1200" dirty="0" smtClean="0">
                  <a:solidFill>
                    <a:srgbClr val="000000"/>
                  </a:solidFill>
                  <a:effectLst/>
                  <a:ea typeface="ＭＳ 明朝"/>
                  <a:cs typeface="Times New Roman"/>
                </a:rPr>
                <a:t> </a:t>
              </a:r>
              <a:r>
                <a:rPr lang="en-US" sz="2000" i="1" kern="1200" dirty="0" smtClean="0">
                  <a:solidFill>
                    <a:srgbClr val="000000"/>
                  </a:solidFill>
                  <a:effectLst/>
                  <a:ea typeface="ＭＳ 明朝"/>
                  <a:cs typeface="Times New Roman"/>
                </a:rPr>
                <a:t>(social/behavior </a:t>
              </a:r>
              <a:r>
                <a:rPr lang="en-US" sz="2000" i="1" kern="1200" dirty="0">
                  <a:solidFill>
                    <a:srgbClr val="000000"/>
                  </a:solidFill>
                  <a:effectLst/>
                  <a:ea typeface="ＭＳ 明朝"/>
                  <a:cs typeface="Times New Roman"/>
                </a:rPr>
                <a:t>expertise)</a:t>
              </a:r>
              <a:endParaRPr lang="en-US" dirty="0">
                <a:solidFill>
                  <a:srgbClr val="000000"/>
                </a:solidFill>
                <a:effectLst/>
                <a:latin typeface="Times New Roman"/>
                <a:ea typeface="ＭＳ 明朝"/>
              </a:endParaRPr>
            </a:p>
          </p:txBody>
        </p:sp>
        <p:sp>
          <p:nvSpPr>
            <p:cNvPr id="11" name="Rounded Rectangle 10"/>
            <p:cNvSpPr/>
            <p:nvPr/>
          </p:nvSpPr>
          <p:spPr>
            <a:xfrm>
              <a:off x="4641272" y="105753"/>
              <a:ext cx="3014732" cy="69760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kern="1200" dirty="0">
                  <a:solidFill>
                    <a:srgbClr val="000000"/>
                  </a:solidFill>
                  <a:effectLst/>
                  <a:ea typeface="ＭＳ 明朝"/>
                  <a:cs typeface="Times New Roman"/>
                </a:rPr>
                <a:t>MTSS: CI3T State </a:t>
              </a:r>
              <a:r>
                <a:rPr lang="en-US" sz="2000" kern="1200" dirty="0" smtClean="0">
                  <a:solidFill>
                    <a:srgbClr val="000000"/>
                  </a:solidFill>
                  <a:effectLst/>
                  <a:ea typeface="ＭＳ 明朝"/>
                  <a:cs typeface="Times New Roman"/>
                </a:rPr>
                <a:t>Trainer</a:t>
              </a:r>
            </a:p>
            <a:p>
              <a:pPr marL="0" marR="0" algn="ctr">
                <a:spcBef>
                  <a:spcPts val="0"/>
                </a:spcBef>
                <a:spcAft>
                  <a:spcPts val="0"/>
                </a:spcAft>
              </a:pPr>
              <a:r>
                <a:rPr lang="en-US" sz="2000" kern="1200" dirty="0" smtClean="0">
                  <a:solidFill>
                    <a:srgbClr val="000000"/>
                  </a:solidFill>
                  <a:effectLst/>
                  <a:ea typeface="ＭＳ 明朝"/>
                  <a:cs typeface="Times New Roman"/>
                </a:rPr>
                <a:t> </a:t>
              </a:r>
              <a:r>
                <a:rPr lang="en-US" sz="2000" kern="1200" dirty="0">
                  <a:solidFill>
                    <a:srgbClr val="000000"/>
                  </a:solidFill>
                  <a:effectLst/>
                  <a:ea typeface="ＭＳ 明朝"/>
                  <a:cs typeface="Times New Roman"/>
                </a:rPr>
                <a:t>(</a:t>
              </a:r>
              <a:r>
                <a:rPr lang="en-US" sz="2000" i="1" kern="1200" dirty="0">
                  <a:solidFill>
                    <a:srgbClr val="000000"/>
                  </a:solidFill>
                  <a:effectLst/>
                  <a:ea typeface="ＭＳ 明朝"/>
                  <a:cs typeface="Times New Roman"/>
                </a:rPr>
                <a:t>academic expertise)</a:t>
              </a:r>
              <a:endParaRPr lang="en-US" dirty="0">
                <a:solidFill>
                  <a:srgbClr val="000000"/>
                </a:solidFill>
                <a:effectLst/>
                <a:latin typeface="Times New Roman"/>
                <a:ea typeface="ＭＳ 明朝"/>
              </a:endParaRPr>
            </a:p>
          </p:txBody>
        </p:sp>
        <p:sp>
          <p:nvSpPr>
            <p:cNvPr id="12" name="Rounded Rectangle 11"/>
            <p:cNvSpPr/>
            <p:nvPr/>
          </p:nvSpPr>
          <p:spPr>
            <a:xfrm>
              <a:off x="3536866" y="988455"/>
              <a:ext cx="1805048" cy="689880"/>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kern="1200" dirty="0">
                  <a:solidFill>
                    <a:srgbClr val="000000"/>
                  </a:solidFill>
                  <a:effectLst/>
                  <a:ea typeface="ＭＳ 明朝"/>
                  <a:cs typeface="Times New Roman"/>
                </a:rPr>
                <a:t>MTSS: CI3T </a:t>
              </a:r>
              <a:endParaRPr lang="en-US" dirty="0">
                <a:solidFill>
                  <a:srgbClr val="000000"/>
                </a:solidFill>
                <a:effectLst/>
                <a:latin typeface="Times New Roman"/>
                <a:ea typeface="ＭＳ 明朝"/>
              </a:endParaRPr>
            </a:p>
            <a:p>
              <a:pPr marL="0" marR="0" algn="ctr">
                <a:spcBef>
                  <a:spcPts val="0"/>
                </a:spcBef>
                <a:spcAft>
                  <a:spcPts val="0"/>
                </a:spcAft>
              </a:pPr>
              <a:r>
                <a:rPr lang="en-US" sz="2000" kern="1200" dirty="0">
                  <a:solidFill>
                    <a:srgbClr val="000000"/>
                  </a:solidFill>
                  <a:effectLst/>
                  <a:ea typeface="ＭＳ 明朝"/>
                  <a:cs typeface="Times New Roman"/>
                </a:rPr>
                <a:t>State Coach</a:t>
              </a:r>
              <a:endParaRPr lang="en-US" dirty="0">
                <a:solidFill>
                  <a:srgbClr val="000000"/>
                </a:solidFill>
                <a:effectLst/>
                <a:latin typeface="Times New Roman"/>
                <a:ea typeface="ＭＳ 明朝"/>
              </a:endParaRPr>
            </a:p>
          </p:txBody>
        </p:sp>
        <p:sp>
          <p:nvSpPr>
            <p:cNvPr id="13" name="Rounded Rectangle 12"/>
            <p:cNvSpPr/>
            <p:nvPr/>
          </p:nvSpPr>
          <p:spPr>
            <a:xfrm>
              <a:off x="1209783" y="2124990"/>
              <a:ext cx="1940956" cy="433846"/>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kern="1200" dirty="0">
                  <a:solidFill>
                    <a:srgbClr val="000000"/>
                  </a:solidFill>
                  <a:effectLst/>
                  <a:ea typeface="ＭＳ 明朝"/>
                  <a:cs typeface="Times New Roman"/>
                </a:rPr>
                <a:t>District Coach</a:t>
              </a:r>
              <a:endParaRPr lang="en-US" dirty="0">
                <a:solidFill>
                  <a:srgbClr val="000000"/>
                </a:solidFill>
                <a:effectLst/>
                <a:latin typeface="Times New Roman"/>
                <a:ea typeface="ＭＳ 明朝"/>
              </a:endParaRPr>
            </a:p>
          </p:txBody>
        </p:sp>
        <p:sp>
          <p:nvSpPr>
            <p:cNvPr id="14" name="Rounded Rectangle 13"/>
            <p:cNvSpPr/>
            <p:nvPr/>
          </p:nvSpPr>
          <p:spPr>
            <a:xfrm>
              <a:off x="5868423" y="2102455"/>
              <a:ext cx="1736586" cy="433846"/>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kern="1200" dirty="0">
                  <a:solidFill>
                    <a:srgbClr val="000000"/>
                  </a:solidFill>
                  <a:effectLst/>
                  <a:ea typeface="ＭＳ 明朝"/>
                  <a:cs typeface="Times New Roman"/>
                </a:rPr>
                <a:t>District Coach</a:t>
              </a:r>
              <a:endParaRPr lang="en-US" dirty="0">
                <a:solidFill>
                  <a:srgbClr val="000000"/>
                </a:solidFill>
                <a:effectLst/>
                <a:latin typeface="Times New Roman"/>
                <a:ea typeface="ＭＳ 明朝"/>
              </a:endParaRPr>
            </a:p>
          </p:txBody>
        </p:sp>
        <p:sp>
          <p:nvSpPr>
            <p:cNvPr id="15" name="Rounded Rectangle 14"/>
            <p:cNvSpPr/>
            <p:nvPr/>
          </p:nvSpPr>
          <p:spPr>
            <a:xfrm>
              <a:off x="3536667" y="2124991"/>
              <a:ext cx="1799406" cy="411309"/>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kern="1200" dirty="0">
                  <a:solidFill>
                    <a:srgbClr val="000000"/>
                  </a:solidFill>
                  <a:effectLst/>
                  <a:ea typeface="ＭＳ 明朝"/>
                  <a:cs typeface="Times New Roman"/>
                </a:rPr>
                <a:t>District Coach</a:t>
              </a:r>
              <a:endParaRPr lang="en-US" dirty="0">
                <a:solidFill>
                  <a:srgbClr val="000000"/>
                </a:solidFill>
                <a:effectLst/>
                <a:latin typeface="Times New Roman"/>
                <a:ea typeface="ＭＳ 明朝"/>
              </a:endParaRPr>
            </a:p>
          </p:txBody>
        </p:sp>
        <p:sp>
          <p:nvSpPr>
            <p:cNvPr id="16" name="Rounded Rectangle 15"/>
            <p:cNvSpPr/>
            <p:nvPr/>
          </p:nvSpPr>
          <p:spPr>
            <a:xfrm>
              <a:off x="5764106" y="2903471"/>
              <a:ext cx="807525" cy="486889"/>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50" kern="1200" dirty="0">
                  <a:solidFill>
                    <a:srgbClr val="000000"/>
                  </a:solidFill>
                  <a:effectLst/>
                  <a:ea typeface="ＭＳ 明朝"/>
                  <a:cs typeface="Times New Roman"/>
                </a:rPr>
                <a:t>Building Team</a:t>
              </a:r>
              <a:endParaRPr lang="en-US" dirty="0">
                <a:solidFill>
                  <a:srgbClr val="000000"/>
                </a:solidFill>
                <a:effectLst/>
                <a:latin typeface="Times New Roman"/>
                <a:ea typeface="ＭＳ 明朝"/>
              </a:endParaRPr>
            </a:p>
          </p:txBody>
        </p:sp>
        <p:sp>
          <p:nvSpPr>
            <p:cNvPr id="17" name="Rounded Rectangle 16"/>
            <p:cNvSpPr/>
            <p:nvPr/>
          </p:nvSpPr>
          <p:spPr>
            <a:xfrm>
              <a:off x="6651062" y="2903471"/>
              <a:ext cx="807525" cy="486889"/>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50" kern="1200" dirty="0">
                  <a:solidFill>
                    <a:srgbClr val="000000"/>
                  </a:solidFill>
                  <a:effectLst/>
                  <a:ea typeface="ＭＳ 明朝"/>
                  <a:cs typeface="Times New Roman"/>
                </a:rPr>
                <a:t>Building Team</a:t>
              </a:r>
              <a:endParaRPr lang="en-US" dirty="0">
                <a:solidFill>
                  <a:srgbClr val="000000"/>
                </a:solidFill>
                <a:effectLst/>
                <a:latin typeface="Times New Roman"/>
                <a:ea typeface="ＭＳ 明朝"/>
              </a:endParaRPr>
            </a:p>
          </p:txBody>
        </p:sp>
        <p:sp>
          <p:nvSpPr>
            <p:cNvPr id="18" name="Rounded Rectangle 17"/>
            <p:cNvSpPr/>
            <p:nvPr/>
          </p:nvSpPr>
          <p:spPr>
            <a:xfrm>
              <a:off x="7535328" y="2912302"/>
              <a:ext cx="807525" cy="486889"/>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50" kern="1200" dirty="0">
                  <a:solidFill>
                    <a:srgbClr val="000000"/>
                  </a:solidFill>
                  <a:effectLst/>
                  <a:ea typeface="ＭＳ 明朝"/>
                  <a:cs typeface="Times New Roman"/>
                </a:rPr>
                <a:t>Building Team</a:t>
              </a:r>
              <a:endParaRPr lang="en-US" sz="1050" dirty="0">
                <a:solidFill>
                  <a:srgbClr val="000000"/>
                </a:solidFill>
                <a:effectLst/>
                <a:latin typeface="Times New Roman"/>
                <a:ea typeface="ＭＳ 明朝"/>
              </a:endParaRPr>
            </a:p>
          </p:txBody>
        </p:sp>
        <p:sp>
          <p:nvSpPr>
            <p:cNvPr id="19" name="Rounded Rectangle 18"/>
            <p:cNvSpPr/>
            <p:nvPr/>
          </p:nvSpPr>
          <p:spPr>
            <a:xfrm>
              <a:off x="4899157" y="2897551"/>
              <a:ext cx="807525" cy="486889"/>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50" kern="1200" dirty="0">
                  <a:solidFill>
                    <a:srgbClr val="000000"/>
                  </a:solidFill>
                  <a:effectLst/>
                  <a:ea typeface="ＭＳ 明朝"/>
                  <a:cs typeface="Times New Roman"/>
                </a:rPr>
                <a:t>Building Team</a:t>
              </a:r>
              <a:endParaRPr lang="en-US" dirty="0">
                <a:solidFill>
                  <a:srgbClr val="000000"/>
                </a:solidFill>
                <a:effectLst/>
                <a:latin typeface="Times New Roman"/>
                <a:ea typeface="ＭＳ 明朝"/>
              </a:endParaRPr>
            </a:p>
          </p:txBody>
        </p:sp>
        <p:sp>
          <p:nvSpPr>
            <p:cNvPr id="20" name="Rounded Rectangle 19"/>
            <p:cNvSpPr/>
            <p:nvPr/>
          </p:nvSpPr>
          <p:spPr>
            <a:xfrm>
              <a:off x="4024594" y="2898856"/>
              <a:ext cx="807525" cy="486889"/>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50" kern="1200" dirty="0">
                  <a:solidFill>
                    <a:srgbClr val="000000"/>
                  </a:solidFill>
                  <a:effectLst/>
                  <a:ea typeface="ＭＳ 明朝"/>
                  <a:cs typeface="Times New Roman"/>
                </a:rPr>
                <a:t>Building Team</a:t>
              </a:r>
              <a:endParaRPr lang="en-US" dirty="0">
                <a:solidFill>
                  <a:srgbClr val="000000"/>
                </a:solidFill>
                <a:effectLst/>
                <a:latin typeface="Times New Roman"/>
                <a:ea typeface="ＭＳ 明朝"/>
              </a:endParaRPr>
            </a:p>
          </p:txBody>
        </p:sp>
        <p:sp>
          <p:nvSpPr>
            <p:cNvPr id="21" name="Rounded Rectangle 20"/>
            <p:cNvSpPr/>
            <p:nvPr/>
          </p:nvSpPr>
          <p:spPr>
            <a:xfrm>
              <a:off x="3150739" y="2898856"/>
              <a:ext cx="807525" cy="486889"/>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kern="1200" dirty="0">
                  <a:solidFill>
                    <a:srgbClr val="000000"/>
                  </a:solidFill>
                  <a:effectLst/>
                  <a:ea typeface="ＭＳ 明朝"/>
                  <a:cs typeface="Times New Roman"/>
                </a:rPr>
                <a:t>Building</a:t>
              </a:r>
              <a:r>
                <a:rPr lang="en-US" sz="1050" kern="1200" dirty="0">
                  <a:solidFill>
                    <a:srgbClr val="000000"/>
                  </a:solidFill>
                  <a:effectLst/>
                  <a:ea typeface="ＭＳ 明朝"/>
                  <a:cs typeface="Times New Roman"/>
                </a:rPr>
                <a:t> Team</a:t>
              </a:r>
              <a:endParaRPr lang="en-US" sz="1200" dirty="0">
                <a:solidFill>
                  <a:srgbClr val="000000"/>
                </a:solidFill>
                <a:effectLst/>
                <a:latin typeface="Times New Roman"/>
                <a:ea typeface="ＭＳ 明朝"/>
              </a:endParaRPr>
            </a:p>
          </p:txBody>
        </p:sp>
        <p:sp>
          <p:nvSpPr>
            <p:cNvPr id="22" name="Rounded Rectangle 21"/>
            <p:cNvSpPr/>
            <p:nvPr/>
          </p:nvSpPr>
          <p:spPr>
            <a:xfrm>
              <a:off x="2245135" y="2866325"/>
              <a:ext cx="807525" cy="486889"/>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50" kern="1200" dirty="0">
                  <a:solidFill>
                    <a:srgbClr val="000000"/>
                  </a:solidFill>
                  <a:effectLst/>
                  <a:ea typeface="ＭＳ 明朝"/>
                  <a:cs typeface="Times New Roman"/>
                </a:rPr>
                <a:t>Building Team</a:t>
              </a:r>
              <a:endParaRPr lang="en-US" dirty="0">
                <a:solidFill>
                  <a:srgbClr val="000000"/>
                </a:solidFill>
                <a:effectLst/>
                <a:latin typeface="Times New Roman"/>
                <a:ea typeface="ＭＳ 明朝"/>
              </a:endParaRPr>
            </a:p>
          </p:txBody>
        </p:sp>
        <p:sp>
          <p:nvSpPr>
            <p:cNvPr id="23" name="Rounded Rectangle 22"/>
            <p:cNvSpPr/>
            <p:nvPr/>
          </p:nvSpPr>
          <p:spPr>
            <a:xfrm>
              <a:off x="1372737" y="2866326"/>
              <a:ext cx="807525" cy="486889"/>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50" kern="1200" dirty="0">
                  <a:solidFill>
                    <a:srgbClr val="000000"/>
                  </a:solidFill>
                  <a:effectLst/>
                  <a:ea typeface="ＭＳ 明朝"/>
                  <a:cs typeface="Times New Roman"/>
                </a:rPr>
                <a:t>Building Team</a:t>
              </a:r>
              <a:endParaRPr lang="en-US" dirty="0">
                <a:solidFill>
                  <a:srgbClr val="000000"/>
                </a:solidFill>
                <a:effectLst/>
                <a:latin typeface="Times New Roman"/>
                <a:ea typeface="ＭＳ 明朝"/>
              </a:endParaRPr>
            </a:p>
          </p:txBody>
        </p:sp>
        <p:sp>
          <p:nvSpPr>
            <p:cNvPr id="24" name="Rounded Rectangle 23"/>
            <p:cNvSpPr/>
            <p:nvPr/>
          </p:nvSpPr>
          <p:spPr>
            <a:xfrm>
              <a:off x="482704" y="2866326"/>
              <a:ext cx="807525" cy="486889"/>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50" kern="1200" dirty="0">
                  <a:solidFill>
                    <a:srgbClr val="000000"/>
                  </a:solidFill>
                  <a:effectLst/>
                  <a:ea typeface="ＭＳ 明朝"/>
                  <a:cs typeface="Times New Roman"/>
                </a:rPr>
                <a:t>Building</a:t>
              </a:r>
              <a:r>
                <a:rPr lang="en-US" sz="1200" kern="1200" dirty="0">
                  <a:solidFill>
                    <a:srgbClr val="000000"/>
                  </a:solidFill>
                  <a:effectLst/>
                  <a:ea typeface="ＭＳ 明朝"/>
                  <a:cs typeface="Times New Roman"/>
                </a:rPr>
                <a:t> </a:t>
              </a:r>
              <a:r>
                <a:rPr lang="en-US" sz="1050" kern="1200" dirty="0" smtClean="0">
                  <a:solidFill>
                    <a:srgbClr val="000000"/>
                  </a:solidFill>
                  <a:effectLst/>
                  <a:ea typeface="ＭＳ 明朝"/>
                  <a:cs typeface="Times New Roman"/>
                </a:rPr>
                <a:t>Team</a:t>
              </a:r>
              <a:endParaRPr lang="en-US" dirty="0">
                <a:solidFill>
                  <a:srgbClr val="000000"/>
                </a:solidFill>
                <a:effectLst/>
                <a:latin typeface="Times New Roman"/>
                <a:ea typeface="ＭＳ 明朝"/>
              </a:endParaRPr>
            </a:p>
          </p:txBody>
        </p:sp>
        <p:cxnSp>
          <p:nvCxnSpPr>
            <p:cNvPr id="26" name="Elbow Connector 40"/>
            <p:cNvCxnSpPr>
              <a:stCxn id="11" idx="1"/>
              <a:endCxn id="12" idx="0"/>
            </p:cNvCxnSpPr>
            <p:nvPr/>
          </p:nvCxnSpPr>
          <p:spPr>
            <a:xfrm rot="10800000" flipV="1">
              <a:off x="4439392" y="454555"/>
              <a:ext cx="201881" cy="533899"/>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7" name="Elbow Connector 41"/>
            <p:cNvCxnSpPr>
              <a:stCxn id="10" idx="3"/>
            </p:cNvCxnSpPr>
            <p:nvPr/>
          </p:nvCxnSpPr>
          <p:spPr>
            <a:xfrm>
              <a:off x="4286991" y="454553"/>
              <a:ext cx="152400" cy="348798"/>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2" idx="2"/>
              <a:endCxn id="15" idx="0"/>
            </p:cNvCxnSpPr>
            <p:nvPr/>
          </p:nvCxnSpPr>
          <p:spPr>
            <a:xfrm rot="5400000">
              <a:off x="4214553" y="1900152"/>
              <a:ext cx="446656" cy="30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1209783" y="2558836"/>
              <a:ext cx="757057" cy="30749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5" idx="2"/>
              <a:endCxn id="20" idx="0"/>
            </p:cNvCxnSpPr>
            <p:nvPr/>
          </p:nvCxnSpPr>
          <p:spPr>
            <a:xfrm rot="5400000">
              <a:off x="4251087" y="2713572"/>
              <a:ext cx="362555" cy="801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16" idx="0"/>
            </p:cNvCxnSpPr>
            <p:nvPr/>
          </p:nvCxnSpPr>
          <p:spPr>
            <a:xfrm rot="5400000">
              <a:off x="6186167" y="2518005"/>
              <a:ext cx="367170" cy="403763"/>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027058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06" y="67841"/>
            <a:ext cx="8229600" cy="745067"/>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latin typeface="+mn-lt"/>
              </a:rPr>
              <a:t>MTSS: CI3T Cohort Training Series</a:t>
            </a:r>
            <a:endParaRPr lang="en-US" dirty="0">
              <a:latin typeface="+mn-lt"/>
            </a:endParaRPr>
          </a:p>
        </p:txBody>
      </p:sp>
      <p:sp>
        <p:nvSpPr>
          <p:cNvPr id="4" name="Rectangle 3"/>
          <p:cNvSpPr/>
          <p:nvPr/>
        </p:nvSpPr>
        <p:spPr>
          <a:xfrm>
            <a:off x="219950" y="965305"/>
            <a:ext cx="8830915" cy="5858525"/>
          </a:xfrm>
          <a:prstGeom prst="rect">
            <a:avLst/>
          </a:prstGeom>
          <a:solidFill>
            <a:schemeClr val="lt1">
              <a:alpha val="0"/>
            </a:schemeClr>
          </a:solidFill>
          <a:ln w="50800">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Left-Right Arrow 4"/>
          <p:cNvSpPr/>
          <p:nvPr/>
        </p:nvSpPr>
        <p:spPr>
          <a:xfrm>
            <a:off x="2099734" y="1183669"/>
            <a:ext cx="5419643" cy="660190"/>
          </a:xfrm>
          <a:prstGeom prst="leftRightArrow">
            <a:avLst/>
          </a:prstGeom>
          <a:solidFill>
            <a:schemeClr val="tx1">
              <a:lumMod val="95000"/>
              <a:lumOff val="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t>3 Year Inside the Build Process</a:t>
            </a:r>
            <a:endParaRPr lang="en-US" sz="2400" dirty="0"/>
          </a:p>
        </p:txBody>
      </p:sp>
      <p:pic>
        <p:nvPicPr>
          <p:cNvPr id="6" name="Picture 5" descr="Governor's Behavioral Health Children's Subcommittee 1_28_2014 KS - Microsoft PowerPoint"/>
          <p:cNvPicPr>
            <a:picLocks noChangeAspect="1"/>
          </p:cNvPicPr>
          <p:nvPr/>
        </p:nvPicPr>
        <p:blipFill rotWithShape="1">
          <a:blip r:embed="rId3">
            <a:extLst>
              <a:ext uri="{28A0092B-C50C-407E-A947-70E740481C1C}">
                <a14:useLocalDpi xmlns:a14="http://schemas.microsoft.com/office/drawing/2010/main" val="0"/>
              </a:ext>
            </a:extLst>
          </a:blip>
          <a:srcRect l="35263" t="19569" r="19082" b="31804"/>
          <a:stretch/>
        </p:blipFill>
        <p:spPr>
          <a:xfrm>
            <a:off x="-4493275" y="4333313"/>
            <a:ext cx="3342756" cy="2323085"/>
          </a:xfrm>
          <a:prstGeom prst="rect">
            <a:avLst/>
          </a:prstGeom>
        </p:spPr>
      </p:pic>
      <p:graphicFrame>
        <p:nvGraphicFramePr>
          <p:cNvPr id="7" name="Diagram 6"/>
          <p:cNvGraphicFramePr/>
          <p:nvPr>
            <p:extLst>
              <p:ext uri="{D42A27DB-BD31-4B8C-83A1-F6EECF244321}">
                <p14:modId xmlns:p14="http://schemas.microsoft.com/office/powerpoint/2010/main" val="594095876"/>
              </p:ext>
            </p:extLst>
          </p:nvPr>
        </p:nvGraphicFramePr>
        <p:xfrm>
          <a:off x="2954866" y="1625495"/>
          <a:ext cx="6096000" cy="2056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7"/>
          <p:cNvSpPr/>
          <p:nvPr/>
        </p:nvSpPr>
        <p:spPr>
          <a:xfrm>
            <a:off x="189349" y="1625495"/>
            <a:ext cx="1790166" cy="1652345"/>
          </a:xfrm>
          <a:prstGeom prst="ellipse">
            <a:avLst/>
          </a:prstGeom>
          <a:effectLst>
            <a:outerShdw blurRad="76200" dir="18900000" sy="23000" kx="-1200000" algn="bl"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Year 1: Structure</a:t>
            </a:r>
            <a:endParaRPr lang="en-US" dirty="0"/>
          </a:p>
        </p:txBody>
      </p:sp>
      <p:sp>
        <p:nvSpPr>
          <p:cNvPr id="9" name="Oval 8"/>
          <p:cNvSpPr/>
          <p:nvPr/>
        </p:nvSpPr>
        <p:spPr>
          <a:xfrm>
            <a:off x="219950" y="3366740"/>
            <a:ext cx="1759565" cy="1652345"/>
          </a:xfrm>
          <a:prstGeom prst="ellipse">
            <a:avLst/>
          </a:prstGeom>
          <a:solidFill>
            <a:schemeClr val="tx2">
              <a:lumMod val="60000"/>
              <a:lumOff val="40000"/>
            </a:schemeClr>
          </a:solidFill>
          <a:effectLst>
            <a:outerShdw blurRad="76200" dir="18900000" sy="23000" kx="-1200000" algn="bl"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Year 2: Implement</a:t>
            </a:r>
            <a:endParaRPr lang="en-US" dirty="0"/>
          </a:p>
        </p:txBody>
      </p:sp>
      <p:graphicFrame>
        <p:nvGraphicFramePr>
          <p:cNvPr id="10" name="Diagram 9"/>
          <p:cNvGraphicFramePr/>
          <p:nvPr>
            <p:extLst>
              <p:ext uri="{D42A27DB-BD31-4B8C-83A1-F6EECF244321}">
                <p14:modId xmlns:p14="http://schemas.microsoft.com/office/powerpoint/2010/main" val="244324789"/>
              </p:ext>
            </p:extLst>
          </p:nvPr>
        </p:nvGraphicFramePr>
        <p:xfrm>
          <a:off x="2921000" y="3277840"/>
          <a:ext cx="6096000" cy="20569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Oval 11"/>
          <p:cNvSpPr/>
          <p:nvPr/>
        </p:nvSpPr>
        <p:spPr>
          <a:xfrm>
            <a:off x="189349" y="5171485"/>
            <a:ext cx="1759565" cy="1652345"/>
          </a:xfrm>
          <a:prstGeom prst="ellipse">
            <a:avLst/>
          </a:prstGeom>
          <a:solidFill>
            <a:schemeClr val="accent5">
              <a:lumMod val="75000"/>
            </a:schemeClr>
          </a:solidFill>
          <a:effectLst>
            <a:outerShdw blurRad="76200" dir="18900000" sy="23000" kx="-1200000" algn="bl"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Year 3+ </a:t>
            </a:r>
          </a:p>
          <a:p>
            <a:pPr algn="ctr"/>
            <a:r>
              <a:rPr lang="en-US" dirty="0" smtClean="0"/>
              <a:t>Refine/</a:t>
            </a:r>
          </a:p>
          <a:p>
            <a:pPr algn="ctr"/>
            <a:r>
              <a:rPr lang="en-US" dirty="0" smtClean="0"/>
              <a:t>Sustain</a:t>
            </a:r>
            <a:endParaRPr lang="en-US" dirty="0"/>
          </a:p>
        </p:txBody>
      </p:sp>
      <p:sp>
        <p:nvSpPr>
          <p:cNvPr id="15" name="Right Arrow 14"/>
          <p:cNvSpPr/>
          <p:nvPr/>
        </p:nvSpPr>
        <p:spPr>
          <a:xfrm>
            <a:off x="2099734" y="2277533"/>
            <a:ext cx="821266" cy="728133"/>
          </a:xfrm>
          <a:prstGeom prst="rightArrow">
            <a:avLst/>
          </a:prstGeom>
          <a:solidFill>
            <a:schemeClr val="tx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6 Full Days</a:t>
            </a:r>
            <a:endParaRPr lang="en-US" sz="1200" dirty="0"/>
          </a:p>
        </p:txBody>
      </p:sp>
      <p:sp>
        <p:nvSpPr>
          <p:cNvPr id="16" name="Right Arrow 15"/>
          <p:cNvSpPr/>
          <p:nvPr/>
        </p:nvSpPr>
        <p:spPr>
          <a:xfrm>
            <a:off x="1979514" y="3894568"/>
            <a:ext cx="952957" cy="775814"/>
          </a:xfrm>
          <a:prstGeom prst="rightArrow">
            <a:avLst/>
          </a:prstGeom>
          <a:solidFill>
            <a:schemeClr val="tx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Up to 6 Full Days</a:t>
            </a:r>
            <a:endParaRPr lang="en-US" sz="1200" dirty="0"/>
          </a:p>
        </p:txBody>
      </p:sp>
      <p:grpSp>
        <p:nvGrpSpPr>
          <p:cNvPr id="17" name="Group 16"/>
          <p:cNvGrpSpPr/>
          <p:nvPr/>
        </p:nvGrpSpPr>
        <p:grpSpPr>
          <a:xfrm>
            <a:off x="-2821897" y="3018815"/>
            <a:ext cx="567297" cy="663630"/>
            <a:chOff x="1728606" y="570557"/>
            <a:chExt cx="567297" cy="663630"/>
          </a:xfrm>
        </p:grpSpPr>
        <p:sp>
          <p:nvSpPr>
            <p:cNvPr id="18" name="Right Arrow 17"/>
            <p:cNvSpPr/>
            <p:nvPr/>
          </p:nvSpPr>
          <p:spPr>
            <a:xfrm>
              <a:off x="1728606" y="570557"/>
              <a:ext cx="567297" cy="663630"/>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9" name="Right Arrow 4"/>
            <p:cNvSpPr/>
            <p:nvPr/>
          </p:nvSpPr>
          <p:spPr>
            <a:xfrm>
              <a:off x="1728606" y="703283"/>
              <a:ext cx="397108" cy="398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p:txBody>
        </p:sp>
      </p:grpSp>
      <p:grpSp>
        <p:nvGrpSpPr>
          <p:cNvPr id="20" name="Group 19"/>
          <p:cNvGrpSpPr/>
          <p:nvPr/>
        </p:nvGrpSpPr>
        <p:grpSpPr>
          <a:xfrm>
            <a:off x="2905940" y="5252386"/>
            <a:ext cx="905882" cy="1355748"/>
            <a:chOff x="2792" y="165606"/>
            <a:chExt cx="1458221" cy="1473532"/>
          </a:xfrm>
        </p:grpSpPr>
        <p:sp>
          <p:nvSpPr>
            <p:cNvPr id="21" name="Rounded Rectangle 20"/>
            <p:cNvSpPr/>
            <p:nvPr/>
          </p:nvSpPr>
          <p:spPr>
            <a:xfrm>
              <a:off x="2792" y="165606"/>
              <a:ext cx="1458221" cy="1473532"/>
            </a:xfrm>
            <a:prstGeom prst="roundRect">
              <a:avLst>
                <a:gd name="adj" fmla="val 10000"/>
              </a:avLst>
            </a:prstGeom>
            <a:ln w="3175"/>
          </p:spPr>
          <p:style>
            <a:lnRef idx="2">
              <a:schemeClr val="accent5">
                <a:shade val="50000"/>
              </a:schemeClr>
            </a:lnRef>
            <a:fillRef idx="1">
              <a:schemeClr val="accent5"/>
            </a:fillRef>
            <a:effectRef idx="0">
              <a:schemeClr val="accent5"/>
            </a:effectRef>
            <a:fontRef idx="minor">
              <a:schemeClr val="lt1"/>
            </a:fontRef>
          </p:style>
        </p:sp>
        <p:sp>
          <p:nvSpPr>
            <p:cNvPr id="22" name="Rounded Rectangle 4"/>
            <p:cNvSpPr/>
            <p:nvPr/>
          </p:nvSpPr>
          <p:spPr>
            <a:xfrm>
              <a:off x="45502" y="208316"/>
              <a:ext cx="1372801" cy="1388112"/>
            </a:xfrm>
            <a:prstGeom prst="rect">
              <a:avLst/>
            </a:prstGeom>
            <a:ln w="3175"/>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en-US" sz="1400" kern="1200" dirty="0" smtClean="0"/>
                <a:t>Session </a:t>
              </a:r>
            </a:p>
            <a:p>
              <a:pPr lvl="0" algn="ctr" defTabSz="933450">
                <a:lnSpc>
                  <a:spcPct val="90000"/>
                </a:lnSpc>
                <a:spcBef>
                  <a:spcPct val="0"/>
                </a:spcBef>
                <a:spcAft>
                  <a:spcPct val="35000"/>
                </a:spcAft>
              </a:pPr>
              <a:r>
                <a:rPr lang="en-US" sz="1400" kern="1200" dirty="0" smtClean="0"/>
                <a:t>1 </a:t>
              </a:r>
              <a:endParaRPr lang="en-US" sz="1400" kern="1200" dirty="0"/>
            </a:p>
          </p:txBody>
        </p:sp>
      </p:grpSp>
      <p:sp>
        <p:nvSpPr>
          <p:cNvPr id="23" name="Rounded Rectangle 22"/>
          <p:cNvSpPr/>
          <p:nvPr/>
        </p:nvSpPr>
        <p:spPr>
          <a:xfrm>
            <a:off x="4724802" y="5287523"/>
            <a:ext cx="921086" cy="1309978"/>
          </a:xfrm>
          <a:prstGeom prst="roundRect">
            <a:avLst>
              <a:gd name="adj" fmla="val 10000"/>
            </a:avLst>
          </a:prstGeom>
        </p:spPr>
        <p:style>
          <a:lnRef idx="2">
            <a:schemeClr val="accent5">
              <a:shade val="50000"/>
            </a:schemeClr>
          </a:lnRef>
          <a:fillRef idx="1">
            <a:schemeClr val="accent5"/>
          </a:fillRef>
          <a:effectRef idx="0">
            <a:schemeClr val="accent5"/>
          </a:effectRef>
          <a:fontRef idx="minor">
            <a:schemeClr val="lt1"/>
          </a:fontRef>
        </p:style>
        <p:txBody>
          <a:bodyPr/>
          <a:lstStyle/>
          <a:p>
            <a:r>
              <a:rPr lang="en-US" sz="1400" dirty="0" smtClean="0"/>
              <a:t>Session </a:t>
            </a:r>
          </a:p>
          <a:p>
            <a:r>
              <a:rPr lang="en-US" sz="1400" dirty="0"/>
              <a:t> </a:t>
            </a:r>
            <a:r>
              <a:rPr lang="en-US" sz="1400" dirty="0" smtClean="0"/>
              <a:t>     2</a:t>
            </a:r>
            <a:endParaRPr lang="en-US" sz="1400" dirty="0"/>
          </a:p>
        </p:txBody>
      </p:sp>
      <p:sp>
        <p:nvSpPr>
          <p:cNvPr id="24" name="Rounded Rectangle 23"/>
          <p:cNvSpPr/>
          <p:nvPr/>
        </p:nvSpPr>
        <p:spPr>
          <a:xfrm>
            <a:off x="6517791" y="5252386"/>
            <a:ext cx="850572" cy="1333762"/>
          </a:xfrm>
          <a:prstGeom prst="roundRect">
            <a:avLst>
              <a:gd name="adj" fmla="val 10000"/>
            </a:avLst>
          </a:prstGeom>
        </p:spPr>
        <p:style>
          <a:lnRef idx="2">
            <a:schemeClr val="accent5">
              <a:shade val="50000"/>
            </a:schemeClr>
          </a:lnRef>
          <a:fillRef idx="1">
            <a:schemeClr val="accent5"/>
          </a:fillRef>
          <a:effectRef idx="0">
            <a:schemeClr val="accent5"/>
          </a:effectRef>
          <a:fontRef idx="minor">
            <a:schemeClr val="lt1"/>
          </a:fontRef>
        </p:style>
        <p:txBody>
          <a:bodyPr/>
          <a:lstStyle/>
          <a:p>
            <a:r>
              <a:rPr lang="en-US" sz="1400" dirty="0" smtClean="0"/>
              <a:t>Session </a:t>
            </a:r>
          </a:p>
          <a:p>
            <a:r>
              <a:rPr lang="en-US" sz="1400" dirty="0"/>
              <a:t> </a:t>
            </a:r>
            <a:r>
              <a:rPr lang="en-US" sz="1400" dirty="0" smtClean="0"/>
              <a:t>      3</a:t>
            </a:r>
          </a:p>
          <a:p>
            <a:endParaRPr lang="en-US" dirty="0"/>
          </a:p>
        </p:txBody>
      </p:sp>
      <p:grpSp>
        <p:nvGrpSpPr>
          <p:cNvPr id="25" name="Group 24"/>
          <p:cNvGrpSpPr/>
          <p:nvPr/>
        </p:nvGrpSpPr>
        <p:grpSpPr>
          <a:xfrm>
            <a:off x="4051179" y="5690129"/>
            <a:ext cx="488923" cy="530904"/>
            <a:chOff x="1728606" y="570557"/>
            <a:chExt cx="567297" cy="663630"/>
          </a:xfrm>
        </p:grpSpPr>
        <p:sp>
          <p:nvSpPr>
            <p:cNvPr id="26" name="Right Arrow 25"/>
            <p:cNvSpPr/>
            <p:nvPr/>
          </p:nvSpPr>
          <p:spPr>
            <a:xfrm>
              <a:off x="1728606" y="570557"/>
              <a:ext cx="567297" cy="663630"/>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7" name="Right Arrow 4"/>
            <p:cNvSpPr/>
            <p:nvPr/>
          </p:nvSpPr>
          <p:spPr>
            <a:xfrm>
              <a:off x="1728606" y="703283"/>
              <a:ext cx="397108" cy="398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p:txBody>
        </p:sp>
      </p:grpSp>
      <p:grpSp>
        <p:nvGrpSpPr>
          <p:cNvPr id="28" name="Group 27"/>
          <p:cNvGrpSpPr/>
          <p:nvPr/>
        </p:nvGrpSpPr>
        <p:grpSpPr>
          <a:xfrm>
            <a:off x="5864952" y="5690129"/>
            <a:ext cx="482688" cy="530904"/>
            <a:chOff x="1728606" y="570557"/>
            <a:chExt cx="567297" cy="663630"/>
          </a:xfrm>
        </p:grpSpPr>
        <p:sp>
          <p:nvSpPr>
            <p:cNvPr id="29" name="Right Arrow 28"/>
            <p:cNvSpPr/>
            <p:nvPr/>
          </p:nvSpPr>
          <p:spPr>
            <a:xfrm>
              <a:off x="1728606" y="570557"/>
              <a:ext cx="567297" cy="663630"/>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0" name="Right Arrow 4"/>
            <p:cNvSpPr/>
            <p:nvPr/>
          </p:nvSpPr>
          <p:spPr>
            <a:xfrm>
              <a:off x="1728606" y="703283"/>
              <a:ext cx="397108" cy="398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p:txBody>
        </p:sp>
      </p:grpSp>
      <p:sp>
        <p:nvSpPr>
          <p:cNvPr id="31" name="Right Arrow 30"/>
          <p:cNvSpPr/>
          <p:nvPr/>
        </p:nvSpPr>
        <p:spPr>
          <a:xfrm>
            <a:off x="2040690" y="5562258"/>
            <a:ext cx="821266" cy="728133"/>
          </a:xfrm>
          <a:prstGeom prst="rightArrow">
            <a:avLst/>
          </a:prstGeom>
          <a:solidFill>
            <a:schemeClr val="tx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3</a:t>
            </a:r>
            <a:r>
              <a:rPr lang="en-US" sz="1200" dirty="0" smtClean="0"/>
              <a:t> Full Days</a:t>
            </a:r>
            <a:endParaRPr lang="en-US" sz="1200" dirty="0"/>
          </a:p>
        </p:txBody>
      </p:sp>
      <p:sp>
        <p:nvSpPr>
          <p:cNvPr id="32" name="Rounded Rectangle 31"/>
          <p:cNvSpPr/>
          <p:nvPr/>
        </p:nvSpPr>
        <p:spPr>
          <a:xfrm>
            <a:off x="7821316" y="5210914"/>
            <a:ext cx="1136134" cy="1393862"/>
          </a:xfrm>
          <a:prstGeom prst="roundRect">
            <a:avLst>
              <a:gd name="adj" fmla="val 10000"/>
            </a:avLst>
          </a:prstGeom>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sz="1400" dirty="0" smtClean="0"/>
              <a:t>Other Professional Learning and TA as needed.</a:t>
            </a:r>
          </a:p>
          <a:p>
            <a:endParaRPr lang="en-US" dirty="0"/>
          </a:p>
        </p:txBody>
      </p:sp>
    </p:spTree>
    <p:extLst>
      <p:ext uri="{BB962C8B-B14F-4D97-AF65-F5344CB8AC3E}">
        <p14:creationId xmlns:p14="http://schemas.microsoft.com/office/powerpoint/2010/main" val="41005718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1">
            <a:schemeClr val="accent1"/>
          </a:lnRef>
          <a:fillRef idx="3">
            <a:schemeClr val="accent1"/>
          </a:fillRef>
          <a:effectRef idx="2">
            <a:schemeClr val="accent1"/>
          </a:effectRef>
          <a:fontRef idx="minor">
            <a:schemeClr val="lt1"/>
          </a:fontRef>
        </p:style>
        <p:txBody>
          <a:bodyPr/>
          <a:lstStyle/>
          <a:p>
            <a:r>
              <a:rPr lang="en-US" dirty="0" smtClean="0"/>
              <a:t>Resources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Kansas MTSS </a:t>
            </a:r>
            <a:r>
              <a:rPr lang="en-US" dirty="0" smtClean="0">
                <a:hlinkClick r:id="rId3"/>
              </a:rPr>
              <a:t>www.kansasmtss.org</a:t>
            </a:r>
            <a:endParaRPr lang="en-US" dirty="0"/>
          </a:p>
          <a:p>
            <a:r>
              <a:rPr lang="en-US" dirty="0" smtClean="0"/>
              <a:t>CI3T </a:t>
            </a:r>
            <a:r>
              <a:rPr lang="en-US" dirty="0" smtClean="0">
                <a:hlinkClick r:id="rId4"/>
              </a:rPr>
              <a:t>www.ci3t.org</a:t>
            </a:r>
            <a:r>
              <a:rPr lang="en-US" dirty="0" smtClean="0"/>
              <a:t> </a:t>
            </a:r>
          </a:p>
          <a:p>
            <a:r>
              <a:rPr lang="en-US" dirty="0" smtClean="0"/>
              <a:t>PBIS </a:t>
            </a:r>
            <a:r>
              <a:rPr lang="en-US" dirty="0" smtClean="0">
                <a:hlinkClick r:id="rId5"/>
              </a:rPr>
              <a:t>www.pbis.org</a:t>
            </a:r>
            <a:endParaRPr lang="en-US" dirty="0" smtClean="0"/>
          </a:p>
          <a:p>
            <a:pPr marL="0" indent="0">
              <a:buNone/>
            </a:pPr>
            <a:endParaRPr lang="en-US" dirty="0" smtClean="0"/>
          </a:p>
          <a:p>
            <a:pPr marL="0" indent="0">
              <a:buNone/>
            </a:pPr>
            <a:endParaRPr lang="en-US" dirty="0" smtClean="0"/>
          </a:p>
          <a:p>
            <a:endParaRPr lang="en-US" dirty="0"/>
          </a:p>
        </p:txBody>
      </p:sp>
      <p:pic>
        <p:nvPicPr>
          <p:cNvPr id="5" name="Picture 4" descr="Cover Graph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6933" y="3190816"/>
            <a:ext cx="2025661" cy="2630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ight Arrow 7"/>
          <p:cNvSpPr/>
          <p:nvPr/>
        </p:nvSpPr>
        <p:spPr>
          <a:xfrm>
            <a:off x="982133" y="3872499"/>
            <a:ext cx="2489200" cy="103293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Recommended Reading</a:t>
            </a:r>
            <a:endParaRPr lang="en-US"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295" y="3190816"/>
            <a:ext cx="1891678" cy="25722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84519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2"/>
            <a:ext cx="8229600" cy="1143000"/>
          </a:xfrm>
        </p:spPr>
        <p:style>
          <a:lnRef idx="1">
            <a:schemeClr val="accent1"/>
          </a:lnRef>
          <a:fillRef idx="3">
            <a:schemeClr val="accent1"/>
          </a:fillRef>
          <a:effectRef idx="2">
            <a:schemeClr val="accent1"/>
          </a:effectRef>
          <a:fontRef idx="minor">
            <a:schemeClr val="lt1"/>
          </a:fontRef>
        </p:style>
        <p:txBody>
          <a:bodyPr/>
          <a:lstStyle/>
          <a:p>
            <a:r>
              <a:rPr lang="en-US" dirty="0" smtClean="0">
                <a:latin typeface="+mn-lt"/>
              </a:rPr>
              <a:t>Contact Information </a:t>
            </a:r>
            <a:endParaRPr lang="en-US" dirty="0">
              <a:latin typeface="+mn-lt"/>
            </a:endParaRPr>
          </a:p>
        </p:txBody>
      </p:sp>
      <p:sp>
        <p:nvSpPr>
          <p:cNvPr id="3" name="Content Placeholder 2"/>
          <p:cNvSpPr>
            <a:spLocks noGrp="1"/>
          </p:cNvSpPr>
          <p:nvPr>
            <p:ph idx="1"/>
          </p:nvPr>
        </p:nvSpPr>
        <p:spPr>
          <a:xfrm>
            <a:off x="457200" y="1255448"/>
            <a:ext cx="8229600" cy="4525963"/>
          </a:xfrm>
        </p:spPr>
        <p:txBody>
          <a:bodyPr/>
          <a:lstStyle/>
          <a:p>
            <a:pPr>
              <a:buNone/>
            </a:pPr>
            <a:r>
              <a:rPr lang="en-US" dirty="0" smtClean="0"/>
              <a:t>Kansas MTSS: CI3T</a:t>
            </a:r>
          </a:p>
          <a:p>
            <a:pPr>
              <a:buNone/>
            </a:pPr>
            <a:r>
              <a:rPr lang="en-US" dirty="0" smtClean="0">
                <a:hlinkClick r:id="rId2"/>
              </a:rPr>
              <a:t>www.kansasmtss.org</a:t>
            </a:r>
            <a:endParaRPr lang="en-US" dirty="0" smtClean="0"/>
          </a:p>
          <a:p>
            <a:pPr>
              <a:buNone/>
            </a:pPr>
            <a:r>
              <a:rPr lang="en-US" dirty="0" smtClean="0">
                <a:hlinkClick r:id="rId3"/>
              </a:rPr>
              <a:t>kansasmtssci3t@keystonelearning.org</a:t>
            </a:r>
            <a:endParaRPr lang="en-US" dirty="0" smtClean="0"/>
          </a:p>
          <a:p>
            <a:pPr>
              <a:buNone/>
            </a:pPr>
            <a:endParaRPr lang="en-US" dirty="0" smtClean="0"/>
          </a:p>
          <a:p>
            <a:pPr>
              <a:buNone/>
            </a:pPr>
            <a:r>
              <a:rPr lang="en-US" dirty="0" smtClean="0">
                <a:solidFill>
                  <a:srgbClr val="FF0000"/>
                </a:solidFill>
              </a:rPr>
              <a:t>    </a:t>
            </a:r>
            <a:endParaRPr lang="en-US" dirty="0">
              <a:solidFill>
                <a:srgbClr val="595959"/>
              </a:solidFill>
            </a:endParaRPr>
          </a:p>
        </p:txBody>
      </p:sp>
      <p:sp>
        <p:nvSpPr>
          <p:cNvPr id="4" name="Snip Single Corner Rectangle 3"/>
          <p:cNvSpPr/>
          <p:nvPr/>
        </p:nvSpPr>
        <p:spPr>
          <a:xfrm rot="20945449">
            <a:off x="3285058" y="3342957"/>
            <a:ext cx="2814927" cy="2457549"/>
          </a:xfrm>
          <a:prstGeom prst="snip1Rect">
            <a:avLst/>
          </a:prstGeom>
          <a:solidFill>
            <a:srgbClr val="FFFF00"/>
          </a:solidFill>
          <a:ln>
            <a:solidFill>
              <a:srgbClr val="FFFF00"/>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0000"/>
                </a:solidFill>
              </a:rPr>
              <a:t>Save the Date: </a:t>
            </a:r>
            <a:r>
              <a:rPr lang="en-US" sz="2400" dirty="0" smtClean="0">
                <a:solidFill>
                  <a:schemeClr val="tx1">
                    <a:lumMod val="65000"/>
                    <a:lumOff val="35000"/>
                  </a:schemeClr>
                </a:solidFill>
              </a:rPr>
              <a:t>2015 Kansas MTSS Symposium        </a:t>
            </a:r>
            <a:br>
              <a:rPr lang="en-US" sz="2400" dirty="0" smtClean="0">
                <a:solidFill>
                  <a:schemeClr val="tx1">
                    <a:lumMod val="65000"/>
                    <a:lumOff val="35000"/>
                  </a:schemeClr>
                </a:solidFill>
              </a:rPr>
            </a:br>
            <a:r>
              <a:rPr lang="en-US" sz="2400" dirty="0" smtClean="0">
                <a:solidFill>
                  <a:schemeClr val="tx1">
                    <a:lumMod val="65000"/>
                    <a:lumOff val="35000"/>
                  </a:schemeClr>
                </a:solidFill>
              </a:rPr>
              <a:t>      September 3-4, 2015 in Wichita, KS</a:t>
            </a:r>
            <a:endParaRPr lang="en-US" sz="2400" dirty="0"/>
          </a:p>
        </p:txBody>
      </p:sp>
    </p:spTree>
    <p:extLst>
      <p:ext uri="{BB962C8B-B14F-4D97-AF65-F5344CB8AC3E}">
        <p14:creationId xmlns:p14="http://schemas.microsoft.com/office/powerpoint/2010/main" val="15373164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19" y="209456"/>
            <a:ext cx="8106736" cy="1162144"/>
          </a:xfrm>
        </p:spPr>
        <p:style>
          <a:lnRef idx="0">
            <a:schemeClr val="accent2"/>
          </a:lnRef>
          <a:fillRef idx="3">
            <a:schemeClr val="accent2"/>
          </a:fillRef>
          <a:effectRef idx="3">
            <a:schemeClr val="accent2"/>
          </a:effectRef>
          <a:fontRef idx="minor">
            <a:schemeClr val="lt1"/>
          </a:fontRef>
        </p:style>
        <p:txBody>
          <a:bodyPr>
            <a:normAutofit/>
          </a:bodyPr>
          <a:lstStyle/>
          <a:p>
            <a:r>
              <a:rPr lang="en-US" dirty="0" err="1" smtClean="0"/>
              <a:t>KSDE’s</a:t>
            </a:r>
            <a:r>
              <a:rPr lang="en-US" dirty="0" smtClean="0"/>
              <a:t> Vision</a:t>
            </a:r>
            <a:endParaRPr lang="en-US" dirty="0"/>
          </a:p>
        </p:txBody>
      </p:sp>
      <p:sp>
        <p:nvSpPr>
          <p:cNvPr id="3" name="Content Placeholder 2"/>
          <p:cNvSpPr>
            <a:spLocks noGrp="1"/>
          </p:cNvSpPr>
          <p:nvPr>
            <p:ph idx="1"/>
          </p:nvPr>
        </p:nvSpPr>
        <p:spPr>
          <a:xfrm>
            <a:off x="561117" y="1636813"/>
            <a:ext cx="8295015" cy="4108031"/>
          </a:xfrm>
        </p:spPr>
        <p:txBody>
          <a:bodyPr>
            <a:normAutofit fontScale="85000" lnSpcReduction="10000"/>
          </a:bodyPr>
          <a:lstStyle/>
          <a:p>
            <a:pPr>
              <a:buClr>
                <a:schemeClr val="accent5"/>
              </a:buClr>
              <a:buFont typeface="Courier New"/>
              <a:buChar char="o"/>
            </a:pPr>
            <a:r>
              <a:rPr lang="en-US" dirty="0" smtClean="0"/>
              <a:t>All schools </a:t>
            </a:r>
            <a:r>
              <a:rPr lang="en-US" i="1" dirty="0" smtClean="0"/>
              <a:t>(preschool through high school) </a:t>
            </a:r>
            <a:r>
              <a:rPr lang="en-US" dirty="0"/>
              <a:t>use a </a:t>
            </a:r>
            <a:r>
              <a:rPr lang="en-US" dirty="0">
                <a:solidFill>
                  <a:srgbClr val="0000FF"/>
                </a:solidFill>
              </a:rPr>
              <a:t>multi-tier </a:t>
            </a:r>
            <a:r>
              <a:rPr lang="en-US" dirty="0"/>
              <a:t>approach that addresses </a:t>
            </a:r>
            <a:r>
              <a:rPr lang="en-US" b="1" dirty="0"/>
              <a:t>behavior</a:t>
            </a:r>
            <a:r>
              <a:rPr lang="en-US" dirty="0"/>
              <a:t>, </a:t>
            </a:r>
            <a:r>
              <a:rPr lang="en-US" b="1" dirty="0"/>
              <a:t>social</a:t>
            </a:r>
            <a:r>
              <a:rPr lang="en-US" dirty="0"/>
              <a:t> and </a:t>
            </a:r>
            <a:r>
              <a:rPr lang="en-US" b="1" dirty="0" smtClean="0"/>
              <a:t>academic</a:t>
            </a:r>
            <a:r>
              <a:rPr lang="en-US" dirty="0" smtClean="0"/>
              <a:t> domains </a:t>
            </a:r>
            <a:r>
              <a:rPr lang="en-US" dirty="0" smtClean="0">
                <a:solidFill>
                  <a:srgbClr val="0318B5"/>
                </a:solidFill>
              </a:rPr>
              <a:t>simultaneously</a:t>
            </a:r>
            <a:r>
              <a:rPr lang="en-US" dirty="0"/>
              <a:t>. </a:t>
            </a:r>
          </a:p>
          <a:p>
            <a:pPr>
              <a:buClr>
                <a:schemeClr val="accent5"/>
              </a:buClr>
              <a:buFont typeface="Courier New"/>
              <a:buChar char="o"/>
            </a:pPr>
            <a:r>
              <a:rPr lang="en-US" dirty="0"/>
              <a:t>Meaningful </a:t>
            </a:r>
            <a:r>
              <a:rPr lang="en-US" dirty="0">
                <a:solidFill>
                  <a:srgbClr val="0000FF"/>
                </a:solidFill>
              </a:rPr>
              <a:t>data are collected and used </a:t>
            </a:r>
            <a:r>
              <a:rPr lang="en-US" dirty="0"/>
              <a:t>to make decisions regarding programming. </a:t>
            </a:r>
          </a:p>
          <a:p>
            <a:pPr>
              <a:buClr>
                <a:schemeClr val="accent5"/>
              </a:buClr>
              <a:buFont typeface="Courier New"/>
              <a:buChar char="o"/>
            </a:pPr>
            <a:r>
              <a:rPr lang="en-US" dirty="0"/>
              <a:t>Social curricula and behavioral framework are taught with </a:t>
            </a:r>
            <a:r>
              <a:rPr lang="en-US" dirty="0">
                <a:solidFill>
                  <a:srgbClr val="0000FF"/>
                </a:solidFill>
              </a:rPr>
              <a:t>as much rigor and fidelity </a:t>
            </a:r>
            <a:r>
              <a:rPr lang="en-US" dirty="0"/>
              <a:t>as academic </a:t>
            </a:r>
            <a:r>
              <a:rPr lang="en-US" dirty="0" smtClean="0"/>
              <a:t>subjects.</a:t>
            </a:r>
          </a:p>
          <a:p>
            <a:pPr>
              <a:buClr>
                <a:schemeClr val="accent5"/>
              </a:buClr>
              <a:buFont typeface="Courier New"/>
              <a:buChar char="o"/>
            </a:pPr>
            <a:r>
              <a:rPr lang="en-US" dirty="0" smtClean="0"/>
              <a:t>Schools </a:t>
            </a:r>
            <a:r>
              <a:rPr lang="en-US" dirty="0"/>
              <a:t>closely </a:t>
            </a:r>
            <a:r>
              <a:rPr lang="en-US" dirty="0" smtClean="0"/>
              <a:t>examine what is </a:t>
            </a:r>
            <a:r>
              <a:rPr lang="en-US" dirty="0"/>
              <a:t>already </a:t>
            </a:r>
            <a:r>
              <a:rPr lang="en-US" dirty="0" smtClean="0"/>
              <a:t>in </a:t>
            </a:r>
            <a:r>
              <a:rPr lang="en-US" dirty="0"/>
              <a:t>place then </a:t>
            </a:r>
            <a:r>
              <a:rPr lang="en-US" dirty="0" smtClean="0">
                <a:solidFill>
                  <a:srgbClr val="0000FF"/>
                </a:solidFill>
              </a:rPr>
              <a:t>determine </a:t>
            </a:r>
            <a:r>
              <a:rPr lang="en-US" dirty="0">
                <a:solidFill>
                  <a:srgbClr val="0000FF"/>
                </a:solidFill>
              </a:rPr>
              <a:t>what needs to be revised or </a:t>
            </a:r>
            <a:r>
              <a:rPr lang="en-US" dirty="0" smtClean="0">
                <a:solidFill>
                  <a:srgbClr val="0000FF"/>
                </a:solidFill>
              </a:rPr>
              <a:t>added, </a:t>
            </a:r>
            <a:r>
              <a:rPr lang="en-US" dirty="0" smtClean="0">
                <a:solidFill>
                  <a:srgbClr val="000000"/>
                </a:solidFill>
              </a:rPr>
              <a:t>based on data</a:t>
            </a:r>
            <a:r>
              <a:rPr lang="en-US" dirty="0" smtClean="0"/>
              <a:t>.</a:t>
            </a:r>
            <a:endParaRPr lang="en-US" dirty="0"/>
          </a:p>
          <a:p>
            <a:pPr>
              <a:buClr>
                <a:schemeClr val="accent5"/>
              </a:buClr>
              <a:buFont typeface="Courier New"/>
              <a:buChar char="o"/>
            </a:pPr>
            <a:endParaRPr lang="en-US" dirty="0"/>
          </a:p>
          <a:p>
            <a:pPr>
              <a:buFont typeface="Courier New"/>
              <a:buChar char="o"/>
            </a:pPr>
            <a:endParaRPr lang="en-US" dirty="0"/>
          </a:p>
        </p:txBody>
      </p:sp>
      <p:pic>
        <p:nvPicPr>
          <p:cNvPr id="4" name="Picture 3"/>
          <p:cNvPicPr>
            <a:picLocks noChangeAspect="1"/>
          </p:cNvPicPr>
          <p:nvPr/>
        </p:nvPicPr>
        <p:blipFill>
          <a:blip r:embed="rId3"/>
          <a:stretch>
            <a:fillRect/>
          </a:stretch>
        </p:blipFill>
        <p:spPr>
          <a:xfrm>
            <a:off x="7339068" y="5354786"/>
            <a:ext cx="1804932" cy="1379770"/>
          </a:xfrm>
          <a:prstGeom prst="rect">
            <a:avLst/>
          </a:prstGeom>
        </p:spPr>
      </p:pic>
    </p:spTree>
    <p:extLst>
      <p:ext uri="{BB962C8B-B14F-4D97-AF65-F5344CB8AC3E}">
        <p14:creationId xmlns:p14="http://schemas.microsoft.com/office/powerpoint/2010/main" val="246027495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2993" y="135468"/>
            <a:ext cx="8229600" cy="905933"/>
          </a:xfrm>
        </p:spPr>
        <p:style>
          <a:lnRef idx="0">
            <a:schemeClr val="accent2"/>
          </a:lnRef>
          <a:fillRef idx="3">
            <a:schemeClr val="accent2"/>
          </a:fillRef>
          <a:effectRef idx="3">
            <a:schemeClr val="accent2"/>
          </a:effectRef>
          <a:fontRef idx="minor">
            <a:schemeClr val="lt1"/>
          </a:fontRef>
        </p:style>
        <p:txBody>
          <a:bodyPr/>
          <a:lstStyle/>
          <a:p>
            <a:pPr eaLnBrk="1" hangingPunct="1"/>
            <a:r>
              <a:rPr lang="en-US" altLang="en-US" dirty="0" smtClean="0">
                <a:latin typeface="+mn-lt"/>
              </a:rPr>
              <a:t>What is Kansas MTSS?</a:t>
            </a:r>
          </a:p>
        </p:txBody>
      </p:sp>
      <p:sp>
        <p:nvSpPr>
          <p:cNvPr id="19459" name="Rectangle 3"/>
          <p:cNvSpPr>
            <a:spLocks noGrp="1" noChangeArrowheads="1"/>
          </p:cNvSpPr>
          <p:nvPr>
            <p:ph idx="1"/>
          </p:nvPr>
        </p:nvSpPr>
        <p:spPr>
          <a:xfrm>
            <a:off x="0" y="1470546"/>
            <a:ext cx="5900656" cy="4740550"/>
          </a:xfrm>
        </p:spPr>
        <p:txBody>
          <a:bodyPr>
            <a:noAutofit/>
          </a:bodyPr>
          <a:lstStyle/>
          <a:p>
            <a:pPr>
              <a:buNone/>
            </a:pPr>
            <a:r>
              <a:rPr lang="en-US" altLang="en-US" sz="2800" dirty="0" smtClean="0"/>
              <a:t>	A coherent continuum of </a:t>
            </a:r>
            <a:r>
              <a:rPr lang="en-US" altLang="en-US" sz="2800" b="1" dirty="0" smtClean="0"/>
              <a:t>evidence based</a:t>
            </a:r>
            <a:r>
              <a:rPr lang="en-US" altLang="en-US" sz="2800" dirty="0" smtClean="0"/>
              <a:t>, </a:t>
            </a:r>
            <a:r>
              <a:rPr lang="en-US" altLang="en-US" sz="2800" b="1" dirty="0" smtClean="0"/>
              <a:t>system-wide practices </a:t>
            </a:r>
            <a:r>
              <a:rPr lang="en-US" altLang="en-US" sz="2800" dirty="0" smtClean="0"/>
              <a:t>to support a </a:t>
            </a:r>
            <a:r>
              <a:rPr lang="en-US" altLang="en-US" sz="2800" b="1" dirty="0" smtClean="0"/>
              <a:t>rapid response </a:t>
            </a:r>
            <a:r>
              <a:rPr lang="en-US" altLang="en-US" sz="2800" dirty="0" smtClean="0"/>
              <a:t>to academic, behavioral and  social needs with frequent </a:t>
            </a:r>
            <a:r>
              <a:rPr lang="en-US" altLang="en-US" sz="2800" b="1" dirty="0" smtClean="0"/>
              <a:t>data-based monitoring </a:t>
            </a:r>
            <a:r>
              <a:rPr lang="en-US" altLang="en-US" sz="2800" dirty="0" smtClean="0"/>
              <a:t>for instructional decision making to empower each Kansas student to achieve high standards.</a:t>
            </a:r>
          </a:p>
        </p:txBody>
      </p:sp>
      <p:pic>
        <p:nvPicPr>
          <p:cNvPr id="4" name="Picture 12" descr="MT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87771" y="1470546"/>
            <a:ext cx="3515682" cy="3281303"/>
          </a:xfrm>
          <a:prstGeom prst="rect">
            <a:avLst/>
          </a:prstGeom>
          <a:noFill/>
          <a:ln w="9525">
            <a:noFill/>
            <a:miter lim="800000"/>
            <a:headEnd/>
            <a:tailEnd/>
          </a:ln>
        </p:spPr>
      </p:pic>
      <p:sp>
        <p:nvSpPr>
          <p:cNvPr id="3" name="Rectangle 2"/>
          <p:cNvSpPr/>
          <p:nvPr/>
        </p:nvSpPr>
        <p:spPr>
          <a:xfrm>
            <a:off x="5900655" y="5607225"/>
            <a:ext cx="2675675" cy="738664"/>
          </a:xfrm>
          <a:prstGeom prst="rect">
            <a:avLst/>
          </a:prstGeom>
        </p:spPr>
        <p:txBody>
          <a:bodyPr wrap="square">
            <a:spAutoFit/>
          </a:bodyPr>
          <a:lstStyle/>
          <a:p>
            <a:r>
              <a:rPr lang="en-US" sz="1400" dirty="0">
                <a:solidFill>
                  <a:schemeClr val="bg1">
                    <a:lumMod val="65000"/>
                  </a:schemeClr>
                </a:solidFill>
              </a:rPr>
              <a:t>MTSS </a:t>
            </a:r>
            <a:r>
              <a:rPr lang="en-US" sz="1400" dirty="0" smtClean="0">
                <a:solidFill>
                  <a:schemeClr val="bg1">
                    <a:lumMod val="65000"/>
                  </a:schemeClr>
                </a:solidFill>
              </a:rPr>
              <a:t>Structuring Behavior Supplement Kansas MTSS (August 2013) - KSDE Part B Funded</a:t>
            </a:r>
            <a:endParaRPr lang="en-US" sz="1400" dirty="0">
              <a:solidFill>
                <a:schemeClr val="bg1">
                  <a:lumMod val="65000"/>
                </a:schemeClr>
              </a:solidFill>
            </a:endParaRPr>
          </a:p>
        </p:txBody>
      </p:sp>
    </p:spTree>
    <p:extLst>
      <p:ext uri="{BB962C8B-B14F-4D97-AF65-F5344CB8AC3E}">
        <p14:creationId xmlns:p14="http://schemas.microsoft.com/office/powerpoint/2010/main" val="99153926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1110454"/>
          </a:xfrm>
        </p:spPr>
        <p:style>
          <a:lnRef idx="0">
            <a:schemeClr val="accent2"/>
          </a:lnRef>
          <a:fillRef idx="3">
            <a:schemeClr val="accent2"/>
          </a:fillRef>
          <a:effectRef idx="3">
            <a:schemeClr val="accent2"/>
          </a:effectRef>
          <a:fontRef idx="minor">
            <a:schemeClr val="lt1"/>
          </a:fontRef>
        </p:style>
        <p:txBody>
          <a:bodyPr/>
          <a:lstStyle/>
          <a:p>
            <a:r>
              <a:rPr lang="en-US" altLang="en-US" dirty="0" smtClean="0"/>
              <a:t>Goals of Kansas MTSS</a:t>
            </a:r>
          </a:p>
        </p:txBody>
      </p:sp>
      <p:sp>
        <p:nvSpPr>
          <p:cNvPr id="15363" name="Content Placeholder 2"/>
          <p:cNvSpPr>
            <a:spLocks noGrp="1"/>
          </p:cNvSpPr>
          <p:nvPr>
            <p:ph idx="1"/>
          </p:nvPr>
        </p:nvSpPr>
        <p:spPr>
          <a:xfrm>
            <a:off x="244227" y="1942387"/>
            <a:ext cx="8686800" cy="4350860"/>
          </a:xfrm>
        </p:spPr>
        <p:txBody>
          <a:bodyPr>
            <a:normAutofit/>
          </a:bodyPr>
          <a:lstStyle/>
          <a:p>
            <a:pPr algn="ctr">
              <a:buFont typeface="Arial" pitchFamily="34" charset="0"/>
              <a:buNone/>
            </a:pPr>
            <a:r>
              <a:rPr lang="en-US" altLang="en-US" dirty="0" smtClean="0"/>
              <a:t>To provide an </a:t>
            </a:r>
            <a:r>
              <a:rPr lang="en-US" altLang="en-US" b="1" dirty="0" smtClean="0"/>
              <a:t>integrated</a:t>
            </a:r>
            <a:r>
              <a:rPr lang="en-US" altLang="en-US" dirty="0" smtClean="0"/>
              <a:t> systemic approach to meeting the needs of all students.</a:t>
            </a:r>
          </a:p>
          <a:p>
            <a:pPr marL="0" indent="0">
              <a:buNone/>
            </a:pPr>
            <a:endParaRPr lang="en-US" altLang="en-US" sz="1050" dirty="0" smtClean="0"/>
          </a:p>
          <a:p>
            <a:pPr algn="ctr">
              <a:buFont typeface="Arial" pitchFamily="34" charset="0"/>
              <a:buNone/>
            </a:pPr>
            <a:r>
              <a:rPr lang="en-US" altLang="en-US" dirty="0" smtClean="0"/>
              <a:t>To become the guiding  framework  for school improvement activities  to address the </a:t>
            </a:r>
            <a:r>
              <a:rPr lang="en-US" altLang="en-US" b="1" dirty="0" smtClean="0"/>
              <a:t>academic</a:t>
            </a:r>
            <a:r>
              <a:rPr lang="en-US" altLang="en-US" dirty="0" smtClean="0"/>
              <a:t>, </a:t>
            </a:r>
            <a:r>
              <a:rPr lang="en-US" altLang="en-US" b="1" dirty="0" smtClean="0"/>
              <a:t>behavioral</a:t>
            </a:r>
            <a:r>
              <a:rPr lang="en-US" altLang="en-US" dirty="0" smtClean="0"/>
              <a:t> and </a:t>
            </a:r>
            <a:r>
              <a:rPr lang="en-US" altLang="en-US" b="1" dirty="0" smtClean="0"/>
              <a:t>social</a:t>
            </a:r>
            <a:r>
              <a:rPr lang="en-US" altLang="en-US" dirty="0" smtClean="0"/>
              <a:t> achievement of all students.</a:t>
            </a:r>
          </a:p>
        </p:txBody>
      </p:sp>
      <p:pic>
        <p:nvPicPr>
          <p:cNvPr id="4" name="Picture 12" descr="MT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 y="130483"/>
            <a:ext cx="1694111" cy="1581170"/>
          </a:xfrm>
          <a:prstGeom prst="rect">
            <a:avLst/>
          </a:prstGeom>
          <a:noFill/>
          <a:ln w="9525">
            <a:noFill/>
            <a:miter lim="800000"/>
            <a:headEnd/>
            <a:tailEnd/>
          </a:ln>
        </p:spPr>
      </p:pic>
      <p:sp>
        <p:nvSpPr>
          <p:cNvPr id="6" name="Rectangle 5"/>
          <p:cNvSpPr/>
          <p:nvPr/>
        </p:nvSpPr>
        <p:spPr>
          <a:xfrm>
            <a:off x="5997508" y="5554583"/>
            <a:ext cx="2933519" cy="738664"/>
          </a:xfrm>
          <a:prstGeom prst="rect">
            <a:avLst/>
          </a:prstGeom>
        </p:spPr>
        <p:txBody>
          <a:bodyPr wrap="square">
            <a:spAutoFit/>
          </a:bodyPr>
          <a:lstStyle/>
          <a:p>
            <a:r>
              <a:rPr lang="en-US" sz="1400" dirty="0">
                <a:solidFill>
                  <a:srgbClr val="A6A6A6"/>
                </a:solidFill>
              </a:rPr>
              <a:t>MTSS </a:t>
            </a:r>
            <a:r>
              <a:rPr lang="en-US" sz="1400" dirty="0" smtClean="0">
                <a:solidFill>
                  <a:srgbClr val="A6A6A6"/>
                </a:solidFill>
              </a:rPr>
              <a:t>Structuring Module 1 Leadership (August 2013) -  Kansas MTSS KSDE Part B Funded</a:t>
            </a:r>
            <a:endParaRPr lang="en-US" sz="1400" dirty="0">
              <a:solidFill>
                <a:srgbClr val="A6A6A6"/>
              </a:solidFill>
            </a:endParaRPr>
          </a:p>
        </p:txBody>
      </p:sp>
    </p:spTree>
    <p:extLst>
      <p:ext uri="{BB962C8B-B14F-4D97-AF65-F5344CB8AC3E}">
        <p14:creationId xmlns:p14="http://schemas.microsoft.com/office/powerpoint/2010/main" val="361104305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102"/>
            <a:ext cx="8229600"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pPr eaLnBrk="1" hangingPunct="1">
              <a:defRPr/>
            </a:pPr>
            <a:r>
              <a:rPr lang="en-US" dirty="0" smtClean="0">
                <a:latin typeface="+mn-lt"/>
              </a:rPr>
              <a:t>Why Multi-Tier System of Supports?</a:t>
            </a:r>
            <a:endParaRPr lang="en-US" dirty="0">
              <a:latin typeface="+mn-lt"/>
            </a:endParaRPr>
          </a:p>
        </p:txBody>
      </p:sp>
      <p:sp>
        <p:nvSpPr>
          <p:cNvPr id="17411" name="Content Placeholder 2"/>
          <p:cNvSpPr>
            <a:spLocks noGrp="1"/>
          </p:cNvSpPr>
          <p:nvPr>
            <p:ph idx="1"/>
          </p:nvPr>
        </p:nvSpPr>
        <p:spPr>
          <a:xfrm>
            <a:off x="457200" y="1620838"/>
            <a:ext cx="8229600" cy="4525963"/>
          </a:xfrm>
        </p:spPr>
        <p:txBody>
          <a:bodyPr/>
          <a:lstStyle/>
          <a:p>
            <a:pPr eaLnBrk="1" hangingPunct="1"/>
            <a:r>
              <a:rPr lang="en-US" altLang="en-US" sz="2800" dirty="0" smtClean="0">
                <a:latin typeface="Arial" pitchFamily="34" charset="0"/>
                <a:ea typeface="MS PGothic" pitchFamily="34" charset="-128"/>
              </a:rPr>
              <a:t>Addresses general academic underachievement</a:t>
            </a:r>
            <a:endParaRPr lang="en-US" altLang="en-US" sz="2400" dirty="0" smtClean="0">
              <a:latin typeface="Arial" pitchFamily="34" charset="0"/>
              <a:ea typeface="MS PGothic" pitchFamily="34" charset="-128"/>
            </a:endParaRPr>
          </a:p>
          <a:p>
            <a:pPr eaLnBrk="1" hangingPunct="1"/>
            <a:r>
              <a:rPr lang="en-US" altLang="en-US" sz="2800" dirty="0" smtClean="0">
                <a:latin typeface="Arial" pitchFamily="34" charset="0"/>
                <a:ea typeface="MS PGothic" pitchFamily="34" charset="-128"/>
              </a:rPr>
              <a:t>Addresses increased difficulty with classroom and behavior management</a:t>
            </a:r>
          </a:p>
          <a:p>
            <a:pPr eaLnBrk="1" hangingPunct="1"/>
            <a:r>
              <a:rPr lang="en-US" altLang="en-US" sz="2800" dirty="0" smtClean="0">
                <a:latin typeface="Arial" pitchFamily="34" charset="0"/>
                <a:ea typeface="MS PGothic" pitchFamily="34" charset="-128"/>
              </a:rPr>
              <a:t>Ensures equitable access to the content areas </a:t>
            </a:r>
          </a:p>
          <a:p>
            <a:pPr eaLnBrk="1" hangingPunct="1"/>
            <a:r>
              <a:rPr lang="en-US" altLang="en-US" sz="2800" dirty="0" smtClean="0">
                <a:latin typeface="Arial" pitchFamily="34" charset="0"/>
                <a:ea typeface="MS PGothic" pitchFamily="34" charset="-128"/>
              </a:rPr>
              <a:t>Creates system of responses when difficulties are encountered</a:t>
            </a:r>
          </a:p>
          <a:p>
            <a:pPr eaLnBrk="1" hangingPunct="1"/>
            <a:r>
              <a:rPr lang="en-US" altLang="en-US" sz="2800" dirty="0" smtClean="0">
                <a:latin typeface="Arial" pitchFamily="34" charset="0"/>
                <a:ea typeface="MS PGothic" pitchFamily="34" charset="-128"/>
              </a:rPr>
              <a:t>Breaks down “Silo Effect” of previous initiatives</a:t>
            </a:r>
          </a:p>
          <a:p>
            <a:r>
              <a:rPr lang="en-US" altLang="en-US" sz="2800" dirty="0" smtClean="0">
                <a:latin typeface="Arial" pitchFamily="34" charset="0"/>
                <a:ea typeface="MS PGothic" pitchFamily="34" charset="-128"/>
              </a:rPr>
              <a:t>Increased continuity between grade levels and buildings within district</a:t>
            </a:r>
          </a:p>
          <a:p>
            <a:pPr eaLnBrk="1" hangingPunct="1"/>
            <a:endParaRPr lang="en-US" altLang="en-US" sz="2800" dirty="0" smtClean="0">
              <a:latin typeface="Arial" pitchFamily="34" charset="0"/>
              <a:ea typeface="MS PGothic" pitchFamily="34" charset="-128"/>
            </a:endParaRPr>
          </a:p>
        </p:txBody>
      </p:sp>
      <p:pic>
        <p:nvPicPr>
          <p:cNvPr id="4" name="Picture 12" descr="MT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455" y="5951087"/>
            <a:ext cx="888758" cy="829507"/>
          </a:xfrm>
          <a:prstGeom prst="rect">
            <a:avLst/>
          </a:prstGeom>
          <a:noFill/>
          <a:ln w="9525">
            <a:noFill/>
            <a:miter lim="800000"/>
            <a:headEnd/>
            <a:tailEnd/>
          </a:ln>
        </p:spPr>
      </p:pic>
    </p:spTree>
    <p:extLst>
      <p:ext uri="{BB962C8B-B14F-4D97-AF65-F5344CB8AC3E}">
        <p14:creationId xmlns:p14="http://schemas.microsoft.com/office/powerpoint/2010/main" val="32430849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66" y="139174"/>
            <a:ext cx="8229600" cy="927626"/>
          </a:xfrm>
        </p:spPr>
        <p:style>
          <a:lnRef idx="0">
            <a:schemeClr val="accent2"/>
          </a:lnRef>
          <a:fillRef idx="3">
            <a:schemeClr val="accent2"/>
          </a:fillRef>
          <a:effectRef idx="3">
            <a:schemeClr val="accent2"/>
          </a:effectRef>
          <a:fontRef idx="minor">
            <a:schemeClr val="lt1"/>
          </a:fontRef>
        </p:style>
        <p:txBody>
          <a:bodyPr/>
          <a:lstStyle/>
          <a:p>
            <a:r>
              <a:rPr lang="en-US" dirty="0" smtClean="0">
                <a:latin typeface="+mn-lt"/>
              </a:rPr>
              <a:t>Partners</a:t>
            </a:r>
            <a:endParaRPr lang="en-US" dirty="0">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133" y="3195340"/>
            <a:ext cx="1354666" cy="1693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2465" y="1135414"/>
            <a:ext cx="8686802" cy="2246769"/>
          </a:xfrm>
          <a:prstGeom prst="rect">
            <a:avLst/>
          </a:prstGeom>
        </p:spPr>
        <p:txBody>
          <a:bodyPr wrap="square">
            <a:spAutoFit/>
          </a:bodyPr>
          <a:lstStyle/>
          <a:p>
            <a:r>
              <a:rPr lang="en-US" sz="2000" dirty="0" smtClean="0"/>
              <a:t>The </a:t>
            </a:r>
            <a:r>
              <a:rPr lang="en-US" sz="2000" dirty="0"/>
              <a:t>CI3T framework was previously developed and implemented in other systems </a:t>
            </a:r>
            <a:r>
              <a:rPr lang="en-US" sz="2000" dirty="0" smtClean="0"/>
              <a:t>by Dr. Kathleen Lane and colleagues prior </a:t>
            </a:r>
            <a:r>
              <a:rPr lang="en-US" sz="2000" dirty="0"/>
              <a:t>to </a:t>
            </a:r>
            <a:r>
              <a:rPr lang="en-US" sz="2000" dirty="0" smtClean="0"/>
              <a:t>coming to the University of Kansas. A partnership between Keystone Learning Services and Dr. Kathleen Lane at the University of Kansas and Dr. Wendy Oakes at Arizona State University,  was established in August of 2012 to move forward the efforts of an integrated approach to academic, behavioral and social skill programming. </a:t>
            </a:r>
          </a:p>
          <a:p>
            <a:endParaRPr lang="en-US" sz="2000" dirty="0"/>
          </a:p>
        </p:txBody>
      </p:sp>
      <p:pic>
        <p:nvPicPr>
          <p:cNvPr id="7" name="Picture 6" descr="Oakes WP 12 22 2014 (SM).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9402" y="3195340"/>
            <a:ext cx="1371600" cy="168306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235200" y="4887310"/>
            <a:ext cx="2167467" cy="369332"/>
          </a:xfrm>
          <a:prstGeom prst="rect">
            <a:avLst/>
          </a:prstGeom>
          <a:noFill/>
        </p:spPr>
        <p:txBody>
          <a:bodyPr wrap="square" rtlCol="0">
            <a:spAutoFit/>
          </a:bodyPr>
          <a:lstStyle/>
          <a:p>
            <a:r>
              <a:rPr lang="en-US" dirty="0" smtClean="0"/>
              <a:t>Dr. Kathleen Lane</a:t>
            </a:r>
            <a:endParaRPr lang="en-US" dirty="0"/>
          </a:p>
        </p:txBody>
      </p:sp>
      <p:sp>
        <p:nvSpPr>
          <p:cNvPr id="11" name="TextBox 10"/>
          <p:cNvSpPr txBox="1"/>
          <p:nvPr/>
        </p:nvSpPr>
        <p:spPr>
          <a:xfrm>
            <a:off x="4878835" y="4878400"/>
            <a:ext cx="2015067" cy="369332"/>
          </a:xfrm>
          <a:prstGeom prst="rect">
            <a:avLst/>
          </a:prstGeom>
          <a:noFill/>
        </p:spPr>
        <p:txBody>
          <a:bodyPr wrap="square" rtlCol="0">
            <a:spAutoFit/>
          </a:bodyPr>
          <a:lstStyle/>
          <a:p>
            <a:r>
              <a:rPr lang="en-US" dirty="0" smtClean="0"/>
              <a:t>Dr. Wendy Oakes</a:t>
            </a:r>
            <a:endParaRPr lang="en-US" dirty="0"/>
          </a:p>
        </p:txBody>
      </p:sp>
      <p:sp>
        <p:nvSpPr>
          <p:cNvPr id="9" name="TextBox 8"/>
          <p:cNvSpPr txBox="1"/>
          <p:nvPr/>
        </p:nvSpPr>
        <p:spPr>
          <a:xfrm>
            <a:off x="609600" y="4031734"/>
            <a:ext cx="3793067" cy="369332"/>
          </a:xfrm>
          <a:prstGeom prst="rect">
            <a:avLst/>
          </a:prstGeom>
          <a:noFill/>
        </p:spPr>
        <p:txBody>
          <a:bodyPr wrap="square" rtlCol="0">
            <a:spAutoFit/>
          </a:bodyPr>
          <a:lstStyle/>
          <a:p>
            <a:endParaRPr lang="en-US" dirty="0"/>
          </a:p>
        </p:txBody>
      </p:sp>
      <p:sp>
        <p:nvSpPr>
          <p:cNvPr id="3" name="TextBox 2"/>
          <p:cNvSpPr txBox="1"/>
          <p:nvPr/>
        </p:nvSpPr>
        <p:spPr>
          <a:xfrm>
            <a:off x="491066" y="5286570"/>
            <a:ext cx="8229601" cy="923330"/>
          </a:xfrm>
          <a:prstGeom prst="rect">
            <a:avLst/>
          </a:prstGeom>
          <a:noFill/>
        </p:spPr>
        <p:txBody>
          <a:bodyPr wrap="square" rtlCol="0">
            <a:spAutoFit/>
          </a:bodyPr>
          <a:lstStyle/>
          <a:p>
            <a:r>
              <a:rPr lang="en-US" dirty="0"/>
              <a:t>The MTSS Core Team/ MTSS: CI3T State Team and other TASN providers have worked closely with Dr. </a:t>
            </a:r>
            <a:r>
              <a:rPr lang="en-US" dirty="0" smtClean="0"/>
              <a:t>Lane, </a:t>
            </a:r>
            <a:r>
              <a:rPr lang="en-US" dirty="0"/>
              <a:t>and Dr. </a:t>
            </a:r>
            <a:r>
              <a:rPr lang="en-US" dirty="0" smtClean="0"/>
              <a:t>Oakes, and their colleagues </a:t>
            </a:r>
            <a:r>
              <a:rPr lang="en-US" dirty="0"/>
              <a:t>to blend </a:t>
            </a:r>
            <a:r>
              <a:rPr lang="en-US" dirty="0" smtClean="0"/>
              <a:t>the work</a:t>
            </a:r>
            <a:r>
              <a:rPr lang="en-US" dirty="0"/>
              <a:t> </a:t>
            </a:r>
            <a:r>
              <a:rPr lang="en-US" dirty="0" smtClean="0"/>
              <a:t>in Kansas.</a:t>
            </a:r>
            <a:endParaRPr lang="en-US" dirty="0"/>
          </a:p>
          <a:p>
            <a:endParaRPr lang="en-US" dirty="0"/>
          </a:p>
        </p:txBody>
      </p:sp>
    </p:spTree>
    <p:extLst>
      <p:ext uri="{BB962C8B-B14F-4D97-AF65-F5344CB8AC3E}">
        <p14:creationId xmlns:p14="http://schemas.microsoft.com/office/powerpoint/2010/main" val="371081258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141724"/>
            <a:ext cx="8382000" cy="914400"/>
          </a:xfrm>
        </p:spPr>
        <p:style>
          <a:lnRef idx="0">
            <a:schemeClr val="accent2"/>
          </a:lnRef>
          <a:fillRef idx="3">
            <a:schemeClr val="accent2"/>
          </a:fillRef>
          <a:effectRef idx="3">
            <a:schemeClr val="accent2"/>
          </a:effectRef>
          <a:fontRef idx="minor">
            <a:schemeClr val="lt1"/>
          </a:fontRef>
        </p:style>
        <p:txBody>
          <a:bodyPr/>
          <a:lstStyle/>
          <a:p>
            <a:r>
              <a:rPr lang="en-US" dirty="0" smtClean="0">
                <a:latin typeface="+mn-lt"/>
              </a:rPr>
              <a:t>Past, Present, Future</a:t>
            </a:r>
            <a:endParaRPr lang="en-US" dirty="0">
              <a:latin typeface="+mn-lt"/>
            </a:endParaRPr>
          </a:p>
        </p:txBody>
      </p:sp>
      <p:sp>
        <p:nvSpPr>
          <p:cNvPr id="3" name="Content Placeholder 2"/>
          <p:cNvSpPr>
            <a:spLocks noGrp="1"/>
          </p:cNvSpPr>
          <p:nvPr>
            <p:ph idx="1"/>
          </p:nvPr>
        </p:nvSpPr>
        <p:spPr>
          <a:xfrm>
            <a:off x="531813" y="1528185"/>
            <a:ext cx="8382000" cy="3670767"/>
          </a:xfrm>
        </p:spPr>
        <p:txBody>
          <a:bodyPr>
            <a:noAutofit/>
          </a:bodyPr>
          <a:lstStyle/>
          <a:p>
            <a:pPr>
              <a:buNone/>
            </a:pPr>
            <a:r>
              <a:rPr lang="en-US" sz="3200" dirty="0" smtClean="0"/>
              <a:t>Building on a foundation of a multi-tier system of supports (MTSS), </a:t>
            </a:r>
            <a:r>
              <a:rPr lang="en-US" dirty="0" smtClean="0"/>
              <a:t>this work involves</a:t>
            </a:r>
            <a:r>
              <a:rPr lang="en-US" sz="3200" dirty="0" smtClean="0"/>
              <a:t> integrating the design, implementation and evaluation </a:t>
            </a:r>
            <a:r>
              <a:rPr lang="en-US" dirty="0" smtClean="0"/>
              <a:t>with a</a:t>
            </a:r>
            <a:r>
              <a:rPr lang="en-US" sz="3200" dirty="0" smtClean="0"/>
              <a:t> CI3T approach to address the </a:t>
            </a:r>
            <a:r>
              <a:rPr lang="en-US" sz="3200" b="1" dirty="0" smtClean="0"/>
              <a:t>academic</a:t>
            </a:r>
            <a:r>
              <a:rPr lang="en-US" sz="3200" dirty="0" smtClean="0"/>
              <a:t>, </a:t>
            </a:r>
            <a:r>
              <a:rPr lang="en-US" sz="3200" b="1" dirty="0" smtClean="0"/>
              <a:t>behavior</a:t>
            </a:r>
            <a:r>
              <a:rPr lang="en-US" sz="3200" dirty="0" smtClean="0"/>
              <a:t>, and </a:t>
            </a:r>
            <a:r>
              <a:rPr lang="en-US" sz="3200" b="1" dirty="0" smtClean="0"/>
              <a:t>social skills </a:t>
            </a:r>
            <a:r>
              <a:rPr lang="en-US" sz="3200" dirty="0" smtClean="0"/>
              <a:t>needs of students.</a:t>
            </a:r>
          </a:p>
          <a:p>
            <a:pPr>
              <a:buNone/>
            </a:pPr>
            <a:endParaRPr lang="en-US" dirty="0"/>
          </a:p>
          <a:p>
            <a:pPr algn="ctr">
              <a:buNone/>
            </a:pPr>
            <a:r>
              <a:rPr lang="en-US" sz="3200" dirty="0" smtClean="0"/>
              <a:t>This is referred to as: </a:t>
            </a:r>
            <a:r>
              <a:rPr lang="en-US" sz="3600" b="1" dirty="0" smtClean="0"/>
              <a:t>MTSS: CI3T</a:t>
            </a:r>
            <a:endParaRPr lang="en-US" sz="3200" b="1" dirty="0"/>
          </a:p>
        </p:txBody>
      </p:sp>
    </p:spTree>
    <p:extLst>
      <p:ext uri="{BB962C8B-B14F-4D97-AF65-F5344CB8AC3E}">
        <p14:creationId xmlns:p14="http://schemas.microsoft.com/office/powerpoint/2010/main" val="288010582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3861" y="228600"/>
            <a:ext cx="8346440" cy="914400"/>
          </a:xfrm>
        </p:spPr>
        <p:style>
          <a:lnRef idx="0">
            <a:schemeClr val="accent2"/>
          </a:lnRef>
          <a:fillRef idx="3">
            <a:schemeClr val="accent2"/>
          </a:fillRef>
          <a:effectRef idx="3">
            <a:schemeClr val="accent2"/>
          </a:effectRef>
          <a:fontRef idx="minor">
            <a:schemeClr val="lt1"/>
          </a:fontRef>
        </p:style>
        <p:txBody>
          <a:bodyPr/>
          <a:lstStyle/>
          <a:p>
            <a:r>
              <a:rPr lang="en-US" dirty="0" smtClean="0">
                <a:latin typeface="+mn-lt"/>
              </a:rPr>
              <a:t>The Next Generation of MTSS</a:t>
            </a:r>
            <a:endParaRPr lang="en-US" dirty="0">
              <a:latin typeface="+mn-lt"/>
            </a:endParaRPr>
          </a:p>
        </p:txBody>
      </p:sp>
      <p:sp>
        <p:nvSpPr>
          <p:cNvPr id="5" name="Content Placeholder 4"/>
          <p:cNvSpPr>
            <a:spLocks noGrp="1"/>
          </p:cNvSpPr>
          <p:nvPr>
            <p:ph sz="half" idx="1"/>
          </p:nvPr>
        </p:nvSpPr>
        <p:spPr>
          <a:xfrm>
            <a:off x="281030" y="1315196"/>
            <a:ext cx="4288456" cy="3850310"/>
          </a:xfrm>
        </p:spPr>
        <p:txBody>
          <a:bodyPr>
            <a:normAutofit fontScale="85000" lnSpcReduction="10000"/>
          </a:bodyPr>
          <a:lstStyle/>
          <a:p>
            <a:pPr marL="0" indent="0">
              <a:buNone/>
            </a:pPr>
            <a:r>
              <a:rPr lang="en-US" b="1" dirty="0" smtClean="0"/>
              <a:t>MTSS</a:t>
            </a:r>
          </a:p>
          <a:p>
            <a:pPr>
              <a:buFont typeface="Wingdings" charset="2"/>
              <a:buChar char="²"/>
            </a:pPr>
            <a:r>
              <a:rPr lang="en-US" dirty="0" smtClean="0"/>
              <a:t>MTSS Recognized Facilitators</a:t>
            </a:r>
          </a:p>
          <a:p>
            <a:pPr>
              <a:buFont typeface="Wingdings" charset="2"/>
              <a:buChar char="²"/>
            </a:pPr>
            <a:r>
              <a:rPr lang="en-US" dirty="0" smtClean="0"/>
              <a:t>Addressing academic and behavior domains separately </a:t>
            </a:r>
            <a:endParaRPr lang="en-US" i="1" dirty="0" smtClean="0"/>
          </a:p>
          <a:p>
            <a:pPr>
              <a:buFont typeface="Wingdings" charset="2"/>
              <a:buChar char="²"/>
            </a:pPr>
            <a:r>
              <a:rPr lang="en-US" dirty="0" smtClean="0"/>
              <a:t>Schools moving forward with change without the district commitment secured for sustainability</a:t>
            </a:r>
          </a:p>
          <a:p>
            <a:pPr>
              <a:buFont typeface="Wingdings" charset="2"/>
              <a:buChar char="²"/>
            </a:pPr>
            <a:r>
              <a:rPr lang="en-US" dirty="0" smtClean="0"/>
              <a:t>No application/pre-requisites</a:t>
            </a:r>
            <a:endParaRPr lang="en-US" dirty="0"/>
          </a:p>
        </p:txBody>
      </p:sp>
      <p:sp>
        <p:nvSpPr>
          <p:cNvPr id="6" name="Content Placeholder 5"/>
          <p:cNvSpPr>
            <a:spLocks noGrp="1"/>
          </p:cNvSpPr>
          <p:nvPr>
            <p:ph sz="half" idx="2"/>
          </p:nvPr>
        </p:nvSpPr>
        <p:spPr>
          <a:xfrm>
            <a:off x="4569486" y="1287900"/>
            <a:ext cx="4574514" cy="3681412"/>
          </a:xfrm>
        </p:spPr>
        <p:txBody>
          <a:bodyPr>
            <a:normAutofit fontScale="85000" lnSpcReduction="10000"/>
          </a:bodyPr>
          <a:lstStyle/>
          <a:p>
            <a:pPr marL="0" indent="0">
              <a:buNone/>
            </a:pPr>
            <a:r>
              <a:rPr lang="en-US" b="1" dirty="0" smtClean="0"/>
              <a:t>MTSS: CI3T</a:t>
            </a:r>
          </a:p>
          <a:p>
            <a:pPr>
              <a:buFont typeface="Wingdings" charset="2"/>
              <a:buChar char="²"/>
            </a:pPr>
            <a:r>
              <a:rPr lang="en-US" dirty="0" smtClean="0"/>
              <a:t>MTSS State Trainers/Coaches and District/Building Coaches</a:t>
            </a:r>
          </a:p>
          <a:p>
            <a:pPr>
              <a:buFont typeface="Wingdings" charset="2"/>
              <a:buChar char="²"/>
            </a:pPr>
            <a:r>
              <a:rPr lang="en-US" dirty="0" smtClean="0"/>
              <a:t>Academic, behavior, social domains are blended</a:t>
            </a:r>
          </a:p>
          <a:p>
            <a:pPr>
              <a:buFont typeface="Wingdings" charset="2"/>
              <a:buChar char="²"/>
            </a:pPr>
            <a:r>
              <a:rPr lang="en-US" dirty="0" smtClean="0"/>
              <a:t>Confirmed district commitment and active participation</a:t>
            </a:r>
          </a:p>
          <a:p>
            <a:pPr>
              <a:buFont typeface="Wingdings" charset="2"/>
              <a:buChar char="²"/>
            </a:pPr>
            <a:r>
              <a:rPr lang="en-US" dirty="0" smtClean="0"/>
              <a:t>Application process, exploration phase</a:t>
            </a:r>
            <a:endParaRPr lang="en-US" dirty="0"/>
          </a:p>
        </p:txBody>
      </p:sp>
      <p:sp>
        <p:nvSpPr>
          <p:cNvPr id="7" name="Striped Right Arrow 6"/>
          <p:cNvSpPr/>
          <p:nvPr/>
        </p:nvSpPr>
        <p:spPr>
          <a:xfrm>
            <a:off x="3467100" y="5221909"/>
            <a:ext cx="1981200" cy="660400"/>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TextBox 7"/>
          <p:cNvSpPr txBox="1"/>
          <p:nvPr/>
        </p:nvSpPr>
        <p:spPr>
          <a:xfrm>
            <a:off x="403860" y="5090444"/>
            <a:ext cx="28829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MTSS for Reading</a:t>
            </a:r>
          </a:p>
          <a:p>
            <a:r>
              <a:rPr lang="en-US" dirty="0" smtClean="0"/>
              <a:t>MTSS for Math </a:t>
            </a:r>
          </a:p>
          <a:p>
            <a:r>
              <a:rPr lang="en-US" dirty="0" smtClean="0"/>
              <a:t>MTSS for Behavior</a:t>
            </a:r>
            <a:endParaRPr lang="en-US" dirty="0"/>
          </a:p>
        </p:txBody>
      </p:sp>
      <p:sp>
        <p:nvSpPr>
          <p:cNvPr id="9" name="TextBox 8"/>
          <p:cNvSpPr txBox="1"/>
          <p:nvPr/>
        </p:nvSpPr>
        <p:spPr>
          <a:xfrm>
            <a:off x="5715000" y="5210927"/>
            <a:ext cx="28829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smtClean="0"/>
              <a:t>MTSS:CI3T</a:t>
            </a:r>
          </a:p>
        </p:txBody>
      </p:sp>
    </p:spTree>
    <p:extLst>
      <p:ext uri="{BB962C8B-B14F-4D97-AF65-F5344CB8AC3E}">
        <p14:creationId xmlns:p14="http://schemas.microsoft.com/office/powerpoint/2010/main" val="174639023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4887</Words>
  <Application>Microsoft Office PowerPoint</Application>
  <PresentationFormat>On-screen Show (4:3)</PresentationFormat>
  <Paragraphs>724</Paragraphs>
  <Slides>28</Slides>
  <Notes>20</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Kansas Multi-tier System of Supports –  a Comprehensive, Integrated,  Three-tiered Framework of Prevention  </vt:lpstr>
      <vt:lpstr>We will discuss…</vt:lpstr>
      <vt:lpstr>KSDE’s Vision</vt:lpstr>
      <vt:lpstr>What is Kansas MTSS?</vt:lpstr>
      <vt:lpstr>Goals of Kansas MTSS</vt:lpstr>
      <vt:lpstr>Why Multi-Tier System of Supports?</vt:lpstr>
      <vt:lpstr>Partners</vt:lpstr>
      <vt:lpstr>Past, Present, Future</vt:lpstr>
      <vt:lpstr>The Next Generation of MTSS</vt:lpstr>
      <vt:lpstr>Why a Prevention Framework is Needed</vt:lpstr>
      <vt:lpstr> Why a Prevention Framework is Needed (cont’d)  </vt:lpstr>
      <vt:lpstr>PowerPoint Presentation</vt:lpstr>
      <vt:lpstr>Shared Features   that Lend to Integration</vt:lpstr>
      <vt:lpstr>Consider Students’ Multiple Needs Simultaneously</vt:lpstr>
      <vt:lpstr>Making the Connections</vt:lpstr>
      <vt:lpstr> </vt:lpstr>
      <vt:lpstr> </vt:lpstr>
      <vt:lpstr>PowerPoint Presentation</vt:lpstr>
      <vt:lpstr>PowerPoint Presentation</vt:lpstr>
      <vt:lpstr>PowerPoint Presentation</vt:lpstr>
      <vt:lpstr>PowerPoint Presentation</vt:lpstr>
      <vt:lpstr>PowerPoint Presentation</vt:lpstr>
      <vt:lpstr>PowerPoint Presentation</vt:lpstr>
      <vt:lpstr>Benefits of Participating in the MTSS: CI3T Training Series</vt:lpstr>
      <vt:lpstr>Sample Cohort Organization for a 10 building district  or 3 small districts</vt:lpstr>
      <vt:lpstr>MTSS: CI3T Cohort Training Series</vt:lpstr>
      <vt:lpstr>Resources</vt:lpstr>
      <vt:lpstr>Contact Information </vt:lpstr>
    </vt:vector>
  </TitlesOfParts>
  <Company>MTSS - Greenbush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Chris</cp:lastModifiedBy>
  <cp:revision>24</cp:revision>
  <dcterms:created xsi:type="dcterms:W3CDTF">2015-02-06T16:01:29Z</dcterms:created>
  <dcterms:modified xsi:type="dcterms:W3CDTF">2015-02-17T21:56:59Z</dcterms:modified>
</cp:coreProperties>
</file>