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323" r:id="rId2"/>
    <p:sldId id="382" r:id="rId3"/>
    <p:sldId id="381" r:id="rId4"/>
    <p:sldId id="376" r:id="rId5"/>
    <p:sldId id="445" r:id="rId6"/>
    <p:sldId id="384" r:id="rId7"/>
    <p:sldId id="383" r:id="rId8"/>
    <p:sldId id="388" r:id="rId9"/>
    <p:sldId id="387" r:id="rId10"/>
    <p:sldId id="386" r:id="rId11"/>
    <p:sldId id="377" r:id="rId12"/>
    <p:sldId id="371" r:id="rId13"/>
    <p:sldId id="385" r:id="rId14"/>
    <p:sldId id="390" r:id="rId15"/>
    <p:sldId id="449" r:id="rId16"/>
    <p:sldId id="450" r:id="rId17"/>
    <p:sldId id="439" r:id="rId18"/>
    <p:sldId id="440" r:id="rId19"/>
    <p:sldId id="441" r:id="rId20"/>
    <p:sldId id="442" r:id="rId21"/>
    <p:sldId id="391" r:id="rId22"/>
    <p:sldId id="446" r:id="rId23"/>
    <p:sldId id="447" r:id="rId24"/>
    <p:sldId id="443" r:id="rId25"/>
    <p:sldId id="392" r:id="rId26"/>
    <p:sldId id="400" r:id="rId27"/>
    <p:sldId id="41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2C4"/>
    <a:srgbClr val="FFE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5" autoAdjust="0"/>
    <p:restoredTop sz="99645" autoAdjust="0"/>
  </p:normalViewPr>
  <p:slideViewPr>
    <p:cSldViewPr>
      <p:cViewPr>
        <p:scale>
          <a:sx n="70" d="100"/>
          <a:sy n="70" d="100"/>
        </p:scale>
        <p:origin x="-108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658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448641518830113E-2"/>
          <c:y val="2.7861234636455488E-2"/>
          <c:w val="0.92207104257646044"/>
          <c:h val="0.86566546016855428"/>
        </c:manualLayout>
      </c:layout>
      <c:lineChart>
        <c:grouping val="standard"/>
        <c:varyColors val="0"/>
        <c:ser>
          <c:idx val="0"/>
          <c:order val="0"/>
          <c:tx>
            <c:strRef>
              <c:f>'[Worksheet in Gap Reduction Trends 2000 - 2013(7)]population trends'!$A$4</c:f>
              <c:strCache>
                <c:ptCount val="1"/>
                <c:pt idx="0">
                  <c:v>year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'[Worksheet in Gap Reduction Trends 2000 - 2013(7)]population trends'!$A$5:$A$19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'[Worksheet in Gap Reduction Trends 2000 - 2013(7)]population trends'!$A$5:$A$19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'[Worksheet in Gap Reduction Trends 2000 - 2013(7)]population trends'!$B$4</c:f>
              <c:strCache>
                <c:ptCount val="1"/>
                <c:pt idx="0">
                  <c:v>Free &amp; Reduced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numFmt formatCode="#,##0.0" sourceLinked="0"/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'[Worksheet in Gap Reduction Trends 2000 - 2013(7)]population trends'!$A$5:$A$19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'[Worksheet in Gap Reduction Trends 2000 - 2013(7)]population trends'!$B$5:$B$19</c:f>
              <c:numCache>
                <c:formatCode>0.0</c:formatCode>
                <c:ptCount val="15"/>
                <c:pt idx="0">
                  <c:v>32.224643</c:v>
                </c:pt>
                <c:pt idx="1">
                  <c:v>33.197445999999999</c:v>
                </c:pt>
                <c:pt idx="2">
                  <c:v>34.064447000000001</c:v>
                </c:pt>
                <c:pt idx="3">
                  <c:v>35.887317000000003</c:v>
                </c:pt>
                <c:pt idx="4">
                  <c:v>37.447778</c:v>
                </c:pt>
                <c:pt idx="5">
                  <c:v>38.504226000000003</c:v>
                </c:pt>
                <c:pt idx="6">
                  <c:v>38.691626999999997</c:v>
                </c:pt>
                <c:pt idx="7">
                  <c:v>38.850549999999998</c:v>
                </c:pt>
                <c:pt idx="8">
                  <c:v>39.731977999999998</c:v>
                </c:pt>
                <c:pt idx="9">
                  <c:v>42.692556000000003</c:v>
                </c:pt>
                <c:pt idx="10">
                  <c:v>45.569648000000001</c:v>
                </c:pt>
                <c:pt idx="11">
                  <c:v>47.4</c:v>
                </c:pt>
                <c:pt idx="12">
                  <c:v>48.928173999999999</c:v>
                </c:pt>
                <c:pt idx="13">
                  <c:v>49.584387999999997</c:v>
                </c:pt>
                <c:pt idx="14">
                  <c:v>50.346981263000004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'[Worksheet in Gap Reduction Trends 2000 - 2013(7)]population trends'!$C$4</c:f>
              <c:strCache>
                <c:ptCount val="1"/>
                <c:pt idx="0">
                  <c:v>Students w/ Disabilities</c:v>
                </c:pt>
              </c:strCache>
            </c:strRef>
          </c:tx>
          <c:spPr>
            <a:ln>
              <a:solidFill>
                <a:srgbClr val="A20000"/>
              </a:solidFill>
            </a:ln>
          </c:spPr>
          <c:marker>
            <c:symbol val="none"/>
          </c:marker>
          <c:dLbls>
            <c:numFmt formatCode="#,##0.0" sourceLinked="0"/>
            <c:txPr>
              <a:bodyPr/>
              <a:lstStyle/>
              <a:p>
                <a:pPr>
                  <a:defRPr sz="1600">
                    <a:solidFill>
                      <a:srgbClr val="A2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'[Worksheet in Gap Reduction Trends 2000 - 2013(7)]population trends'!$A$5:$A$19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'[Worksheet in Gap Reduction Trends 2000 - 2013(7)]population trends'!$C$5:$C$19</c:f>
              <c:numCache>
                <c:formatCode>0.0</c:formatCode>
                <c:ptCount val="15"/>
                <c:pt idx="0">
                  <c:v>10.633532000000001</c:v>
                </c:pt>
                <c:pt idx="1">
                  <c:v>10.8155</c:v>
                </c:pt>
                <c:pt idx="2">
                  <c:v>11.018444000000001</c:v>
                </c:pt>
                <c:pt idx="3">
                  <c:v>11.600847999999999</c:v>
                </c:pt>
                <c:pt idx="4">
                  <c:v>12.440749</c:v>
                </c:pt>
                <c:pt idx="5">
                  <c:v>12.848584000000001</c:v>
                </c:pt>
                <c:pt idx="6">
                  <c:v>12.860170999999999</c:v>
                </c:pt>
                <c:pt idx="7">
                  <c:v>12.407472</c:v>
                </c:pt>
                <c:pt idx="8">
                  <c:v>12.304506999999999</c:v>
                </c:pt>
                <c:pt idx="9">
                  <c:v>12.654005</c:v>
                </c:pt>
                <c:pt idx="10">
                  <c:v>12.622085999999999</c:v>
                </c:pt>
                <c:pt idx="11">
                  <c:v>12.62</c:v>
                </c:pt>
                <c:pt idx="12">
                  <c:v>12.643953</c:v>
                </c:pt>
                <c:pt idx="13">
                  <c:v>12.722108</c:v>
                </c:pt>
                <c:pt idx="14">
                  <c:v>12.8490825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'[Worksheet in Gap Reduction Trends 2000 - 2013(7)]population trends'!$D$4</c:f>
              <c:strCache>
                <c:ptCount val="1"/>
                <c:pt idx="0">
                  <c:v>English Language Learners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'[Worksheet in Gap Reduction Trends 2000 - 2013(7)]population trends'!$A$5:$A$19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'[Worksheet in Gap Reduction Trends 2000 - 2013(7)]population trends'!$D$5:$D$19</c:f>
              <c:numCache>
                <c:formatCode>General</c:formatCode>
                <c:ptCount val="15"/>
                <c:pt idx="4" formatCode="0.0">
                  <c:v>5.1094030000000004</c:v>
                </c:pt>
                <c:pt idx="5" formatCode="0.0">
                  <c:v>5.4954010000000002</c:v>
                </c:pt>
                <c:pt idx="6" formatCode="0.0">
                  <c:v>5.5131240000000004</c:v>
                </c:pt>
                <c:pt idx="7" formatCode="0.0">
                  <c:v>7.087618</c:v>
                </c:pt>
                <c:pt idx="8" formatCode="0.0">
                  <c:v>7.7254839999999998</c:v>
                </c:pt>
                <c:pt idx="9" formatCode="0.0">
                  <c:v>8.0071449999999995</c:v>
                </c:pt>
                <c:pt idx="10" formatCode="0.0">
                  <c:v>8.7278079999999996</c:v>
                </c:pt>
                <c:pt idx="11" formatCode="0.0">
                  <c:v>9.3699999999999992</c:v>
                </c:pt>
                <c:pt idx="12" formatCode="0.0">
                  <c:v>9.5853570000000001</c:v>
                </c:pt>
                <c:pt idx="13" formatCode="0.0">
                  <c:v>9.9530220000000007</c:v>
                </c:pt>
                <c:pt idx="14" formatCode="0.0">
                  <c:v>10.481635000000001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07424"/>
        <c:axId val="50017408"/>
      </c:lineChart>
      <c:catAx>
        <c:axId val="5000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017408"/>
        <c:crosses val="autoZero"/>
        <c:auto val="1"/>
        <c:lblAlgn val="ctr"/>
        <c:lblOffset val="100"/>
        <c:noMultiLvlLbl val="0"/>
      </c:catAx>
      <c:valAx>
        <c:axId val="50017408"/>
        <c:scaling>
          <c:orientation val="minMax"/>
          <c:max val="6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50007424"/>
        <c:crosses val="autoZero"/>
        <c:crossBetween val="between"/>
        <c:majorUnit val="10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0.62813</cdr:x>
      <cdr:y>0.34041</cdr:y>
    </cdr:from>
    <cdr:to>
      <cdr:x>0.95792</cdr:x>
      <cdr:y>0.57049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38192" y="1494855"/>
          <a:ext cx="2382692" cy="101036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7CB22-DD5A-44EC-92F2-53D8FC52139C}" type="datetimeFigureOut">
              <a:rPr lang="en-US" smtClean="0"/>
              <a:t>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C2FCB-D350-4F12-8557-0E5F135AB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9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187B5B2-246F-4820-989E-2173A23E98CB}" type="datetimeFigureOut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871460A-E31A-46C7-BED3-31F6A470BA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6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5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9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46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56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21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50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01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56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30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2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TM:  These are the unaudited enrollment counts.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319FA-819E-42EF-8464-FBF9CDBAE3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18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93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10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81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54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3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0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2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8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population counts here,</a:t>
            </a:r>
            <a:r>
              <a:rPr lang="en-US" baseline="0" dirty="0" smtClean="0"/>
              <a:t> after 2009, have been slightly inflated by a change in the federal method for counting Hispanics.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F44CE-A1AF-413B-BEC4-37991FDE09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0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34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460A-E31A-46C7-BED3-31F6A470BA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7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88300">
              <a:srgbClr val="E1F0F8"/>
            </a:gs>
            <a:gs pos="0">
              <a:srgbClr val="0081C4"/>
            </a:gs>
            <a:gs pos="100000">
              <a:schemeClr val="tx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bg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tx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E6F6-5701-4A95-A410-D1C4669AB8AE}" type="datetimeFigureOut">
              <a:rPr lang="en-US" smtClean="0">
                <a:solidFill>
                  <a:srgbClr val="FFE098"/>
                </a:solidFill>
              </a:rPr>
              <a:pPr/>
              <a:t>2/17/2015</a:t>
            </a:fld>
            <a:endParaRPr lang="en-US" dirty="0">
              <a:solidFill>
                <a:srgbClr val="FFE09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srgbClr val="FFE09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811DB9B8-082D-49D0-8568-0E41828C2254}" type="slidenum">
              <a:rPr lang="en-US" smtClean="0">
                <a:solidFill>
                  <a:srgbClr val="FFE098"/>
                </a:solidFill>
              </a:rPr>
              <a:pPr/>
              <a:t>‹#›</a:t>
            </a:fld>
            <a:endParaRPr lang="en-US" dirty="0">
              <a:solidFill>
                <a:srgbClr val="FFE098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3895"/>
            <a:ext cx="2133784" cy="16338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17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>
                <a:solidFill>
                  <a:srgbClr val="0081C4"/>
                </a:solidFill>
              </a:rPr>
              <a:pPr/>
              <a:t>‹#›</a:t>
            </a:fld>
            <a:endParaRPr lang="en-US" dirty="0">
              <a:solidFill>
                <a:srgbClr val="008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63879"/>
            <a:ext cx="2030648" cy="1554479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tx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811DB9B8-082D-49D0-8568-0E41828C2254}" type="slidenum">
              <a:rPr lang="en-US" smtClean="0">
                <a:solidFill>
                  <a:srgbClr val="0081C4"/>
                </a:solidFill>
              </a:rPr>
              <a:pPr/>
              <a:t>‹#›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bg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92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>
                <a:solidFill>
                  <a:srgbClr val="0081C4"/>
                </a:solidFill>
              </a:rPr>
              <a:pPr/>
              <a:t>‹#›</a:t>
            </a:fld>
            <a:endParaRPr lang="en-US" dirty="0">
              <a:solidFill>
                <a:srgbClr val="008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chemeClr val="accent2"/>
            </a:gs>
            <a:gs pos="58500">
              <a:schemeClr val="bg1"/>
            </a:gs>
            <a:gs pos="100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bg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tx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811DB9B8-082D-49D0-8568-0E41828C22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3895"/>
            <a:ext cx="2133784" cy="16338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92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>
                <a:solidFill>
                  <a:srgbClr val="0081C4"/>
                </a:solidFill>
              </a:rPr>
              <a:pPr/>
              <a:t>‹#›</a:t>
            </a:fld>
            <a:endParaRPr lang="en-US" dirty="0">
              <a:solidFill>
                <a:srgbClr val="008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>
                <a:solidFill>
                  <a:srgbClr val="0081C4"/>
                </a:solidFill>
              </a:rPr>
              <a:pPr/>
              <a:t>‹#›</a:t>
            </a:fld>
            <a:endParaRPr lang="en-US" dirty="0">
              <a:solidFill>
                <a:srgbClr val="008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>
                <a:solidFill>
                  <a:srgbClr val="0081C4"/>
                </a:solidFill>
              </a:rPr>
              <a:pPr/>
              <a:t>‹#›</a:t>
            </a:fld>
            <a:endParaRPr lang="en-US" dirty="0">
              <a:solidFill>
                <a:srgbClr val="008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83179"/>
            <a:ext cx="2590800" cy="1983813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>
                <a:solidFill>
                  <a:srgbClr val="0081C4"/>
                </a:solidFill>
              </a:rPr>
              <a:pPr/>
              <a:t>‹#›</a:t>
            </a:fld>
            <a:endParaRPr lang="en-US" dirty="0">
              <a:solidFill>
                <a:srgbClr val="008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>
                <a:solidFill>
                  <a:srgbClr val="0081C4"/>
                </a:solidFill>
              </a:rPr>
              <a:pPr/>
              <a:t>‹#›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>
                <a:solidFill>
                  <a:srgbClr val="0081C4"/>
                </a:solidFill>
              </a:rPr>
              <a:pPr/>
              <a:t>‹#›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  <a:alpha val="31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02" y="5334000"/>
            <a:ext cx="1831073" cy="1402080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tx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DF0E6F6-5701-4A95-A410-D1C4669AB8AE}" type="datetimeFigureOut">
              <a:rPr lang="en-US" smtClean="0">
                <a:solidFill>
                  <a:srgbClr val="0081C4"/>
                </a:solidFill>
              </a:rPr>
              <a:pPr/>
              <a:t>2/17/2015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1DB9B8-082D-49D0-8568-0E41828C2254}" type="slidenum">
              <a:rPr lang="en-US" smtClean="0">
                <a:solidFill>
                  <a:srgbClr val="0081C4"/>
                </a:solidFill>
              </a:rPr>
              <a:pPr/>
              <a:t>‹#›</a:t>
            </a:fld>
            <a:endParaRPr lang="en-US" dirty="0">
              <a:solidFill>
                <a:srgbClr val="0081C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bg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0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SzPct val="95000"/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9400"/>
            <a:ext cx="7391400" cy="2590801"/>
          </a:xfrm>
        </p:spPr>
        <p:txBody>
          <a:bodyPr/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The State of Assessments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800" dirty="0" smtClean="0"/>
              <a:t>Beth Fultz, Assistant Director of Assessments and Accountability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57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4339" name="Picture 2" descr="\\svfs15597\Projects\Graphics\KCCR\Dude with Puzzle Pieces\Dude_KCC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3505200" cy="5486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1447800"/>
            <a:ext cx="51054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OLLEGE AND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AREER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EADY </a:t>
            </a:r>
            <a:r>
              <a:rPr lang="en-US" dirty="0"/>
              <a:t>means an individual has the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/>
              <a:t>cademic</a:t>
            </a:r>
            <a:r>
              <a:rPr lang="en-US" dirty="0"/>
              <a:t> preparation,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/>
              <a:t>ognitive</a:t>
            </a:r>
            <a:r>
              <a:rPr lang="en-US" dirty="0"/>
              <a:t> preparation,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/>
              <a:t>echnical</a:t>
            </a:r>
            <a:r>
              <a:rPr lang="en-US" dirty="0"/>
              <a:t> skills, and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/>
              <a:t>mployability</a:t>
            </a:r>
            <a:r>
              <a:rPr lang="en-US" dirty="0"/>
              <a:t> skills to be successful in postsecondary education, in the attainment of an industry recognized certification or in the workforce, without the need for remediation</a:t>
            </a:r>
            <a:r>
              <a:rPr lang="en-US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CCR = ACTE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/>
        </p:blipFill>
        <p:spPr>
          <a:xfrm>
            <a:off x="0" y="2079812"/>
            <a:ext cx="9144000" cy="34343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Kansas College and Career Ready Footprint</a:t>
            </a:r>
          </a:p>
        </p:txBody>
      </p:sp>
    </p:spTree>
    <p:extLst>
      <p:ext uri="{BB962C8B-B14F-4D97-AF65-F5344CB8AC3E}">
        <p14:creationId xmlns:p14="http://schemas.microsoft.com/office/powerpoint/2010/main" val="9245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455"/>
            <a:ext cx="5410199" cy="67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Going into our 5</a:t>
            </a:r>
            <a:r>
              <a:rPr lang="en-US" b="1" baseline="30000" dirty="0" smtClean="0"/>
              <a:t>th</a:t>
            </a:r>
            <a:r>
              <a:rPr lang="en-US" b="1" dirty="0" smtClean="0"/>
              <a:t> year of transitioning to College &amp; Career Ready Standards in Math and English Language Arts (ELA)</a:t>
            </a:r>
          </a:p>
          <a:p>
            <a:r>
              <a:rPr lang="en-US" dirty="0" smtClean="0"/>
              <a:t>Second year of transitioning to new College &amp; Career Ready Standards in Science and History/Government</a:t>
            </a:r>
            <a:r>
              <a:rPr lang="en-US" dirty="0" smtClean="0"/>
              <a:t>.</a:t>
            </a:r>
          </a:p>
          <a:p>
            <a:r>
              <a:rPr lang="en-US" dirty="0"/>
              <a:t>Kansas will administer new Assessments in Math and ELA in Spring of 2015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AYP </a:t>
            </a:r>
            <a:r>
              <a:rPr lang="en-US" dirty="0" smtClean="0"/>
              <a:t>Targets are GONE… Now focusing on GROWTH OVER TIME</a:t>
            </a:r>
          </a:p>
          <a:p>
            <a:r>
              <a:rPr lang="en-US" dirty="0" smtClean="0"/>
              <a:t>The Kansas ESEA Waiver has been approved for another        year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1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ESEA Reauthorization … When? Whether?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esmith\AppData\Local\Microsoft\Windows\Temporary Internet Files\Content.Outlook\HYXC7I0H\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950992" cy="54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1350909"/>
            <a:ext cx="9144000" cy="41702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Footprints After ESEA Reauthorization?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31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09319"/>
            <a:ext cx="3809999" cy="413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9 – May 15,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and ELA </a:t>
            </a:r>
          </a:p>
          <a:p>
            <a:pPr lvl="1"/>
            <a:r>
              <a:rPr lang="en-US" dirty="0" smtClean="0"/>
              <a:t>Grades 3-8 and 10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achine </a:t>
            </a:r>
            <a:r>
              <a:rPr lang="en-US" dirty="0"/>
              <a:t>scored multiple choice and technology enhanced items  aligned to the KCCRS</a:t>
            </a:r>
          </a:p>
          <a:p>
            <a:pPr lvl="1"/>
            <a:r>
              <a:rPr lang="en-US" dirty="0"/>
              <a:t>4 parts (tickets/sessions) </a:t>
            </a:r>
            <a:r>
              <a:rPr lang="en-US" dirty="0" smtClean="0"/>
              <a:t>each</a:t>
            </a:r>
          </a:p>
          <a:p>
            <a:pPr lvl="1"/>
            <a:endParaRPr lang="en-US" dirty="0"/>
          </a:p>
          <a:p>
            <a:r>
              <a:rPr lang="en-US" dirty="0"/>
              <a:t>Field Test </a:t>
            </a:r>
            <a:r>
              <a:rPr lang="en-US" dirty="0" smtClean="0"/>
              <a:t>– Grades 3-8 only</a:t>
            </a:r>
            <a:endParaRPr lang="en-US" dirty="0"/>
          </a:p>
          <a:p>
            <a:pPr lvl="1"/>
            <a:r>
              <a:rPr lang="en-US" dirty="0" smtClean="0"/>
              <a:t>Math </a:t>
            </a:r>
            <a:r>
              <a:rPr lang="en-US" dirty="0"/>
              <a:t>performance task (one ticket/session)</a:t>
            </a:r>
          </a:p>
          <a:p>
            <a:pPr lvl="1"/>
            <a:r>
              <a:rPr lang="en-US" dirty="0"/>
              <a:t>MDPT – (writing task) aligned to English Language Arts, History/Government/Social Studies &amp; </a:t>
            </a:r>
            <a:r>
              <a:rPr lang="en-US" dirty="0" smtClean="0"/>
              <a:t>new Science standards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History/Government/Social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FIELD </a:t>
            </a:r>
            <a:r>
              <a:rPr lang="en-US" dirty="0"/>
              <a:t>TEST (not optional)</a:t>
            </a:r>
          </a:p>
          <a:p>
            <a:pPr lvl="1"/>
            <a:r>
              <a:rPr lang="en-US" dirty="0"/>
              <a:t>Grades 6, 8 &amp; 11</a:t>
            </a:r>
          </a:p>
          <a:p>
            <a:pPr lvl="1"/>
            <a:r>
              <a:rPr lang="en-US" dirty="0"/>
              <a:t>Machine scored multiple choice and technology enhanced items aligned to the KCCRS</a:t>
            </a:r>
          </a:p>
          <a:p>
            <a:pPr lvl="1"/>
            <a:r>
              <a:rPr lang="en-US" dirty="0"/>
              <a:t>2 parts (tickets) ONE (1) session</a:t>
            </a:r>
          </a:p>
          <a:p>
            <a:pPr lvl="1"/>
            <a:r>
              <a:rPr lang="en-US" dirty="0" smtClean="0"/>
              <a:t>PLUS: Grade </a:t>
            </a:r>
            <a:r>
              <a:rPr lang="en-US" dirty="0"/>
              <a:t>11 performance task (MDPT) </a:t>
            </a:r>
          </a:p>
          <a:p>
            <a:pPr lvl="2"/>
            <a:r>
              <a:rPr lang="en-US" dirty="0"/>
              <a:t>2 parts (tickets/sessions)</a:t>
            </a:r>
          </a:p>
          <a:p>
            <a:r>
              <a:rPr lang="en-US" dirty="0"/>
              <a:t>Science</a:t>
            </a:r>
          </a:p>
          <a:p>
            <a:pPr lvl="1"/>
            <a:r>
              <a:rPr lang="en-US" dirty="0"/>
              <a:t>Grades </a:t>
            </a:r>
            <a:r>
              <a:rPr lang="en-US" dirty="0" smtClean="0"/>
              <a:t>4, 7, 11 </a:t>
            </a:r>
          </a:p>
          <a:p>
            <a:pPr lvl="1"/>
            <a:r>
              <a:rPr lang="en-US" dirty="0" smtClean="0"/>
              <a:t>Machine scored multiple choice items </a:t>
            </a:r>
          </a:p>
          <a:p>
            <a:pPr lvl="1"/>
            <a:r>
              <a:rPr lang="en-US" dirty="0" smtClean="0"/>
              <a:t>Old science assessment items aligned to new KCCR </a:t>
            </a:r>
          </a:p>
          <a:p>
            <a:pPr marL="457200" lvl="1" indent="0">
              <a:buNone/>
            </a:pPr>
            <a:r>
              <a:rPr lang="en-US" dirty="0" smtClean="0"/>
              <a:t>Science Standards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Alternate Assessments – Dynamic Learning Maps </a:t>
            </a:r>
          </a:p>
          <a:p>
            <a:pPr lvl="1"/>
            <a:r>
              <a:rPr lang="en-US" dirty="0" smtClean="0"/>
              <a:t>Final testing window March 16-May 15</a:t>
            </a:r>
          </a:p>
          <a:p>
            <a:pPr lvl="1"/>
            <a:r>
              <a:rPr lang="en-US" dirty="0" smtClean="0"/>
              <a:t>Grades 3-8 and 10 </a:t>
            </a:r>
          </a:p>
          <a:p>
            <a:pPr lvl="1"/>
            <a:r>
              <a:rPr lang="en-US" dirty="0" smtClean="0"/>
              <a:t>ELA and math</a:t>
            </a:r>
          </a:p>
          <a:p>
            <a:pPr lvl="1"/>
            <a:r>
              <a:rPr lang="en-US" dirty="0" smtClean="0"/>
              <a:t>Science DLM - pilot assessment</a:t>
            </a:r>
          </a:p>
          <a:p>
            <a:pPr lvl="2"/>
            <a:r>
              <a:rPr lang="en-US" dirty="0" smtClean="0"/>
              <a:t>Testing window April 22-May 15</a:t>
            </a:r>
          </a:p>
          <a:p>
            <a:pPr lvl="1"/>
            <a:r>
              <a:rPr lang="en-US" dirty="0" smtClean="0"/>
              <a:t>History/Government/Social Studies – pilot assessment </a:t>
            </a:r>
          </a:p>
          <a:p>
            <a:pPr lvl="2"/>
            <a:r>
              <a:rPr lang="en-US" dirty="0" smtClean="0"/>
              <a:t>Kansas assessment, not part of DLM</a:t>
            </a:r>
          </a:p>
          <a:p>
            <a:endParaRPr lang="en-US" dirty="0"/>
          </a:p>
          <a:p>
            <a:r>
              <a:rPr lang="en-US" dirty="0" smtClean="0"/>
              <a:t>KELPA-P</a:t>
            </a:r>
          </a:p>
          <a:p>
            <a:pPr lvl="1"/>
            <a:r>
              <a:rPr lang="en-US" dirty="0" smtClean="0"/>
              <a:t>February 3 – May 1</a:t>
            </a:r>
            <a:endParaRPr lang="en-US" dirty="0"/>
          </a:p>
          <a:p>
            <a:r>
              <a:rPr lang="en-US" dirty="0" err="1" smtClean="0"/>
              <a:t>cPass</a:t>
            </a:r>
            <a:endParaRPr lang="en-US" dirty="0" smtClean="0"/>
          </a:p>
          <a:p>
            <a:pPr lvl="1"/>
            <a:r>
              <a:rPr lang="en-US" dirty="0" smtClean="0"/>
              <a:t>October 1 – May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FACEA4-17A6-4E86-9C93-AD087C5FD6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 Student Population Trends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1253558"/>
          <a:ext cx="8077200" cy="507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74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Test</a:t>
            </a:r>
          </a:p>
          <a:p>
            <a:pPr lvl="1"/>
            <a:r>
              <a:rPr lang="en-US" dirty="0" smtClean="0"/>
              <a:t>Listening Items aligned to ELA KCCRS</a:t>
            </a:r>
          </a:p>
          <a:p>
            <a:pPr lvl="1"/>
            <a:r>
              <a:rPr lang="en-US" dirty="0" smtClean="0"/>
              <a:t>Voluntary</a:t>
            </a:r>
          </a:p>
          <a:p>
            <a:pPr lvl="1"/>
            <a:r>
              <a:rPr lang="en-US" dirty="0" smtClean="0"/>
              <a:t>Operational section of ELA assessment – spring 2016</a:t>
            </a:r>
          </a:p>
        </p:txBody>
      </p:sp>
    </p:spTree>
    <p:extLst>
      <p:ext uri="{BB962C8B-B14F-4D97-AF65-F5344CB8AC3E}">
        <p14:creationId xmlns:p14="http://schemas.microsoft.com/office/powerpoint/2010/main" val="7637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Stage </a:t>
            </a:r>
            <a:r>
              <a:rPr lang="en-US" dirty="0" smtClean="0"/>
              <a:t>Adaptive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010399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8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Who </a:t>
            </a:r>
            <a:r>
              <a:rPr lang="en-US" b="1" dirty="0"/>
              <a:t>can be a KAP Scorer?</a:t>
            </a:r>
            <a:endParaRPr lang="en-US" dirty="0"/>
          </a:p>
          <a:p>
            <a:r>
              <a:rPr lang="en-US" dirty="0"/>
              <a:t>We are looking for scorers who are:</a:t>
            </a:r>
          </a:p>
          <a:p>
            <a:pPr lvl="0"/>
            <a:r>
              <a:rPr lang="en-US" dirty="0"/>
              <a:t>A classroom teacher in one of these content areas:</a:t>
            </a:r>
          </a:p>
          <a:p>
            <a:r>
              <a:rPr lang="en-US" dirty="0"/>
              <a:t>English Language Arts, grades 3-8</a:t>
            </a:r>
          </a:p>
          <a:p>
            <a:r>
              <a:rPr lang="en-US" dirty="0"/>
              <a:t>Science, grades 3-8</a:t>
            </a:r>
          </a:p>
          <a:p>
            <a:r>
              <a:rPr lang="en-US" dirty="0"/>
              <a:t>Social studies, grade 3-8, 11</a:t>
            </a:r>
          </a:p>
          <a:p>
            <a:r>
              <a:rPr lang="en-US" dirty="0"/>
              <a:t>Mathematics, grades 3-8</a:t>
            </a:r>
          </a:p>
          <a:p>
            <a:pPr lvl="0"/>
            <a:r>
              <a:rPr lang="en-US" dirty="0"/>
              <a:t>Teachers of English as a Second Language, grades 3-8, 11</a:t>
            </a:r>
          </a:p>
          <a:p>
            <a:pPr lvl="0"/>
            <a:r>
              <a:rPr lang="en-US" dirty="0"/>
              <a:t>Teachers of Special Education, grades 3-8, 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Time Commitment</a:t>
            </a:r>
            <a:endParaRPr lang="en-US" dirty="0"/>
          </a:p>
          <a:p>
            <a:pPr lvl="0"/>
            <a:r>
              <a:rPr lang="en-US" dirty="0"/>
              <a:t>Complete 2-hour online training certification after April 1, 2015.</a:t>
            </a:r>
          </a:p>
          <a:p>
            <a:pPr lvl="0"/>
            <a:r>
              <a:rPr lang="en-US" dirty="0"/>
              <a:t>Score student answers for at least 10 students (expect 6-10 minutes per essay and 3-5 minutes for each math task) on (most) PC or Apple computers from home or school.</a:t>
            </a:r>
          </a:p>
          <a:p>
            <a:pPr lvl="0"/>
            <a:r>
              <a:rPr lang="en-US" dirty="0"/>
              <a:t>Operational scoring opens April 1, 2015 and continues through May 29, 2015.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will it take so long to get scores?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Setting</a:t>
            </a:r>
          </a:p>
          <a:p>
            <a:pPr lvl="1"/>
            <a:r>
              <a:rPr lang="en-US" dirty="0" smtClean="0"/>
              <a:t>Mid-July content experts (teachers) will be guided through a process to set cut scores </a:t>
            </a:r>
          </a:p>
          <a:p>
            <a:pPr lvl="2"/>
            <a:r>
              <a:rPr lang="en-US" dirty="0"/>
              <a:t>Performance Level </a:t>
            </a:r>
            <a:r>
              <a:rPr lang="en-US" dirty="0" smtClean="0"/>
              <a:t>Descriptors</a:t>
            </a:r>
          </a:p>
          <a:p>
            <a:pPr lvl="1"/>
            <a:r>
              <a:rPr lang="en-US" dirty="0" smtClean="0"/>
              <a:t>Toward the end of July a group of policy leaders will review the recommendations of the standard setting group</a:t>
            </a:r>
          </a:p>
          <a:p>
            <a:pPr lvl="1"/>
            <a:r>
              <a:rPr lang="en-US" dirty="0" smtClean="0"/>
              <a:t>August 11 or 12 the recommendations will be presented to the Kansas State Board of Education</a:t>
            </a:r>
          </a:p>
          <a:p>
            <a:pPr lvl="1"/>
            <a:r>
              <a:rPr lang="en-US" dirty="0" smtClean="0"/>
              <a:t>Hopefully – September 8 or 9 Vote by the State Board </a:t>
            </a:r>
          </a:p>
          <a:p>
            <a:pPr lvl="2"/>
            <a:r>
              <a:rPr lang="en-US" dirty="0" smtClean="0"/>
              <a:t>Results will be released as soon as possible after the State Board decision.</a:t>
            </a:r>
          </a:p>
          <a:p>
            <a:pPr lvl="2"/>
            <a:r>
              <a:rPr lang="en-US" dirty="0" smtClean="0"/>
              <a:t>Accountability Report Card release in Oct. or Nov.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sassessments.org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43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667"/>
            <a:ext cx="7790476" cy="37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http://ksassessments.org/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How did we get here?</a:t>
            </a:r>
            <a:endParaRPr lang="en-US" sz="7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399" cy="548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NCLB </a:t>
            </a:r>
            <a:r>
              <a:rPr lang="en-US" dirty="0" smtClean="0"/>
              <a:t>State </a:t>
            </a:r>
            <a:r>
              <a:rPr lang="en-US" dirty="0" smtClean="0"/>
              <a:t>Assessment Footprint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6"/>
          <a:stretch/>
        </p:blipFill>
        <p:spPr>
          <a:xfrm>
            <a:off x="0" y="2294965"/>
            <a:ext cx="9144000" cy="3219160"/>
          </a:xfrm>
        </p:spPr>
      </p:pic>
    </p:spTree>
    <p:extLst>
      <p:ext uri="{BB962C8B-B14F-4D97-AF65-F5344CB8AC3E}">
        <p14:creationId xmlns:p14="http://schemas.microsoft.com/office/powerpoint/2010/main" val="376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were the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2012 State Assessment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6781800" cy="220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8382000" y="6323542"/>
            <a:ext cx="2133600" cy="365125"/>
          </a:xfrm>
        </p:spPr>
        <p:txBody>
          <a:bodyPr/>
          <a:lstStyle/>
          <a:p>
            <a:pPr>
              <a:defRPr/>
            </a:pPr>
            <a:fld id="{058DE89B-ECE0-45BA-BC5D-44FA7BCE65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8458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8DE89B-ECE0-45BA-BC5D-44FA7BCE65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14"/>
            <a:ext cx="9145987" cy="67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8458200" y="6324600"/>
            <a:ext cx="2133600" cy="365125"/>
          </a:xfrm>
        </p:spPr>
        <p:txBody>
          <a:bodyPr/>
          <a:lstStyle/>
          <a:p>
            <a:pPr>
              <a:defRPr/>
            </a:pPr>
            <a:fld id="{058DE89B-ECE0-45BA-BC5D-44FA7BCE65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27804" cy="677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72742"/>
            <a:ext cx="6248400" cy="63106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4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23" y="1447800"/>
            <a:ext cx="4507277" cy="45172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Measuring “College and Career-Ready”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798161" y="6142112"/>
            <a:ext cx="3048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140000"/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40000"/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40000"/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4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4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800" b="1" dirty="0" smtClean="0">
                <a:solidFill>
                  <a:srgbClr val="860000"/>
                </a:solidFill>
              </a:rPr>
              <a:t>CCR = ACTE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50833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60000"/>
                </a:solidFill>
              </a:rPr>
              <a:t>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1752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60000"/>
                </a:solidFill>
              </a:rPr>
              <a:t>E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28735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60000"/>
                </a:solidFill>
              </a:rPr>
              <a:t>A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5181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60000"/>
                </a:solidFill>
              </a:rPr>
              <a:t>E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600200" y="39403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60000"/>
                </a:solidFill>
              </a:rPr>
              <a:t>C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5943600" y="109882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60000"/>
                </a:solidFill>
              </a:rPr>
              <a:t>A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1425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60000"/>
                </a:solidFill>
              </a:rPr>
              <a:t>C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2736" y="40165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60000"/>
                </a:solidFill>
              </a:rPr>
              <a:t>T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1197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60000"/>
                </a:solidFill>
              </a:rPr>
              <a:t>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85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KSDE Template">
      <a:dk1>
        <a:srgbClr val="2F2B20"/>
      </a:dk1>
      <a:lt1>
        <a:srgbClr val="FFFFFF"/>
      </a:lt1>
      <a:dk2>
        <a:srgbClr val="0081C4"/>
      </a:dk2>
      <a:lt2>
        <a:srgbClr val="FFE098"/>
      </a:lt2>
      <a:accent1>
        <a:srgbClr val="FFAE37"/>
      </a:accent1>
      <a:accent2>
        <a:srgbClr val="75D1FF"/>
      </a:accent2>
      <a:accent3>
        <a:srgbClr val="FFE098"/>
      </a:accent3>
      <a:accent4>
        <a:srgbClr val="FFD08B"/>
      </a:accent4>
      <a:accent5>
        <a:srgbClr val="C89F5D"/>
      </a:accent5>
      <a:accent6>
        <a:srgbClr val="B1A089"/>
      </a:accent6>
      <a:hlink>
        <a:srgbClr val="0081C4"/>
      </a:hlink>
      <a:folHlink>
        <a:srgbClr val="004568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17536</TotalTime>
  <Words>712</Words>
  <Application>Microsoft Office PowerPoint</Application>
  <PresentationFormat>On-screen Show (4:3)</PresentationFormat>
  <Paragraphs>136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Decatur</vt:lpstr>
      <vt:lpstr>       The State of Assessments  Beth Fultz, Assistant Director of Assessments and Accountability </vt:lpstr>
      <vt:lpstr>Kansas Student Population Trends</vt:lpstr>
      <vt:lpstr>How did we get here?</vt:lpstr>
      <vt:lpstr>NCLB State Assessment Footprint</vt:lpstr>
      <vt:lpstr>What were the results?</vt:lpstr>
      <vt:lpstr>PowerPoint Presentation</vt:lpstr>
      <vt:lpstr>PowerPoint Presentation</vt:lpstr>
      <vt:lpstr>PowerPoint Presentation</vt:lpstr>
      <vt:lpstr>Measuring “College and Career-Ready”</vt:lpstr>
      <vt:lpstr> </vt:lpstr>
      <vt:lpstr>Kansas College and Career Ready Footprint</vt:lpstr>
      <vt:lpstr>PowerPoint Presentation</vt:lpstr>
      <vt:lpstr>Where are we now?</vt:lpstr>
      <vt:lpstr>ESEA Reauthorization … When? Whether?</vt:lpstr>
      <vt:lpstr>Future Footprints After ESEA Reauthorization?</vt:lpstr>
      <vt:lpstr>Back to Reality</vt:lpstr>
      <vt:lpstr>March 9 – May 15, 2015</vt:lpstr>
      <vt:lpstr>2015 (continued)</vt:lpstr>
      <vt:lpstr>2015 (continued)</vt:lpstr>
      <vt:lpstr>Fall 2015</vt:lpstr>
      <vt:lpstr>2016 Stage Adaptive Test</vt:lpstr>
      <vt:lpstr>Scoring</vt:lpstr>
      <vt:lpstr>Scoring</vt:lpstr>
      <vt:lpstr>Why will it take so long to get scores?</vt:lpstr>
      <vt:lpstr>ksassessments.org</vt:lpstr>
      <vt:lpstr>PowerPoint Presentation</vt:lpstr>
      <vt:lpstr>KAP Website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</dc:creator>
  <cp:lastModifiedBy>Beth Fultz</cp:lastModifiedBy>
  <cp:revision>354</cp:revision>
  <cp:lastPrinted>2015-02-18T01:12:58Z</cp:lastPrinted>
  <dcterms:created xsi:type="dcterms:W3CDTF">2010-04-25T22:05:09Z</dcterms:created>
  <dcterms:modified xsi:type="dcterms:W3CDTF">2015-02-18T01:28:52Z</dcterms:modified>
</cp:coreProperties>
</file>