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744" r:id="rId5"/>
    <p:sldMasterId id="2147483804" r:id="rId6"/>
  </p:sldMasterIdLst>
  <p:handoutMasterIdLst>
    <p:handoutMasterId r:id="rId46"/>
  </p:handoutMasterIdLst>
  <p:sldIdLst>
    <p:sldId id="259" r:id="rId7"/>
    <p:sldId id="268" r:id="rId8"/>
    <p:sldId id="269" r:id="rId9"/>
    <p:sldId id="292" r:id="rId10"/>
    <p:sldId id="287" r:id="rId11"/>
    <p:sldId id="270" r:id="rId12"/>
    <p:sldId id="288" r:id="rId13"/>
    <p:sldId id="301" r:id="rId14"/>
    <p:sldId id="291" r:id="rId15"/>
    <p:sldId id="293" r:id="rId16"/>
    <p:sldId id="294" r:id="rId17"/>
    <p:sldId id="295" r:id="rId18"/>
    <p:sldId id="300" r:id="rId19"/>
    <p:sldId id="296" r:id="rId20"/>
    <p:sldId id="297" r:id="rId21"/>
    <p:sldId id="298" r:id="rId22"/>
    <p:sldId id="299" r:id="rId23"/>
    <p:sldId id="302" r:id="rId24"/>
    <p:sldId id="307" r:id="rId25"/>
    <p:sldId id="308" r:id="rId26"/>
    <p:sldId id="309" r:id="rId27"/>
    <p:sldId id="310" r:id="rId28"/>
    <p:sldId id="311" r:id="rId29"/>
    <p:sldId id="312" r:id="rId30"/>
    <p:sldId id="304" r:id="rId31"/>
    <p:sldId id="306" r:id="rId32"/>
    <p:sldId id="271" r:id="rId33"/>
    <p:sldId id="273" r:id="rId34"/>
    <p:sldId id="274" r:id="rId35"/>
    <p:sldId id="275" r:id="rId36"/>
    <p:sldId id="277" r:id="rId37"/>
    <p:sldId id="278" r:id="rId38"/>
    <p:sldId id="279" r:id="rId39"/>
    <p:sldId id="280" r:id="rId40"/>
    <p:sldId id="281" r:id="rId41"/>
    <p:sldId id="282" r:id="rId42"/>
    <p:sldId id="283" r:id="rId43"/>
    <p:sldId id="284" r:id="rId44"/>
    <p:sldId id="286" r:id="rId4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186185A-436D-4216-B501-06AA725DF165}">
          <p14:sldIdLst>
            <p14:sldId id="259"/>
            <p14:sldId id="268"/>
            <p14:sldId id="269"/>
            <p14:sldId id="292"/>
            <p14:sldId id="287"/>
            <p14:sldId id="270"/>
            <p14:sldId id="288"/>
            <p14:sldId id="301"/>
            <p14:sldId id="291"/>
            <p14:sldId id="293"/>
            <p14:sldId id="294"/>
            <p14:sldId id="295"/>
            <p14:sldId id="300"/>
            <p14:sldId id="296"/>
            <p14:sldId id="297"/>
            <p14:sldId id="298"/>
            <p14:sldId id="299"/>
            <p14:sldId id="302"/>
            <p14:sldId id="307"/>
            <p14:sldId id="308"/>
            <p14:sldId id="309"/>
            <p14:sldId id="310"/>
            <p14:sldId id="311"/>
            <p14:sldId id="312"/>
            <p14:sldId id="304"/>
            <p14:sldId id="306"/>
            <p14:sldId id="271"/>
            <p14:sldId id="273"/>
            <p14:sldId id="274"/>
          </p14:sldIdLst>
        </p14:section>
        <p14:section name="Untitled Section" id="{AD219D15-6CF6-4B51-AD44-E5ABEBDDA159}">
          <p14:sldIdLst>
            <p14:sldId id="275"/>
          </p14:sldIdLst>
        </p14:section>
        <p14:section name="Untitled Section" id="{C02F2245-933C-4E88-9DC2-222A8DB2C17D}">
          <p14:sldIdLst>
            <p14:sldId id="277"/>
            <p14:sldId id="278"/>
            <p14:sldId id="279"/>
          </p14:sldIdLst>
        </p14:section>
        <p14:section name="Untitled Section" id="{4801BA81-F5A6-4FBE-8739-826CE84A2DF8}">
          <p14:sldIdLst>
            <p14:sldId id="280"/>
            <p14:sldId id="281"/>
            <p14:sldId id="282"/>
          </p14:sldIdLst>
        </p14:section>
        <p14:section name="Untitled Section" id="{960A0002-8D4E-44E7-879E-73E5037777C8}">
          <p14:sldIdLst>
            <p14:sldId id="283"/>
            <p14:sldId id="284"/>
          </p14:sldIdLst>
        </p14:section>
        <p14:section name="Untitled Section" id="{974410DD-539E-4CAE-AFA9-EC23BCA792F6}">
          <p14:sldIdLst>
            <p14:sldId id="28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518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mullins\Downloads\15.2.16%20-%20USD%20%23364%20CWT%20(Responses)%20(1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mullins\Downloads\15.2.16%20-%20USD%20%23364%20CWT%20(Responses)%20(1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mullins\Downloads\15.2.16%20-%20USD%20%23364%20CWT%20(Responses)%20(1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mullins\Downloads\15.2.16%20-%20USD%20%23364%20CWT%20(Responses)%20(1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mullins\Downloads\15.2.16%20-%20USD%20%23364%20CWT%20(Responses)%20(1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mullins\Downloads\15.2.16%20-%20USD%20%23364%20CWT%20(Responses)%20(1)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mullins\Downloads\15.2.16%20-%20USD%20%23364%20CWT%20(Responses)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USD</a:t>
            </a:r>
            <a:r>
              <a:rPr lang="en-US" baseline="0"/>
              <a:t> # 364 Student Engagement - 440 Total Observations</a:t>
            </a:r>
            <a:endParaRPr lang="en-US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Sheet1!$A$1:$A$2</c:f>
              <c:strCache>
                <c:ptCount val="2"/>
                <c:pt idx="0">
                  <c:v>Actively Engaged</c:v>
                </c:pt>
                <c:pt idx="1">
                  <c:v>Not Actively Engaged</c:v>
                </c:pt>
              </c:strCache>
            </c:strRef>
          </c:cat>
          <c:val>
            <c:numRef>
              <c:f>Sheet1!$B$1:$B$2</c:f>
              <c:numCache>
                <c:formatCode>General</c:formatCode>
                <c:ptCount val="2"/>
                <c:pt idx="0">
                  <c:v>4889</c:v>
                </c:pt>
                <c:pt idx="1">
                  <c:v>1057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USD</a:t>
            </a:r>
            <a:r>
              <a:rPr lang="en-US" baseline="0"/>
              <a:t> #364 - Student Grouping - 440 Observations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Sheet1!$A$6:$A$10</c:f>
              <c:strCache>
                <c:ptCount val="5"/>
                <c:pt idx="0">
                  <c:v>Individual</c:v>
                </c:pt>
                <c:pt idx="1">
                  <c:v>Partners</c:v>
                </c:pt>
                <c:pt idx="2">
                  <c:v>Small Group</c:v>
                </c:pt>
                <c:pt idx="3">
                  <c:v>Mixed</c:v>
                </c:pt>
                <c:pt idx="4">
                  <c:v>Large Group</c:v>
                </c:pt>
              </c:strCache>
            </c:strRef>
          </c:cat>
          <c:val>
            <c:numRef>
              <c:f>Sheet1!$B$6:$B$10</c:f>
              <c:numCache>
                <c:formatCode>General</c:formatCode>
                <c:ptCount val="5"/>
                <c:pt idx="0">
                  <c:v>238</c:v>
                </c:pt>
                <c:pt idx="1">
                  <c:v>17</c:v>
                </c:pt>
                <c:pt idx="2">
                  <c:v>82</c:v>
                </c:pt>
                <c:pt idx="3">
                  <c:v>19</c:v>
                </c:pt>
                <c:pt idx="4">
                  <c:v>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35170688"/>
        <c:axId val="135205248"/>
      </c:barChart>
      <c:catAx>
        <c:axId val="135170688"/>
        <c:scaling>
          <c:orientation val="minMax"/>
        </c:scaling>
        <c:delete val="0"/>
        <c:axPos val="b"/>
        <c:majorTickMark val="none"/>
        <c:minorTickMark val="none"/>
        <c:tickLblPos val="nextTo"/>
        <c:crossAx val="135205248"/>
        <c:crosses val="autoZero"/>
        <c:auto val="1"/>
        <c:lblAlgn val="ctr"/>
        <c:lblOffset val="100"/>
        <c:noMultiLvlLbl val="0"/>
      </c:catAx>
      <c:valAx>
        <c:axId val="13520524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351706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USD #364 - Comparison of Grouping by Building - 440 Observations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Sheet1!$C$5</c:f>
              <c:strCache>
                <c:ptCount val="1"/>
                <c:pt idx="0">
                  <c:v>Elementary</c:v>
                </c:pt>
              </c:strCache>
            </c:strRef>
          </c:tx>
          <c:invertIfNegative val="0"/>
          <c:cat>
            <c:multiLvlStrRef>
              <c:f>Sheet1!$A$6:$B$10</c:f>
              <c:multiLvlStrCache>
                <c:ptCount val="5"/>
                <c:lvl>
                  <c:pt idx="0">
                    <c:v>238</c:v>
                  </c:pt>
                  <c:pt idx="1">
                    <c:v>17</c:v>
                  </c:pt>
                  <c:pt idx="2">
                    <c:v>82</c:v>
                  </c:pt>
                  <c:pt idx="3">
                    <c:v>19</c:v>
                  </c:pt>
                  <c:pt idx="4">
                    <c:v>84</c:v>
                  </c:pt>
                </c:lvl>
                <c:lvl>
                  <c:pt idx="0">
                    <c:v>Individual</c:v>
                  </c:pt>
                  <c:pt idx="1">
                    <c:v>Partners</c:v>
                  </c:pt>
                  <c:pt idx="2">
                    <c:v>Small Group</c:v>
                  </c:pt>
                  <c:pt idx="3">
                    <c:v>Mixed</c:v>
                  </c:pt>
                  <c:pt idx="4">
                    <c:v>Large Group</c:v>
                  </c:pt>
                </c:lvl>
              </c:multiLvlStrCache>
            </c:multiLvlStrRef>
          </c:cat>
          <c:val>
            <c:numRef>
              <c:f>Sheet1!$C$6:$C$10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36</c:v>
                </c:pt>
                <c:pt idx="3">
                  <c:v>3</c:v>
                </c:pt>
                <c:pt idx="4">
                  <c:v>55</c:v>
                </c:pt>
              </c:numCache>
            </c:numRef>
          </c:val>
        </c:ser>
        <c:ser>
          <c:idx val="1"/>
          <c:order val="1"/>
          <c:tx>
            <c:strRef>
              <c:f>Sheet1!$D$5</c:f>
              <c:strCache>
                <c:ptCount val="1"/>
                <c:pt idx="0">
                  <c:v>Secondary</c:v>
                </c:pt>
              </c:strCache>
            </c:strRef>
          </c:tx>
          <c:invertIfNegative val="0"/>
          <c:cat>
            <c:multiLvlStrRef>
              <c:f>Sheet1!$A$6:$B$10</c:f>
              <c:multiLvlStrCache>
                <c:ptCount val="5"/>
                <c:lvl>
                  <c:pt idx="0">
                    <c:v>238</c:v>
                  </c:pt>
                  <c:pt idx="1">
                    <c:v>17</c:v>
                  </c:pt>
                  <c:pt idx="2">
                    <c:v>82</c:v>
                  </c:pt>
                  <c:pt idx="3">
                    <c:v>19</c:v>
                  </c:pt>
                  <c:pt idx="4">
                    <c:v>84</c:v>
                  </c:pt>
                </c:lvl>
                <c:lvl>
                  <c:pt idx="0">
                    <c:v>Individual</c:v>
                  </c:pt>
                  <c:pt idx="1">
                    <c:v>Partners</c:v>
                  </c:pt>
                  <c:pt idx="2">
                    <c:v>Small Group</c:v>
                  </c:pt>
                  <c:pt idx="3">
                    <c:v>Mixed</c:v>
                  </c:pt>
                  <c:pt idx="4">
                    <c:v>Large Group</c:v>
                  </c:pt>
                </c:lvl>
              </c:multiLvlStrCache>
            </c:multiLvlStrRef>
          </c:cat>
          <c:val>
            <c:numRef>
              <c:f>Sheet1!$D$6:$D$10</c:f>
              <c:numCache>
                <c:formatCode>General</c:formatCode>
                <c:ptCount val="5"/>
                <c:pt idx="0">
                  <c:v>176</c:v>
                </c:pt>
                <c:pt idx="1">
                  <c:v>15</c:v>
                </c:pt>
                <c:pt idx="2">
                  <c:v>32</c:v>
                </c:pt>
                <c:pt idx="3">
                  <c:v>6</c:v>
                </c:pt>
                <c:pt idx="4">
                  <c:v>23</c:v>
                </c:pt>
              </c:numCache>
            </c:numRef>
          </c:val>
        </c:ser>
        <c:ser>
          <c:idx val="2"/>
          <c:order val="2"/>
          <c:tx>
            <c:strRef>
              <c:f>Sheet1!$E$5</c:f>
              <c:strCache>
                <c:ptCount val="1"/>
                <c:pt idx="0">
                  <c:v>Special Education</c:v>
                </c:pt>
              </c:strCache>
            </c:strRef>
          </c:tx>
          <c:invertIfNegative val="0"/>
          <c:cat>
            <c:multiLvlStrRef>
              <c:f>Sheet1!$A$6:$B$10</c:f>
              <c:multiLvlStrCache>
                <c:ptCount val="5"/>
                <c:lvl>
                  <c:pt idx="0">
                    <c:v>238</c:v>
                  </c:pt>
                  <c:pt idx="1">
                    <c:v>17</c:v>
                  </c:pt>
                  <c:pt idx="2">
                    <c:v>82</c:v>
                  </c:pt>
                  <c:pt idx="3">
                    <c:v>19</c:v>
                  </c:pt>
                  <c:pt idx="4">
                    <c:v>84</c:v>
                  </c:pt>
                </c:lvl>
                <c:lvl>
                  <c:pt idx="0">
                    <c:v>Individual</c:v>
                  </c:pt>
                  <c:pt idx="1">
                    <c:v>Partners</c:v>
                  </c:pt>
                  <c:pt idx="2">
                    <c:v>Small Group</c:v>
                  </c:pt>
                  <c:pt idx="3">
                    <c:v>Mixed</c:v>
                  </c:pt>
                  <c:pt idx="4">
                    <c:v>Large Group</c:v>
                  </c:pt>
                </c:lvl>
              </c:multiLvlStrCache>
            </c:multiLvlStrRef>
          </c:cat>
          <c:val>
            <c:numRef>
              <c:f>Sheet1!$E$6:$E$10</c:f>
              <c:numCache>
                <c:formatCode>General</c:formatCode>
                <c:ptCount val="5"/>
                <c:pt idx="0">
                  <c:v>61</c:v>
                </c:pt>
                <c:pt idx="1">
                  <c:v>14</c:v>
                </c:pt>
                <c:pt idx="2">
                  <c:v>14</c:v>
                </c:pt>
                <c:pt idx="3">
                  <c:v>10</c:v>
                </c:pt>
                <c:pt idx="4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70551168"/>
        <c:axId val="170552704"/>
      </c:barChart>
      <c:catAx>
        <c:axId val="170551168"/>
        <c:scaling>
          <c:orientation val="minMax"/>
        </c:scaling>
        <c:delete val="0"/>
        <c:axPos val="b"/>
        <c:majorTickMark val="none"/>
        <c:minorTickMark val="none"/>
        <c:tickLblPos val="nextTo"/>
        <c:crossAx val="170552704"/>
        <c:crosses val="autoZero"/>
        <c:auto val="1"/>
        <c:lblAlgn val="ctr"/>
        <c:lblOffset val="100"/>
        <c:noMultiLvlLbl val="0"/>
      </c:catAx>
      <c:valAx>
        <c:axId val="17055270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7055116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USD #364 - Depth of Knowledge in Classroom Instruction </a:t>
            </a:r>
          </a:p>
          <a:p>
            <a:pPr>
              <a:defRPr/>
            </a:pPr>
            <a:r>
              <a:rPr lang="en-US"/>
              <a:t>440 Observations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Sheet1!$A$12:$A$16</c:f>
              <c:strCache>
                <c:ptCount val="5"/>
                <c:pt idx="0">
                  <c:v>Recall</c:v>
                </c:pt>
                <c:pt idx="1">
                  <c:v>Application</c:v>
                </c:pt>
                <c:pt idx="2">
                  <c:v>Strategic Thinking</c:v>
                </c:pt>
                <c:pt idx="3">
                  <c:v>Extended Thinking</c:v>
                </c:pt>
                <c:pt idx="4">
                  <c:v>Unable to Determine</c:v>
                </c:pt>
              </c:strCache>
            </c:strRef>
          </c:cat>
          <c:val>
            <c:numRef>
              <c:f>Sheet1!$B$12:$B$16</c:f>
              <c:numCache>
                <c:formatCode>General</c:formatCode>
                <c:ptCount val="5"/>
                <c:pt idx="0">
                  <c:v>172</c:v>
                </c:pt>
                <c:pt idx="1">
                  <c:v>118</c:v>
                </c:pt>
                <c:pt idx="2">
                  <c:v>36</c:v>
                </c:pt>
                <c:pt idx="3">
                  <c:v>2</c:v>
                </c:pt>
                <c:pt idx="4">
                  <c:v>112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70582400"/>
        <c:axId val="170583936"/>
      </c:barChart>
      <c:catAx>
        <c:axId val="170582400"/>
        <c:scaling>
          <c:orientation val="minMax"/>
        </c:scaling>
        <c:delete val="0"/>
        <c:axPos val="b"/>
        <c:majorTickMark val="none"/>
        <c:minorTickMark val="none"/>
        <c:tickLblPos val="nextTo"/>
        <c:crossAx val="170583936"/>
        <c:crosses val="autoZero"/>
        <c:auto val="1"/>
        <c:lblAlgn val="ctr"/>
        <c:lblOffset val="100"/>
        <c:noMultiLvlLbl val="0"/>
      </c:catAx>
      <c:valAx>
        <c:axId val="17058393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705824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USD #364 - Classroom Use of High Yield Instructional Strategies  </a:t>
            </a:r>
          </a:p>
          <a:p>
            <a:pPr>
              <a:defRPr/>
            </a:pPr>
            <a:r>
              <a:rPr lang="en-US"/>
              <a:t>440 Observations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Sheet1!$A$18:$A$27</c:f>
              <c:strCache>
                <c:ptCount val="10"/>
                <c:pt idx="0">
                  <c:v>Identifying Similarities and Differences</c:v>
                </c:pt>
                <c:pt idx="1">
                  <c:v>Summarizing and Note Taking</c:v>
                </c:pt>
                <c:pt idx="2">
                  <c:v>Reinforcing Effort and Providing Recognition</c:v>
                </c:pt>
                <c:pt idx="3">
                  <c:v>Homework and Practice</c:v>
                </c:pt>
                <c:pt idx="4">
                  <c:v>Non-linguistic Representations</c:v>
                </c:pt>
                <c:pt idx="5">
                  <c:v>Cooperative Learning</c:v>
                </c:pt>
                <c:pt idx="6">
                  <c:v>Setting Objectives and Providing Feedback</c:v>
                </c:pt>
                <c:pt idx="7">
                  <c:v>Generating and Testing Hypotheses</c:v>
                </c:pt>
                <c:pt idx="8">
                  <c:v>Questions, Cues, and Advance Organizers</c:v>
                </c:pt>
                <c:pt idx="9">
                  <c:v>Unable to Determine</c:v>
                </c:pt>
              </c:strCache>
            </c:strRef>
          </c:cat>
          <c:val>
            <c:numRef>
              <c:f>Sheet1!$B$18:$B$27</c:f>
              <c:numCache>
                <c:formatCode>General</c:formatCode>
                <c:ptCount val="10"/>
                <c:pt idx="0">
                  <c:v>15</c:v>
                </c:pt>
                <c:pt idx="1">
                  <c:v>37</c:v>
                </c:pt>
                <c:pt idx="2">
                  <c:v>55</c:v>
                </c:pt>
                <c:pt idx="3">
                  <c:v>170</c:v>
                </c:pt>
                <c:pt idx="4">
                  <c:v>30</c:v>
                </c:pt>
                <c:pt idx="5">
                  <c:v>56</c:v>
                </c:pt>
                <c:pt idx="6">
                  <c:v>6</c:v>
                </c:pt>
                <c:pt idx="7">
                  <c:v>9</c:v>
                </c:pt>
                <c:pt idx="8">
                  <c:v>22</c:v>
                </c:pt>
                <c:pt idx="9">
                  <c:v>167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21309696"/>
        <c:axId val="21315584"/>
      </c:barChart>
      <c:catAx>
        <c:axId val="21309696"/>
        <c:scaling>
          <c:orientation val="minMax"/>
        </c:scaling>
        <c:delete val="0"/>
        <c:axPos val="b"/>
        <c:majorTickMark val="none"/>
        <c:minorTickMark val="none"/>
        <c:tickLblPos val="nextTo"/>
        <c:crossAx val="21315584"/>
        <c:crosses val="autoZero"/>
        <c:auto val="1"/>
        <c:lblAlgn val="ctr"/>
        <c:lblOffset val="100"/>
        <c:noMultiLvlLbl val="0"/>
      </c:catAx>
      <c:valAx>
        <c:axId val="2131558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13096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USD #364 - Teacher Use of Technology - 440 Observations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Sheet1!$A$29:$A$36</c:f>
              <c:strCache>
                <c:ptCount val="8"/>
                <c:pt idx="0">
                  <c:v>Desktop</c:v>
                </c:pt>
                <c:pt idx="1">
                  <c:v>iPad/Tablet</c:v>
                </c:pt>
                <c:pt idx="2">
                  <c:v>Laptop/Chromebook</c:v>
                </c:pt>
                <c:pt idx="3">
                  <c:v>Projector</c:v>
                </c:pt>
                <c:pt idx="4">
                  <c:v>Interactive Whiteboard</c:v>
                </c:pt>
                <c:pt idx="5">
                  <c:v>Graphing Calculator</c:v>
                </c:pt>
                <c:pt idx="6">
                  <c:v>Other</c:v>
                </c:pt>
                <c:pt idx="7">
                  <c:v>None</c:v>
                </c:pt>
              </c:strCache>
            </c:strRef>
          </c:cat>
          <c:val>
            <c:numRef>
              <c:f>Sheet1!$B$29:$B$36</c:f>
              <c:numCache>
                <c:formatCode>General</c:formatCode>
                <c:ptCount val="8"/>
                <c:pt idx="0">
                  <c:v>63</c:v>
                </c:pt>
                <c:pt idx="1">
                  <c:v>1</c:v>
                </c:pt>
                <c:pt idx="2">
                  <c:v>25</c:v>
                </c:pt>
                <c:pt idx="3">
                  <c:v>69</c:v>
                </c:pt>
                <c:pt idx="4">
                  <c:v>4</c:v>
                </c:pt>
                <c:pt idx="5">
                  <c:v>0</c:v>
                </c:pt>
                <c:pt idx="6">
                  <c:v>22</c:v>
                </c:pt>
                <c:pt idx="7">
                  <c:v>327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21344640"/>
        <c:axId val="21346176"/>
      </c:barChart>
      <c:catAx>
        <c:axId val="21344640"/>
        <c:scaling>
          <c:orientation val="minMax"/>
        </c:scaling>
        <c:delete val="0"/>
        <c:axPos val="b"/>
        <c:majorTickMark val="none"/>
        <c:minorTickMark val="none"/>
        <c:tickLblPos val="nextTo"/>
        <c:crossAx val="21346176"/>
        <c:crosses val="autoZero"/>
        <c:auto val="1"/>
        <c:lblAlgn val="ctr"/>
        <c:lblOffset val="100"/>
        <c:noMultiLvlLbl val="0"/>
      </c:catAx>
      <c:valAx>
        <c:axId val="2134617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13446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USD #364 - Student Use of Technology - 440 Observations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Sheet1!$A$39:$A$46</c:f>
              <c:strCache>
                <c:ptCount val="8"/>
                <c:pt idx="0">
                  <c:v>Desktop</c:v>
                </c:pt>
                <c:pt idx="1">
                  <c:v>iPad/Tablet</c:v>
                </c:pt>
                <c:pt idx="2">
                  <c:v>Laptop/Chromebook</c:v>
                </c:pt>
                <c:pt idx="3">
                  <c:v>Projector</c:v>
                </c:pt>
                <c:pt idx="4">
                  <c:v>Interactive Whiteboard</c:v>
                </c:pt>
                <c:pt idx="5">
                  <c:v>Graphing Calculator</c:v>
                </c:pt>
                <c:pt idx="6">
                  <c:v>Other</c:v>
                </c:pt>
                <c:pt idx="7">
                  <c:v>None</c:v>
                </c:pt>
              </c:strCache>
            </c:strRef>
          </c:cat>
          <c:val>
            <c:numRef>
              <c:f>Sheet1!$B$39:$B$46</c:f>
              <c:numCache>
                <c:formatCode>General</c:formatCode>
                <c:ptCount val="8"/>
                <c:pt idx="0">
                  <c:v>39</c:v>
                </c:pt>
                <c:pt idx="1">
                  <c:v>3</c:v>
                </c:pt>
                <c:pt idx="2">
                  <c:v>67</c:v>
                </c:pt>
                <c:pt idx="3">
                  <c:v>16</c:v>
                </c:pt>
                <c:pt idx="4">
                  <c:v>0</c:v>
                </c:pt>
                <c:pt idx="5">
                  <c:v>6</c:v>
                </c:pt>
                <c:pt idx="6">
                  <c:v>9</c:v>
                </c:pt>
                <c:pt idx="7">
                  <c:v>308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60176384"/>
        <c:axId val="160194560"/>
      </c:barChart>
      <c:catAx>
        <c:axId val="160176384"/>
        <c:scaling>
          <c:orientation val="minMax"/>
        </c:scaling>
        <c:delete val="0"/>
        <c:axPos val="b"/>
        <c:majorTickMark val="none"/>
        <c:minorTickMark val="none"/>
        <c:tickLblPos val="nextTo"/>
        <c:crossAx val="160194560"/>
        <c:crosses val="autoZero"/>
        <c:auto val="1"/>
        <c:lblAlgn val="ctr"/>
        <c:lblOffset val="100"/>
        <c:noMultiLvlLbl val="0"/>
      </c:catAx>
      <c:valAx>
        <c:axId val="16019456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601763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C0BAC55-E600-48EE-85B6-E4A8885C571D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7FD3746-6E6F-4F6F-AF54-80BDF43AF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32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D01C-4580-4D44-9D2A-EBF9DEB2F1F1}" type="datetimeFigureOut">
              <a:rPr lang="en-US" smtClean="0"/>
              <a:t>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F063-3027-4453-8F19-6E4FBAC2934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D01C-4580-4D44-9D2A-EBF9DEB2F1F1}" type="datetimeFigureOut">
              <a:rPr lang="en-US" smtClean="0"/>
              <a:t>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F063-3027-4453-8F19-6E4FBAC2934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D01C-4580-4D44-9D2A-EBF9DEB2F1F1}" type="datetimeFigureOut">
              <a:rPr lang="en-US" smtClean="0"/>
              <a:t>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F063-3027-4453-8F19-6E4FBAC2934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D01C-4580-4D44-9D2A-EBF9DEB2F1F1}" type="datetimeFigureOut">
              <a:rPr lang="en-US" smtClean="0"/>
              <a:t>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F063-3027-4453-8F19-6E4FBAC2934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D01C-4580-4D44-9D2A-EBF9DEB2F1F1}" type="datetimeFigureOut">
              <a:rPr lang="en-US" smtClean="0"/>
              <a:t>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F063-3027-4453-8F19-6E4FBAC2934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D01C-4580-4D44-9D2A-EBF9DEB2F1F1}" type="datetimeFigureOut">
              <a:rPr lang="en-US" smtClean="0"/>
              <a:t>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F063-3027-4453-8F19-6E4FBAC2934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D01C-4580-4D44-9D2A-EBF9DEB2F1F1}" type="datetimeFigureOut">
              <a:rPr lang="en-US" smtClean="0"/>
              <a:t>2/18/2015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F063-3027-4453-8F19-6E4FBAC2934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D01C-4580-4D44-9D2A-EBF9DEB2F1F1}" type="datetimeFigureOut">
              <a:rPr lang="en-US" smtClean="0"/>
              <a:t>2/18/2015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F063-3027-4453-8F19-6E4FBAC2934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D01C-4580-4D44-9D2A-EBF9DEB2F1F1}" type="datetimeFigureOut">
              <a:rPr lang="en-US" smtClean="0"/>
              <a:t>2/18/2015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F063-3027-4453-8F19-6E4FBAC2934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D01C-4580-4D44-9D2A-EBF9DEB2F1F1}" type="datetimeFigureOut">
              <a:rPr lang="en-US" smtClean="0"/>
              <a:t>2/18/2015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F063-3027-4453-8F19-6E4FBAC2934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D01C-4580-4D44-9D2A-EBF9DEB2F1F1}" type="datetimeFigureOut">
              <a:rPr lang="en-US" smtClean="0"/>
              <a:t>2/18/2015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F063-3027-4453-8F19-6E4FBAC2934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D01C-4580-4D44-9D2A-EBF9DEB2F1F1}" type="datetimeFigureOut">
              <a:rPr lang="en-US" smtClean="0"/>
              <a:t>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F063-3027-4453-8F19-6E4FBAC2934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D01C-4580-4D44-9D2A-EBF9DEB2F1F1}" type="datetimeFigureOut">
              <a:rPr lang="en-US" smtClean="0"/>
              <a:t>2/18/2015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F063-3027-4453-8F19-6E4FBAC2934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D01C-4580-4D44-9D2A-EBF9DEB2F1F1}" type="datetimeFigureOut">
              <a:rPr lang="en-US" smtClean="0"/>
              <a:t>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F063-3027-4453-8F19-6E4FBAC2934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D01C-4580-4D44-9D2A-EBF9DEB2F1F1}" type="datetimeFigureOut">
              <a:rPr lang="en-US" smtClean="0"/>
              <a:t>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F063-3027-4453-8F19-6E4FBAC2934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D01C-4580-4D44-9D2A-EBF9DEB2F1F1}" type="datetimeFigureOut">
              <a:rPr lang="en-US" smtClean="0"/>
              <a:t>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CE0F063-3027-4453-8F19-6E4FBAC293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D01C-4580-4D44-9D2A-EBF9DEB2F1F1}" type="datetimeFigureOut">
              <a:rPr lang="en-US" smtClean="0"/>
              <a:t>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F063-3027-4453-8F19-6E4FBAC2934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D01C-4580-4D44-9D2A-EBF9DEB2F1F1}" type="datetimeFigureOut">
              <a:rPr lang="en-US" smtClean="0"/>
              <a:t>2/18/2015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F063-3027-4453-8F19-6E4FBAC293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D01C-4580-4D44-9D2A-EBF9DEB2F1F1}" type="datetimeFigureOut">
              <a:rPr lang="en-US" smtClean="0"/>
              <a:t>2/18/2015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F063-3027-4453-8F19-6E4FBAC2934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D01C-4580-4D44-9D2A-EBF9DEB2F1F1}" type="datetimeFigureOut">
              <a:rPr lang="en-US" smtClean="0"/>
              <a:t>2/18/2015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F063-3027-4453-8F19-6E4FBAC2934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D01C-4580-4D44-9D2A-EBF9DEB2F1F1}" type="datetimeFigureOut">
              <a:rPr lang="en-US" smtClean="0"/>
              <a:t>2/18/2015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F063-3027-4453-8F19-6E4FBAC2934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D01C-4580-4D44-9D2A-EBF9DEB2F1F1}" type="datetimeFigureOut">
              <a:rPr lang="en-US" smtClean="0"/>
              <a:t>2/18/2015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F063-3027-4453-8F19-6E4FBAC2934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D01C-4580-4D44-9D2A-EBF9DEB2F1F1}" type="datetimeFigureOut">
              <a:rPr lang="en-US" smtClean="0"/>
              <a:t>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F063-3027-4453-8F19-6E4FBAC2934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D01C-4580-4D44-9D2A-EBF9DEB2F1F1}" type="datetimeFigureOut">
              <a:rPr lang="en-US" smtClean="0"/>
              <a:t>2/18/2015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F063-3027-4453-8F19-6E4FBAC293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D01C-4580-4D44-9D2A-EBF9DEB2F1F1}" type="datetimeFigureOut">
              <a:rPr lang="en-US" smtClean="0"/>
              <a:t>2/18/2015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F063-3027-4453-8F19-6E4FBAC293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D01C-4580-4D44-9D2A-EBF9DEB2F1F1}" type="datetimeFigureOut">
              <a:rPr lang="en-US" smtClean="0"/>
              <a:t>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F063-3027-4453-8F19-6E4FBAC2934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D01C-4580-4D44-9D2A-EBF9DEB2F1F1}" type="datetimeFigureOut">
              <a:rPr lang="en-US" smtClean="0"/>
              <a:t>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F063-3027-4453-8F19-6E4FBAC2934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D01C-4580-4D44-9D2A-EBF9DEB2F1F1}" type="datetimeFigureOut">
              <a:rPr lang="en-US" smtClean="0"/>
              <a:t>2/18/2015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F063-3027-4453-8F19-6E4FBAC2934C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D01C-4580-4D44-9D2A-EBF9DEB2F1F1}" type="datetimeFigureOut">
              <a:rPr lang="en-US" smtClean="0"/>
              <a:t>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F063-3027-4453-8F19-6E4FBAC2934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D01C-4580-4D44-9D2A-EBF9DEB2F1F1}" type="datetimeFigureOut">
              <a:rPr lang="en-US" smtClean="0"/>
              <a:t>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F063-3027-4453-8F19-6E4FBAC2934C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D01C-4580-4D44-9D2A-EBF9DEB2F1F1}" type="datetimeFigureOut">
              <a:rPr lang="en-US" smtClean="0"/>
              <a:t>2/18/2015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F063-3027-4453-8F19-6E4FBAC2934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D01C-4580-4D44-9D2A-EBF9DEB2F1F1}" type="datetimeFigureOut">
              <a:rPr lang="en-US" smtClean="0"/>
              <a:t>2/18/2015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F063-3027-4453-8F19-6E4FBAC2934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D01C-4580-4D44-9D2A-EBF9DEB2F1F1}" type="datetimeFigureOut">
              <a:rPr lang="en-US" smtClean="0"/>
              <a:t>2/18/2015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F063-3027-4453-8F19-6E4FBAC2934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D01C-4580-4D44-9D2A-EBF9DEB2F1F1}" type="datetimeFigureOut">
              <a:rPr lang="en-US" smtClean="0"/>
              <a:t>2/18/2015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F063-3027-4453-8F19-6E4FBAC2934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D01C-4580-4D44-9D2A-EBF9DEB2F1F1}" type="datetimeFigureOut">
              <a:rPr lang="en-US" smtClean="0"/>
              <a:t>2/18/2015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F063-3027-4453-8F19-6E4FBAC2934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D01C-4580-4D44-9D2A-EBF9DEB2F1F1}" type="datetimeFigureOut">
              <a:rPr lang="en-US" smtClean="0"/>
              <a:t>2/18/2015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F063-3027-4453-8F19-6E4FBAC2934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D01C-4580-4D44-9D2A-EBF9DEB2F1F1}" type="datetimeFigureOut">
              <a:rPr lang="en-US" smtClean="0"/>
              <a:t>2/18/2015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CE0F063-3027-4453-8F19-6E4FBAC293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D01C-4580-4D44-9D2A-EBF9DEB2F1F1}" type="datetimeFigureOut">
              <a:rPr lang="en-US" smtClean="0"/>
              <a:t>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F063-3027-4453-8F19-6E4FBAC2934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D01C-4580-4D44-9D2A-EBF9DEB2F1F1}" type="datetimeFigureOut">
              <a:rPr lang="en-US" smtClean="0"/>
              <a:t>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F063-3027-4453-8F19-6E4FBAC2934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D01C-4580-4D44-9D2A-EBF9DEB2F1F1}" type="datetimeFigureOut">
              <a:rPr lang="en-US" smtClean="0"/>
              <a:t>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F063-3027-4453-8F19-6E4FBAC293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D01C-4580-4D44-9D2A-EBF9DEB2F1F1}" type="datetimeFigureOut">
              <a:rPr lang="en-US" smtClean="0"/>
              <a:t>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F063-3027-4453-8F19-6E4FBAC2934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D01C-4580-4D44-9D2A-EBF9DEB2F1F1}" type="datetimeFigureOut">
              <a:rPr lang="en-US" smtClean="0"/>
              <a:t>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F063-3027-4453-8F19-6E4FBAC2934C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D01C-4580-4D44-9D2A-EBF9DEB2F1F1}" type="datetimeFigureOut">
              <a:rPr lang="en-US" smtClean="0"/>
              <a:t>2/18/2015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F063-3027-4453-8F19-6E4FBAC2934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D01C-4580-4D44-9D2A-EBF9DEB2F1F1}" type="datetimeFigureOut">
              <a:rPr lang="en-US" smtClean="0"/>
              <a:t>2/18/2015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F063-3027-4453-8F19-6E4FBAC2934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D01C-4580-4D44-9D2A-EBF9DEB2F1F1}" type="datetimeFigureOut">
              <a:rPr lang="en-US" smtClean="0"/>
              <a:t>2/18/2015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F063-3027-4453-8F19-6E4FBAC2934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D01C-4580-4D44-9D2A-EBF9DEB2F1F1}" type="datetimeFigureOut">
              <a:rPr lang="en-US" smtClean="0"/>
              <a:t>2/18/2015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F063-3027-4453-8F19-6E4FBAC2934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D01C-4580-4D44-9D2A-EBF9DEB2F1F1}" type="datetimeFigureOut">
              <a:rPr lang="en-US" smtClean="0"/>
              <a:t>2/18/2015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F063-3027-4453-8F19-6E4FBAC2934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D01C-4580-4D44-9D2A-EBF9DEB2F1F1}" type="datetimeFigureOut">
              <a:rPr lang="en-US" smtClean="0"/>
              <a:t>2/18/2015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F063-3027-4453-8F19-6E4FBAC293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41ED01C-4580-4D44-9D2A-EBF9DEB2F1F1}" type="datetimeFigureOut">
              <a:rPr lang="en-US" smtClean="0"/>
              <a:t>2/18/2015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CE0F063-3027-4453-8F19-6E4FBAC2934C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D01C-4580-4D44-9D2A-EBF9DEB2F1F1}" type="datetimeFigureOut">
              <a:rPr lang="en-US" smtClean="0"/>
              <a:t>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F063-3027-4453-8F19-6E4FBAC2934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D01C-4580-4D44-9D2A-EBF9DEB2F1F1}" type="datetimeFigureOut">
              <a:rPr lang="en-US" smtClean="0"/>
              <a:t>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F063-3027-4453-8F19-6E4FBAC2934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9_02.jpg"/>
          <p:cNvPicPr preferRelativeResize="0">
            <a:picLocks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54112" y="0"/>
            <a:ext cx="73152" cy="6858000"/>
          </a:xfrm>
          <a:prstGeom prst="rect">
            <a:avLst/>
          </a:prstGeom>
        </p:spPr>
      </p:pic>
      <p:pic>
        <p:nvPicPr>
          <p:cNvPr id="7" name="Picture 6" descr="1_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0" y="0"/>
            <a:ext cx="1333500" cy="685800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0352"/>
            <a:ext cx="9144000" cy="228600"/>
            <a:chOff x="0" y="6582727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7813040" y="6582727"/>
              <a:ext cx="1330960" cy="2286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34101" y="6582727"/>
              <a:ext cx="1609724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582727"/>
              <a:ext cx="6096000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6781800" cy="1069975"/>
          </a:xfrm>
        </p:spPr>
        <p:txBody>
          <a:bodyPr bIns="0" anchor="b" anchorCtr="0">
            <a:noAutofit/>
          </a:bodyPr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6781800" cy="762000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6210300" y="6610350"/>
            <a:ext cx="1524000" cy="228600"/>
          </a:xfrm>
        </p:spPr>
        <p:txBody>
          <a:bodyPr/>
          <a:lstStyle/>
          <a:p>
            <a:fld id="{A41ED01C-4580-4D44-9D2A-EBF9DEB2F1F1}" type="datetimeFigureOut">
              <a:rPr lang="en-US" smtClean="0"/>
              <a:t>2/18/2015</a:t>
            </a:fld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7924800" y="6610350"/>
            <a:ext cx="1198880" cy="228600"/>
          </a:xfrm>
        </p:spPr>
        <p:txBody>
          <a:bodyPr/>
          <a:lstStyle/>
          <a:p>
            <a:fld id="{FCE0F063-3027-4453-8F19-6E4FBAC293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457200" y="6611112"/>
            <a:ext cx="5600700" cy="2286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32" name="Rectangle 3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D01C-4580-4D44-9D2A-EBF9DEB2F1F1}" type="datetimeFigureOut">
              <a:rPr lang="en-US" smtClean="0"/>
              <a:t>2/18/2015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E0F063-3027-4453-8F19-6E4FBAC293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/>
          <p:nvPr/>
        </p:nvGrpSpPr>
        <p:grpSpPr>
          <a:xfrm>
            <a:off x="1438274" y="6629400"/>
            <a:ext cx="7705726" cy="228600"/>
            <a:chOff x="1438274" y="6629400"/>
            <a:chExt cx="7705726" cy="228600"/>
          </a:xfrm>
        </p:grpSpPr>
        <p:sp>
          <p:nvSpPr>
            <p:cNvPr id="27" name="Rectangle 26"/>
            <p:cNvSpPr/>
            <p:nvPr/>
          </p:nvSpPr>
          <p:spPr>
            <a:xfrm>
              <a:off x="8763000" y="662940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42480" y="662940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38274" y="6629400"/>
              <a:ext cx="566356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245101"/>
            <a:ext cx="6934199" cy="1155700"/>
          </a:xfrm>
        </p:spPr>
        <p:txBody>
          <a:bodyPr anchor="t">
            <a:normAutofit/>
          </a:bodyPr>
          <a:lstStyle>
            <a:lvl1pPr algn="r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114800"/>
            <a:ext cx="6934199" cy="1130300"/>
          </a:xfrm>
        </p:spPr>
        <p:txBody>
          <a:bodyPr anchor="b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 descr="9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63980" cy="6858000"/>
          </a:xfrm>
          <a:prstGeom prst="rect">
            <a:avLst/>
          </a:prstGeom>
        </p:spPr>
      </p:pic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>
          <a:xfrm>
            <a:off x="7162800" y="6610350"/>
            <a:ext cx="1524000" cy="246888"/>
          </a:xfrm>
        </p:spPr>
        <p:txBody>
          <a:bodyPr/>
          <a:lstStyle/>
          <a:p>
            <a:fld id="{A41ED01C-4580-4D44-9D2A-EBF9DEB2F1F1}" type="datetimeFigureOut">
              <a:rPr lang="en-US" smtClean="0"/>
              <a:t>2/18/2015</a:t>
            </a:fld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>
          <a:xfrm>
            <a:off x="8742680" y="6610350"/>
            <a:ext cx="381000" cy="246888"/>
          </a:xfrm>
        </p:spPr>
        <p:txBody>
          <a:bodyPr/>
          <a:lstStyle/>
          <a:p>
            <a:fld id="{FCE0F063-3027-4453-8F19-6E4FBAC293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2"/>
          </p:nvPr>
        </p:nvSpPr>
        <p:spPr>
          <a:xfrm>
            <a:off x="1524000" y="6610350"/>
            <a:ext cx="5562600" cy="2476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" name="Picture 19" descr="vert_bar_02.png"/>
          <p:cNvPicPr preferRelativeResize="0">
            <a:picLocks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2456" y="0"/>
            <a:ext cx="731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41ED01C-4580-4D44-9D2A-EBF9DEB2F1F1}" type="datetimeFigureOut">
              <a:rPr lang="en-US" smtClean="0"/>
              <a:t>2/18/2015</a:t>
            </a:fld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CE0F063-3027-4453-8F19-6E4FBAC293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D01C-4580-4D44-9D2A-EBF9DEB2F1F1}" type="datetimeFigureOut">
              <a:rPr lang="en-US" smtClean="0"/>
              <a:t>2/18/2015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F063-3027-4453-8F19-6E4FBAC2934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4648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57200" y="243840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4648200" y="243840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6" name="Picture 15" descr="bar_06.p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20" name="Rectangle 1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Date Placeholder 2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41ED01C-4580-4D44-9D2A-EBF9DEB2F1F1}" type="datetimeFigureOut">
              <a:rPr lang="en-US" smtClean="0"/>
              <a:t>2/18/2015</a:t>
            </a:fld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CE0F063-3027-4453-8F19-6E4FBAC293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3" name="Group 11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D01C-4580-4D44-9D2A-EBF9DEB2F1F1}" type="datetimeFigureOut">
              <a:rPr lang="en-US" smtClean="0"/>
              <a:t>2/18/2015</a:t>
            </a:fld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E0F063-3027-4453-8F19-6E4FBAC293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D01C-4580-4D44-9D2A-EBF9DEB2F1F1}" type="datetimeFigureOut">
              <a:rPr lang="en-US" smtClean="0"/>
              <a:t>2/18/2015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E0F063-3027-4453-8F19-6E4FBAC293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352800" cy="91440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419600" y="1524000"/>
            <a:ext cx="4267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1" y="2514599"/>
            <a:ext cx="3352800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bar_06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41ED01C-4580-4D44-9D2A-EBF9DEB2F1F1}" type="datetimeFigureOut">
              <a:rPr lang="en-US" smtClean="0"/>
              <a:t>2/18/2015</a:t>
            </a:fld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CE0F063-3027-4453-8F19-6E4FBAC293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048"/>
            <a:ext cx="3355848" cy="914400"/>
          </a:xfrm>
        </p:spPr>
        <p:txBody>
          <a:bodyPr anchor="b">
            <a:normAutofit/>
          </a:bodyPr>
          <a:lstStyle>
            <a:lvl1pPr algn="l">
              <a:defRPr lang="en-US" sz="1800" b="1" i="0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25696" y="1554480"/>
            <a:ext cx="4270248" cy="405993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355848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14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D01C-4580-4D44-9D2A-EBF9DEB2F1F1}" type="datetimeFigureOut">
              <a:rPr lang="en-US" smtClean="0"/>
              <a:t>2/18/2015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F063-3027-4453-8F19-6E4FBAC2934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9" name="Picture 8" descr="bar_06.pn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419600" y="1524000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19600" y="5637212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D01C-4580-4D44-9D2A-EBF9DEB2F1F1}" type="datetimeFigureOut">
              <a:rPr lang="en-US" smtClean="0"/>
              <a:t>2/18/2015</a:t>
            </a:fld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E0F063-3027-4453-8F19-6E4FBAC293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9085"/>
            <a:ext cx="2057400" cy="55370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5216"/>
            <a:ext cx="6019800" cy="55412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D01C-4580-4D44-9D2A-EBF9DEB2F1F1}" type="datetimeFigureOut">
              <a:rPr lang="en-US" smtClean="0"/>
              <a:t>2/18/2015</a:t>
            </a:fld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E0F063-3027-4453-8F19-6E4FBAC293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D01C-4580-4D44-9D2A-EBF9DEB2F1F1}" type="datetimeFigureOut">
              <a:rPr lang="en-US" smtClean="0"/>
              <a:t>2/18/2015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F063-3027-4453-8F19-6E4FBAC2934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D01C-4580-4D44-9D2A-EBF9DEB2F1F1}" type="datetimeFigureOut">
              <a:rPr lang="en-US" smtClean="0"/>
              <a:t>2/18/2015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F063-3027-4453-8F19-6E4FBAC2934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D01C-4580-4D44-9D2A-EBF9DEB2F1F1}" type="datetimeFigureOut">
              <a:rPr lang="en-US" smtClean="0"/>
              <a:t>2/18/2015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0F063-3027-4453-8F19-6E4FBAC2934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ED01C-4580-4D44-9D2A-EBF9DEB2F1F1}" type="datetimeFigureOut">
              <a:rPr lang="en-US" smtClean="0"/>
              <a:t>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0F063-3027-4453-8F19-6E4FBAC2934C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41ED01C-4580-4D44-9D2A-EBF9DEB2F1F1}" type="datetimeFigureOut">
              <a:rPr lang="en-US" smtClean="0"/>
              <a:t>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CE0F063-3027-4453-8F19-6E4FBAC2934C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41ED01C-4580-4D44-9D2A-EBF9DEB2F1F1}" type="datetimeFigureOut">
              <a:rPr lang="en-US" smtClean="0"/>
              <a:t>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CE0F063-3027-4453-8F19-6E4FBAC2934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1ED01C-4580-4D44-9D2A-EBF9DEB2F1F1}" type="datetimeFigureOut">
              <a:rPr lang="en-US" smtClean="0"/>
              <a:t>2/18/2015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CE0F063-3027-4453-8F19-6E4FBAC2934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41ED01C-4580-4D44-9D2A-EBF9DEB2F1F1}" type="datetimeFigureOut">
              <a:rPr lang="en-US" smtClean="0"/>
              <a:t>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CE0F063-3027-4453-8F19-6E4FBAC2934C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4000">
                <a:schemeClr val="bg1">
                  <a:lumMod val="75000"/>
                  <a:alpha val="61000"/>
                </a:schemeClr>
              </a:gs>
              <a:gs pos="38000">
                <a:schemeClr val="bg1">
                  <a:lumMod val="75000"/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610350"/>
            <a:ext cx="152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A41ED01C-4580-4D44-9D2A-EBF9DEB2F1F1}" type="datetimeFigureOut">
              <a:rPr lang="en-US" smtClean="0"/>
              <a:t>2/18/2015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610350"/>
            <a:ext cx="6629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680" y="6610350"/>
            <a:ext cx="381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FCE0F063-3027-4453-8F19-6E4FBAC2934C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lldog history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1676400" cy="62865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514600" y="762000"/>
            <a:ext cx="5943600" cy="2438400"/>
          </a:xfrm>
        </p:spPr>
        <p:txBody>
          <a:bodyPr>
            <a:normAutofit/>
          </a:bodyPr>
          <a:lstStyle/>
          <a:p>
            <a:r>
              <a:rPr lang="en-US" dirty="0" smtClean="0"/>
              <a:t>USD #364 </a:t>
            </a:r>
            <a:r>
              <a:rPr lang="en-US" dirty="0" smtClean="0"/>
              <a:t>– Marysville</a:t>
            </a:r>
            <a:br>
              <a:rPr lang="en-US" dirty="0" smtClean="0"/>
            </a:br>
            <a:r>
              <a:rPr lang="en-US" dirty="0" smtClean="0"/>
              <a:t>“Engaging Learners, </a:t>
            </a:r>
            <a:br>
              <a:rPr lang="en-US" dirty="0" smtClean="0"/>
            </a:br>
            <a:r>
              <a:rPr lang="en-US" dirty="0" smtClean="0"/>
              <a:t>Raising Expectations”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type="subTitle" idx="1"/>
          </p:nvPr>
        </p:nvSpPr>
        <p:spPr>
          <a:xfrm>
            <a:off x="2743200" y="3733800"/>
            <a:ext cx="50292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Presentation to </a:t>
            </a:r>
          </a:p>
          <a:p>
            <a:r>
              <a:rPr lang="en-US" dirty="0" smtClean="0"/>
              <a:t>KEEN Conference</a:t>
            </a:r>
          </a:p>
          <a:p>
            <a:r>
              <a:rPr lang="en-US" dirty="0" smtClean="0"/>
              <a:t>February 19, 2015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lldog history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1676400" cy="62865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09800" y="274638"/>
            <a:ext cx="6477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Classroom Observation Data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09800" y="1600200"/>
            <a:ext cx="6477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Google Form</a:t>
            </a:r>
          </a:p>
          <a:p>
            <a:pPr lvl="1"/>
            <a:r>
              <a:rPr lang="en-US" dirty="0" smtClean="0"/>
              <a:t>Student engagement</a:t>
            </a:r>
          </a:p>
          <a:p>
            <a:pPr lvl="1"/>
            <a:r>
              <a:rPr lang="en-US" dirty="0" smtClean="0"/>
              <a:t>Student grouping</a:t>
            </a:r>
          </a:p>
          <a:p>
            <a:pPr lvl="1"/>
            <a:r>
              <a:rPr lang="en-US" dirty="0" smtClean="0"/>
              <a:t>Use of technology</a:t>
            </a:r>
          </a:p>
          <a:p>
            <a:pPr lvl="1"/>
            <a:r>
              <a:rPr lang="en-US" dirty="0" smtClean="0"/>
              <a:t>Depth of knowledge</a:t>
            </a:r>
          </a:p>
          <a:p>
            <a:pPr lvl="1"/>
            <a:r>
              <a:rPr lang="en-US" dirty="0" smtClean="0"/>
              <a:t>Use of high-yield instructional strategies</a:t>
            </a:r>
          </a:p>
        </p:txBody>
      </p:sp>
    </p:spTree>
    <p:extLst>
      <p:ext uri="{BB962C8B-B14F-4D97-AF65-F5344CB8AC3E}">
        <p14:creationId xmlns:p14="http://schemas.microsoft.com/office/powerpoint/2010/main" val="159484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 noGrp="1"/>
          </p:cNvGraphicFramePr>
          <p:nvPr/>
        </p:nvGraphicFramePr>
        <p:xfrm>
          <a:off x="237522" y="288161"/>
          <a:ext cx="8668956" cy="6281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630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237522" y="288161"/>
          <a:ext cx="8668956" cy="6281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826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237522" y="288161"/>
          <a:ext cx="8668956" cy="6281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577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738976"/>
              </p:ext>
            </p:extLst>
          </p:nvPr>
        </p:nvGraphicFramePr>
        <p:xfrm>
          <a:off x="237522" y="288161"/>
          <a:ext cx="8668956" cy="6281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25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237522" y="288161"/>
          <a:ext cx="8668956" cy="6281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808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10860"/>
              </p:ext>
            </p:extLst>
          </p:nvPr>
        </p:nvGraphicFramePr>
        <p:xfrm>
          <a:off x="237522" y="288161"/>
          <a:ext cx="8668956" cy="6281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62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237522" y="288161"/>
          <a:ext cx="8668956" cy="6281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588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lldog history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1676400" cy="62865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09800" y="274638"/>
            <a:ext cx="6477000" cy="1143000"/>
          </a:xfrm>
        </p:spPr>
        <p:txBody>
          <a:bodyPr/>
          <a:lstStyle/>
          <a:p>
            <a:r>
              <a:rPr lang="en-US" dirty="0" smtClean="0"/>
              <a:t>This year’s journey …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09800" y="1600200"/>
            <a:ext cx="64770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January 2014 – New superintendent is hired</a:t>
            </a:r>
          </a:p>
          <a:p>
            <a:r>
              <a:rPr lang="en-US" dirty="0"/>
              <a:t>February 2014 – Board members begin asking about becoming a District of Innovation</a:t>
            </a:r>
          </a:p>
          <a:p>
            <a:r>
              <a:rPr lang="en-US" dirty="0"/>
              <a:t>July 2014 – Board Goals mention investigating the option of becoming a District of Innovation</a:t>
            </a:r>
          </a:p>
          <a:p>
            <a:r>
              <a:rPr lang="en-US" dirty="0"/>
              <a:t>August 2014 – Leadership Retreat for Administrator’s</a:t>
            </a:r>
          </a:p>
          <a:p>
            <a:pPr lvl="1"/>
            <a:r>
              <a:rPr lang="en-US" dirty="0"/>
              <a:t>Administrator’s have continued to meet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2199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lldog history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1676400" cy="62865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09800" y="274638"/>
            <a:ext cx="6477000" cy="1143000"/>
          </a:xfrm>
        </p:spPr>
        <p:txBody>
          <a:bodyPr/>
          <a:lstStyle/>
          <a:p>
            <a:r>
              <a:rPr lang="en-US" dirty="0" smtClean="0"/>
              <a:t>This year’s journey …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09800" y="1600200"/>
            <a:ext cx="6477000" cy="4525963"/>
          </a:xfrm>
        </p:spPr>
        <p:txBody>
          <a:bodyPr>
            <a:normAutofit/>
          </a:bodyPr>
          <a:lstStyle/>
          <a:p>
            <a:r>
              <a:rPr lang="en-US" dirty="0"/>
              <a:t>August - September 2014 – In-Service time dedicated to the following topics</a:t>
            </a:r>
          </a:p>
          <a:p>
            <a:pPr lvl="1"/>
            <a:r>
              <a:rPr lang="en-US" dirty="0"/>
              <a:t>Characteristics of our Ideal Graduate</a:t>
            </a:r>
          </a:p>
          <a:p>
            <a:pPr lvl="1"/>
            <a:r>
              <a:rPr lang="en-US" dirty="0"/>
              <a:t>Vision</a:t>
            </a:r>
          </a:p>
          <a:p>
            <a:pPr lvl="1"/>
            <a:r>
              <a:rPr lang="en-US" dirty="0"/>
              <a:t>Mission</a:t>
            </a:r>
          </a:p>
          <a:p>
            <a:pPr lvl="1"/>
            <a:r>
              <a:rPr lang="en-US" dirty="0"/>
              <a:t>Core Beliefs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044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lldog history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1676400" cy="62865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09800" y="274638"/>
            <a:ext cx="6477000" cy="1143000"/>
          </a:xfrm>
        </p:spPr>
        <p:txBody>
          <a:bodyPr/>
          <a:lstStyle/>
          <a:p>
            <a:r>
              <a:rPr lang="en-US" dirty="0" smtClean="0"/>
              <a:t>Marysville History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09800" y="1600200"/>
            <a:ext cx="6477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Strong history of community support for students and district</a:t>
            </a:r>
          </a:p>
          <a:p>
            <a:r>
              <a:rPr lang="en-US" dirty="0" smtClean="0"/>
              <a:t>Entrepreneurial spirit keeps the community strong</a:t>
            </a:r>
          </a:p>
          <a:p>
            <a:r>
              <a:rPr lang="en-US" dirty="0" smtClean="0"/>
              <a:t>Small community with a lot to offer</a:t>
            </a:r>
          </a:p>
          <a:p>
            <a:r>
              <a:rPr lang="en-US" dirty="0"/>
              <a:t>Declining enrollment with stable population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lldog history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1676400" cy="62865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09800" y="274638"/>
            <a:ext cx="6477000" cy="1143000"/>
          </a:xfrm>
        </p:spPr>
        <p:txBody>
          <a:bodyPr/>
          <a:lstStyle/>
          <a:p>
            <a:r>
              <a:rPr lang="en-US" dirty="0" smtClean="0"/>
              <a:t>This year’s journey …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09800" y="1600200"/>
            <a:ext cx="6477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Vision </a:t>
            </a:r>
          </a:p>
          <a:p>
            <a:pPr marL="0" indent="0">
              <a:buNone/>
            </a:pPr>
            <a:r>
              <a:rPr lang="en-US" dirty="0" smtClean="0"/>
              <a:t>  What is our ultimate goal as a school district?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What do we expect/want for all of our graduates?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“Empowering learners for life-long success”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2463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lldog history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1676400" cy="62865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09800" y="274638"/>
            <a:ext cx="6477000" cy="1143000"/>
          </a:xfrm>
        </p:spPr>
        <p:txBody>
          <a:bodyPr/>
          <a:lstStyle/>
          <a:p>
            <a:r>
              <a:rPr lang="en-US" dirty="0" smtClean="0"/>
              <a:t>This year’s journey …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09800" y="1600200"/>
            <a:ext cx="6477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Mission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What do we have to do every day in order to reach our vision?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“Lead by example and expect success”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99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lldog history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1676400" cy="62865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09800" y="274638"/>
            <a:ext cx="6477000" cy="1143000"/>
          </a:xfrm>
        </p:spPr>
        <p:txBody>
          <a:bodyPr/>
          <a:lstStyle/>
          <a:p>
            <a:r>
              <a:rPr lang="en-US" dirty="0" smtClean="0"/>
              <a:t>This year’s journey …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09800" y="1600200"/>
            <a:ext cx="64770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Core </a:t>
            </a:r>
            <a:r>
              <a:rPr lang="en-US" dirty="0" smtClean="0"/>
              <a:t>Beliefs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What do we believe as a school district?</a:t>
            </a:r>
          </a:p>
          <a:p>
            <a:pPr marL="0" indent="0">
              <a:buNone/>
            </a:pPr>
            <a:endParaRPr lang="en-US" dirty="0" smtClean="0"/>
          </a:p>
          <a:p>
            <a:pPr lvl="0"/>
            <a:r>
              <a:rPr lang="en-US" dirty="0"/>
              <a:t>All students can and should experience success</a:t>
            </a:r>
          </a:p>
          <a:p>
            <a:pPr lvl="0"/>
            <a:r>
              <a:rPr lang="en-US" dirty="0"/>
              <a:t>Effort and progress (continual improvement) lead to success</a:t>
            </a:r>
          </a:p>
          <a:p>
            <a:pPr lvl="0"/>
            <a:r>
              <a:rPr lang="en-US" dirty="0"/>
              <a:t>The adults in the building make a difference</a:t>
            </a:r>
          </a:p>
          <a:p>
            <a:pPr lvl="0"/>
            <a:r>
              <a:rPr lang="en-US" dirty="0"/>
              <a:t>Everyone learns with and through others</a:t>
            </a:r>
          </a:p>
          <a:p>
            <a:pPr lvl="0"/>
            <a:r>
              <a:rPr lang="en-US" dirty="0"/>
              <a:t>The curriculum should be challenging, rigorous, and engaging</a:t>
            </a:r>
          </a:p>
          <a:p>
            <a:pPr lvl="0"/>
            <a:r>
              <a:rPr lang="en-US" dirty="0"/>
              <a:t>Good character is </a:t>
            </a:r>
            <a:r>
              <a:rPr lang="en-US" dirty="0" smtClean="0"/>
              <a:t>important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93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lldog history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1676400" cy="62865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09800" y="274638"/>
            <a:ext cx="6477000" cy="1143000"/>
          </a:xfrm>
        </p:spPr>
        <p:txBody>
          <a:bodyPr/>
          <a:lstStyle/>
          <a:p>
            <a:r>
              <a:rPr lang="en-US" dirty="0" smtClean="0"/>
              <a:t>This year’s journey …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09800" y="1600200"/>
            <a:ext cx="64770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What does our Bulldog Ideal Graduate look like?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Innovative</a:t>
            </a:r>
          </a:p>
          <a:p>
            <a:r>
              <a:rPr lang="en-US" dirty="0" smtClean="0"/>
              <a:t>Collaborative</a:t>
            </a:r>
          </a:p>
          <a:p>
            <a:r>
              <a:rPr lang="en-US" dirty="0" smtClean="0"/>
              <a:t>Shows perseverance</a:t>
            </a:r>
          </a:p>
          <a:p>
            <a:r>
              <a:rPr lang="en-US" dirty="0" smtClean="0"/>
              <a:t>Analytical</a:t>
            </a:r>
          </a:p>
          <a:p>
            <a:r>
              <a:rPr lang="en-US" dirty="0" smtClean="0"/>
              <a:t>Versatile</a:t>
            </a:r>
          </a:p>
          <a:p>
            <a:r>
              <a:rPr lang="en-US" dirty="0" smtClean="0"/>
              <a:t>Lifelong learner</a:t>
            </a:r>
          </a:p>
        </p:txBody>
      </p:sp>
    </p:spTree>
    <p:extLst>
      <p:ext uri="{BB962C8B-B14F-4D97-AF65-F5344CB8AC3E}">
        <p14:creationId xmlns:p14="http://schemas.microsoft.com/office/powerpoint/2010/main" val="367249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lldog history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1676400" cy="62865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09800" y="274638"/>
            <a:ext cx="6477000" cy="1143000"/>
          </a:xfrm>
        </p:spPr>
        <p:txBody>
          <a:bodyPr/>
          <a:lstStyle/>
          <a:p>
            <a:r>
              <a:rPr lang="en-US" dirty="0" smtClean="0"/>
              <a:t>This year’s journey …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09800" y="1600200"/>
            <a:ext cx="64770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Role of the </a:t>
            </a:r>
            <a:r>
              <a:rPr lang="en-US" dirty="0" smtClean="0"/>
              <a:t>Counselor – Comprehensive</a:t>
            </a:r>
          </a:p>
          <a:p>
            <a:r>
              <a:rPr lang="en-US" dirty="0" smtClean="0"/>
              <a:t>Leader and resource for innovative ideas</a:t>
            </a:r>
          </a:p>
          <a:p>
            <a:r>
              <a:rPr lang="en-US" dirty="0" smtClean="0"/>
              <a:t>Advocate for students and student achievement</a:t>
            </a:r>
          </a:p>
          <a:p>
            <a:pPr lvl="1"/>
            <a:r>
              <a:rPr lang="en-US" dirty="0" smtClean="0"/>
              <a:t>Individual Plan of Study (rigorous coursework)</a:t>
            </a:r>
          </a:p>
          <a:p>
            <a:pPr lvl="1"/>
            <a:r>
              <a:rPr lang="en-US" dirty="0" smtClean="0"/>
              <a:t>Testing ??? </a:t>
            </a:r>
            <a:r>
              <a:rPr lang="en-US" dirty="0"/>
              <a:t>o</a:t>
            </a:r>
            <a:r>
              <a:rPr lang="en-US" dirty="0" smtClean="0"/>
              <a:t>r ….</a:t>
            </a:r>
          </a:p>
          <a:p>
            <a:r>
              <a:rPr lang="en-US" dirty="0" smtClean="0"/>
              <a:t>Generate College and Career teaching opportunities</a:t>
            </a:r>
          </a:p>
          <a:p>
            <a:pPr lvl="1"/>
            <a:r>
              <a:rPr lang="en-US" dirty="0" smtClean="0"/>
              <a:t>Spring Elective Tour</a:t>
            </a:r>
          </a:p>
          <a:p>
            <a:pPr lvl="1"/>
            <a:r>
              <a:rPr lang="en-US" dirty="0" smtClean="0"/>
              <a:t>Sophomore Day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4432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lldog history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1676400" cy="62865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09800" y="274638"/>
            <a:ext cx="6477000" cy="1143000"/>
          </a:xfrm>
        </p:spPr>
        <p:txBody>
          <a:bodyPr/>
          <a:lstStyle/>
          <a:p>
            <a:r>
              <a:rPr lang="en-US" dirty="0" smtClean="0"/>
              <a:t>Where are we going?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09800" y="1600200"/>
            <a:ext cx="64770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Recently approved to join the Coalition of Innovative Districts</a:t>
            </a:r>
          </a:p>
          <a:p>
            <a:pPr lvl="1"/>
            <a:r>
              <a:rPr lang="en-US" dirty="0" smtClean="0"/>
              <a:t>Expanded opportunities for students to pursue more Pathways</a:t>
            </a:r>
          </a:p>
          <a:p>
            <a:pPr lvl="1"/>
            <a:r>
              <a:rPr lang="en-US" dirty="0" smtClean="0"/>
              <a:t>Changes in graduation requirements</a:t>
            </a:r>
          </a:p>
          <a:p>
            <a:pPr lvl="2"/>
            <a:r>
              <a:rPr lang="en-US" dirty="0" smtClean="0"/>
              <a:t>Discontinue two track system</a:t>
            </a:r>
          </a:p>
          <a:p>
            <a:pPr lvl="2"/>
            <a:r>
              <a:rPr lang="en-US" dirty="0" smtClean="0"/>
              <a:t>Demonstration of College and Career Readiness</a:t>
            </a:r>
          </a:p>
          <a:p>
            <a:pPr lvl="2"/>
            <a:r>
              <a:rPr lang="en-US" dirty="0" smtClean="0"/>
              <a:t>Testing Requirement</a:t>
            </a:r>
          </a:p>
          <a:p>
            <a:pPr lvl="1"/>
            <a:r>
              <a:rPr lang="en-US" dirty="0" smtClean="0"/>
              <a:t>Focus on ACT Aspire instead of KAP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800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lldog history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1676400" cy="62865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09800" y="274638"/>
            <a:ext cx="6477000" cy="1143000"/>
          </a:xfrm>
        </p:spPr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09800" y="1600200"/>
            <a:ext cx="6477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Investigating Project Based Learning</a:t>
            </a:r>
          </a:p>
          <a:p>
            <a:pPr lvl="1"/>
            <a:r>
              <a:rPr lang="en-US" dirty="0" smtClean="0"/>
              <a:t>Site visit scheduled to Sioux Falls, SD in March to visit a New Tech High School</a:t>
            </a:r>
          </a:p>
          <a:p>
            <a:pPr lvl="1"/>
            <a:r>
              <a:rPr lang="en-US" dirty="0" smtClean="0"/>
              <a:t>Curriculum</a:t>
            </a:r>
            <a:r>
              <a:rPr lang="en-US" dirty="0"/>
              <a:t> </a:t>
            </a:r>
            <a:r>
              <a:rPr lang="en-US" dirty="0" smtClean="0"/>
              <a:t>Alignment and Development</a:t>
            </a:r>
          </a:p>
          <a:p>
            <a:pPr lvl="1"/>
            <a:r>
              <a:rPr lang="en-US" dirty="0" smtClean="0"/>
              <a:t>Instructional Strategies</a:t>
            </a:r>
          </a:p>
          <a:p>
            <a:pPr lvl="1"/>
            <a:r>
              <a:rPr lang="en-US" dirty="0" smtClean="0"/>
              <a:t>Use of Technology</a:t>
            </a:r>
          </a:p>
          <a:p>
            <a:pPr lvl="1"/>
            <a:r>
              <a:rPr lang="en-US" dirty="0" smtClean="0"/>
              <a:t>Increased Student Engagement</a:t>
            </a:r>
          </a:p>
        </p:txBody>
      </p:sp>
    </p:spTree>
    <p:extLst>
      <p:ext uri="{BB962C8B-B14F-4D97-AF65-F5344CB8AC3E}">
        <p14:creationId xmlns:p14="http://schemas.microsoft.com/office/powerpoint/2010/main" val="407266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Why did we apply?</a:t>
            </a:r>
            <a:endParaRPr lang="en-US" dirty="0"/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19982"/>
            <a:ext cx="7391399" cy="5543549"/>
          </a:xfrm>
        </p:spPr>
      </p:pic>
    </p:spTree>
    <p:extLst>
      <p:ext uri="{BB962C8B-B14F-4D97-AF65-F5344CB8AC3E}">
        <p14:creationId xmlns:p14="http://schemas.microsoft.com/office/powerpoint/2010/main" val="20375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Why did we apply?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concerned about the future of our children and grandchildren</a:t>
            </a:r>
          </a:p>
          <a:p>
            <a:r>
              <a:rPr lang="en-US" dirty="0" smtClean="0"/>
              <a:t>Our children and grandchildren deserve the best possible school system to prepare them for life-long success</a:t>
            </a:r>
          </a:p>
          <a:p>
            <a:r>
              <a:rPr lang="en-US" dirty="0"/>
              <a:t>Change is needed in our </a:t>
            </a:r>
            <a:r>
              <a:rPr lang="en-US" dirty="0" smtClean="0"/>
              <a:t>district</a:t>
            </a:r>
          </a:p>
          <a:p>
            <a:r>
              <a:rPr lang="en-US" dirty="0" smtClean="0"/>
              <a:t>Change is difficult and improving school districts is a lonely proposition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4073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Why did we apply?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want to become a more attractive school and community for prospective families and employees</a:t>
            </a:r>
          </a:p>
          <a:p>
            <a:r>
              <a:rPr lang="en-US" dirty="0" smtClean="0"/>
              <a:t>We want to learn from other schools who have similar goals and a similar vision</a:t>
            </a:r>
          </a:p>
          <a:p>
            <a:r>
              <a:rPr lang="en-US" dirty="0" smtClean="0"/>
              <a:t>We want to be considered a state and regional leader for providing quality education</a:t>
            </a:r>
          </a:p>
          <a:p>
            <a:r>
              <a:rPr lang="en-US" dirty="0" smtClean="0"/>
              <a:t>We want to change education for the better both locally and regionally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45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lldog history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1676400" cy="62865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09800" y="274638"/>
            <a:ext cx="6477000" cy="1143000"/>
          </a:xfrm>
        </p:spPr>
        <p:txBody>
          <a:bodyPr/>
          <a:lstStyle/>
          <a:p>
            <a:r>
              <a:rPr lang="en-US" dirty="0" smtClean="0"/>
              <a:t>Concerns in Marysville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09800" y="1600200"/>
            <a:ext cx="64770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ACT Scores below the state average over the last few years</a:t>
            </a:r>
          </a:p>
          <a:p>
            <a:r>
              <a:rPr lang="en-US" dirty="0" smtClean="0"/>
              <a:t>Families in outlying areas are choosing to send their students to other districts</a:t>
            </a:r>
          </a:p>
          <a:p>
            <a:r>
              <a:rPr lang="en-US" dirty="0" smtClean="0"/>
              <a:t>College persistence rates are not where we would like them to be</a:t>
            </a:r>
          </a:p>
          <a:p>
            <a:r>
              <a:rPr lang="en-US" dirty="0" smtClean="0"/>
              <a:t>Graduates who change their plans shortly after receive their diploma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7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Changing Process </a:t>
            </a:r>
          </a:p>
          <a:p>
            <a:r>
              <a:rPr lang="en-US" sz="3200" dirty="0" smtClean="0"/>
              <a:t>Long-Term Success vs. Statutory Deadlines</a:t>
            </a:r>
          </a:p>
          <a:p>
            <a:r>
              <a:rPr lang="en-US" sz="3200" dirty="0" smtClean="0"/>
              <a:t>Creating a supporting and trusting environment</a:t>
            </a:r>
          </a:p>
          <a:p>
            <a:r>
              <a:rPr lang="en-US" sz="3200" dirty="0" smtClean="0"/>
              <a:t>Process that is done with teachers not to teachers</a:t>
            </a:r>
          </a:p>
          <a:p>
            <a:r>
              <a:rPr lang="en-US" sz="3200" dirty="0" smtClean="0"/>
              <a:t>Improvement and teamwork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1128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Current Efforts</a:t>
            </a:r>
          </a:p>
          <a:p>
            <a:pPr lvl="1"/>
            <a:r>
              <a:rPr lang="en-US" dirty="0" smtClean="0"/>
              <a:t>Six Year Individual Plan of Study</a:t>
            </a:r>
          </a:p>
          <a:p>
            <a:pPr lvl="1"/>
            <a:r>
              <a:rPr lang="en-US" dirty="0" smtClean="0"/>
              <a:t>Post-Secondary Plan</a:t>
            </a:r>
            <a:endParaRPr lang="en-US" dirty="0"/>
          </a:p>
          <a:p>
            <a:pPr lvl="1"/>
            <a:r>
              <a:rPr lang="en-US" dirty="0" smtClean="0"/>
              <a:t>Field Trips and other experiences</a:t>
            </a:r>
          </a:p>
          <a:p>
            <a:pPr lvl="1"/>
            <a:r>
              <a:rPr lang="en-US" dirty="0" smtClean="0"/>
              <a:t>Community Connections</a:t>
            </a:r>
          </a:p>
          <a:p>
            <a:pPr lvl="1"/>
            <a:r>
              <a:rPr lang="en-US" dirty="0" smtClean="0"/>
              <a:t>Distinguished Service Program </a:t>
            </a:r>
          </a:p>
          <a:p>
            <a:pPr lvl="1"/>
            <a:r>
              <a:rPr lang="en-US" dirty="0" smtClean="0"/>
              <a:t>Kansas Career Pathways</a:t>
            </a:r>
          </a:p>
          <a:p>
            <a:pPr lvl="2"/>
            <a:r>
              <a:rPr lang="en-US" dirty="0"/>
              <a:t>Agriculture Science</a:t>
            </a:r>
          </a:p>
          <a:p>
            <a:pPr lvl="2"/>
            <a:r>
              <a:rPr lang="en-US" dirty="0"/>
              <a:t>Biomedical</a:t>
            </a:r>
          </a:p>
          <a:p>
            <a:pPr lvl="2"/>
            <a:r>
              <a:rPr lang="en-US" dirty="0" smtClean="0"/>
              <a:t>Business Finance</a:t>
            </a:r>
          </a:p>
          <a:p>
            <a:pPr lvl="2"/>
            <a:r>
              <a:rPr lang="en-US" dirty="0" smtClean="0"/>
              <a:t>Family and Community Services</a:t>
            </a:r>
          </a:p>
          <a:p>
            <a:pPr lvl="2"/>
            <a:r>
              <a:rPr lang="en-US" dirty="0"/>
              <a:t>Plant </a:t>
            </a:r>
            <a:r>
              <a:rPr lang="en-US" dirty="0" smtClean="0"/>
              <a:t>Systems</a:t>
            </a:r>
          </a:p>
          <a:p>
            <a:pPr lvl="2"/>
            <a:r>
              <a:rPr lang="en-US" dirty="0" smtClean="0"/>
              <a:t>Power, Structural, and </a:t>
            </a:r>
            <a:r>
              <a:rPr lang="en-US" smtClean="0"/>
              <a:t>Technical Systems</a:t>
            </a:r>
            <a:endParaRPr lang="en-US" dirty="0" smtClean="0"/>
          </a:p>
          <a:p>
            <a:pPr lvl="2"/>
            <a:r>
              <a:rPr lang="en-US" dirty="0" smtClean="0"/>
              <a:t>Web </a:t>
            </a:r>
            <a:r>
              <a:rPr lang="en-US" dirty="0"/>
              <a:t>and Digital Communications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3882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Interests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Current Student Interests</a:t>
            </a:r>
          </a:p>
          <a:p>
            <a:pPr lvl="1"/>
            <a:r>
              <a:rPr lang="en-US" dirty="0" smtClean="0"/>
              <a:t>Aerodynamic Mechanic</a:t>
            </a:r>
          </a:p>
          <a:p>
            <a:pPr lvl="1"/>
            <a:r>
              <a:rPr lang="en-US" dirty="0" smtClean="0"/>
              <a:t>Athletic Training</a:t>
            </a:r>
          </a:p>
          <a:p>
            <a:pPr lvl="1"/>
            <a:r>
              <a:rPr lang="en-US" dirty="0"/>
              <a:t>Dentistry</a:t>
            </a:r>
          </a:p>
          <a:p>
            <a:pPr lvl="1"/>
            <a:r>
              <a:rPr lang="en-US" dirty="0"/>
              <a:t>Engineering</a:t>
            </a:r>
          </a:p>
          <a:p>
            <a:pPr lvl="1"/>
            <a:r>
              <a:rPr lang="en-US" dirty="0"/>
              <a:t>Law</a:t>
            </a:r>
          </a:p>
          <a:p>
            <a:pPr lvl="1"/>
            <a:r>
              <a:rPr lang="en-US" dirty="0"/>
              <a:t>Manufacturing</a:t>
            </a:r>
          </a:p>
          <a:p>
            <a:pPr lvl="1"/>
            <a:r>
              <a:rPr lang="en-US" dirty="0"/>
              <a:t>Nursing</a:t>
            </a:r>
          </a:p>
          <a:p>
            <a:pPr lvl="1"/>
            <a:r>
              <a:rPr lang="en-US" dirty="0" smtClean="0"/>
              <a:t>Radiology</a:t>
            </a:r>
          </a:p>
          <a:p>
            <a:pPr lvl="1"/>
            <a:r>
              <a:rPr lang="en-US" dirty="0" smtClean="0"/>
              <a:t>Social Work</a:t>
            </a:r>
          </a:p>
          <a:p>
            <a:pPr lvl="1"/>
            <a:r>
              <a:rPr lang="en-US" dirty="0"/>
              <a:t>Veterinary </a:t>
            </a:r>
            <a:r>
              <a:rPr lang="en-US" dirty="0" smtClean="0"/>
              <a:t>Medicine</a:t>
            </a:r>
          </a:p>
          <a:p>
            <a:pPr lvl="1"/>
            <a:r>
              <a:rPr lang="en-US" dirty="0" smtClean="0"/>
              <a:t>Wind Energy</a:t>
            </a:r>
          </a:p>
          <a:p>
            <a:pPr lvl="1"/>
            <a:r>
              <a:rPr lang="en-US" dirty="0" smtClean="0"/>
              <a:t>Zoology</a:t>
            </a:r>
          </a:p>
        </p:txBody>
      </p:sp>
    </p:spTree>
    <p:extLst>
      <p:ext uri="{BB962C8B-B14F-4D97-AF65-F5344CB8AC3E}">
        <p14:creationId xmlns:p14="http://schemas.microsoft.com/office/powerpoint/2010/main" val="361790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Internships and Mentoring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Goals</a:t>
            </a:r>
          </a:p>
          <a:p>
            <a:pPr lvl="1"/>
            <a:r>
              <a:rPr lang="en-US" dirty="0" smtClean="0"/>
              <a:t>Additional opportunities for our students</a:t>
            </a:r>
          </a:p>
          <a:p>
            <a:pPr lvl="1"/>
            <a:r>
              <a:rPr lang="en-US" dirty="0" smtClean="0"/>
              <a:t>Improved connections between school and community</a:t>
            </a:r>
          </a:p>
          <a:p>
            <a:pPr lvl="1"/>
            <a:r>
              <a:rPr lang="en-US" dirty="0" smtClean="0"/>
              <a:t>Graduates who are better prepared for post-secondary success in the Marysville community and beyond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Big Picture –</a:t>
            </a:r>
          </a:p>
          <a:p>
            <a:pPr lvl="1"/>
            <a:r>
              <a:rPr lang="en-US" dirty="0" smtClean="0"/>
              <a:t>Provide an opportunity for students to explore a field of study that matches their  individual career interests and  aspirations</a:t>
            </a:r>
          </a:p>
          <a:p>
            <a:pPr lvl="1"/>
            <a:endParaRPr lang="en-US" dirty="0"/>
          </a:p>
          <a:p>
            <a:r>
              <a:rPr lang="en-US" dirty="0" smtClean="0"/>
              <a:t>Community 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23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Graduation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 of 2015 and predecessors</a:t>
            </a:r>
          </a:p>
          <a:p>
            <a:pPr lvl="1"/>
            <a:r>
              <a:rPr lang="en-US" dirty="0" smtClean="0"/>
              <a:t>College Prep Track</a:t>
            </a:r>
          </a:p>
          <a:p>
            <a:pPr lvl="1"/>
            <a:r>
              <a:rPr lang="en-US" dirty="0" smtClean="0"/>
              <a:t>Technical Track</a:t>
            </a:r>
          </a:p>
          <a:p>
            <a:pPr lvl="1"/>
            <a:r>
              <a:rPr lang="en-US" dirty="0" smtClean="0"/>
              <a:t>Only difference was English or Mass Media in 12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</a:p>
          <a:p>
            <a:endParaRPr lang="en-US" dirty="0"/>
          </a:p>
          <a:p>
            <a:r>
              <a:rPr lang="en-US" dirty="0" smtClean="0"/>
              <a:t>Proposed changes for Class of 2019 and beyond</a:t>
            </a:r>
          </a:p>
          <a:p>
            <a:pPr lvl="1"/>
            <a:r>
              <a:rPr lang="en-US" dirty="0" smtClean="0"/>
              <a:t>All students demonstrate College and Career Readiness </a:t>
            </a:r>
          </a:p>
          <a:p>
            <a:pPr lvl="1"/>
            <a:r>
              <a:rPr lang="en-US" dirty="0" smtClean="0"/>
              <a:t>One goal would be to reduce the number of students required to take remedial coursework in college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55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Graduation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Specific changes being proposed</a:t>
            </a:r>
          </a:p>
          <a:p>
            <a:pPr lvl="1"/>
            <a:r>
              <a:rPr lang="en-US" dirty="0" smtClean="0"/>
              <a:t>4 credits of English</a:t>
            </a:r>
          </a:p>
          <a:p>
            <a:pPr lvl="2"/>
            <a:r>
              <a:rPr lang="en-US" dirty="0" smtClean="0"/>
              <a:t>Advanced Composition 1 &amp; 2, or</a:t>
            </a:r>
          </a:p>
          <a:p>
            <a:pPr lvl="2"/>
            <a:r>
              <a:rPr lang="en-US" dirty="0" smtClean="0"/>
              <a:t>English 12 – full year replaces Mass Media – semester</a:t>
            </a:r>
          </a:p>
          <a:p>
            <a:pPr lvl="1"/>
            <a:r>
              <a:rPr lang="en-US" dirty="0" smtClean="0"/>
              <a:t>4 credits of Mathematics</a:t>
            </a:r>
          </a:p>
          <a:p>
            <a:pPr lvl="2"/>
            <a:r>
              <a:rPr lang="en-US" dirty="0" smtClean="0"/>
              <a:t>Currently 3 units</a:t>
            </a:r>
          </a:p>
          <a:p>
            <a:pPr lvl="2"/>
            <a:r>
              <a:rPr lang="en-US" dirty="0" smtClean="0"/>
              <a:t>Course offerings will need to be evaluated</a:t>
            </a:r>
          </a:p>
          <a:p>
            <a:pPr lvl="1"/>
            <a:r>
              <a:rPr lang="en-US" dirty="0" smtClean="0"/>
              <a:t>Testing requirement</a:t>
            </a:r>
          </a:p>
          <a:p>
            <a:pPr lvl="2"/>
            <a:r>
              <a:rPr lang="en-US" dirty="0" smtClean="0"/>
              <a:t>Successfully take 2 of the 5 following assessments</a:t>
            </a:r>
          </a:p>
          <a:p>
            <a:pPr lvl="3"/>
            <a:r>
              <a:rPr lang="en-US" dirty="0" smtClean="0"/>
              <a:t>ACT, ACT </a:t>
            </a:r>
            <a:r>
              <a:rPr lang="en-US" dirty="0" err="1" smtClean="0"/>
              <a:t>WorkKeys</a:t>
            </a:r>
            <a:r>
              <a:rPr lang="en-US" dirty="0" smtClean="0"/>
              <a:t>, CPASS, ASVAB, Compass/Asset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8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Graduation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College and Career Readiness Requirement</a:t>
            </a:r>
            <a:r>
              <a:rPr lang="en-US" dirty="0"/>
              <a:t> </a:t>
            </a:r>
            <a:r>
              <a:rPr lang="en-US" dirty="0" smtClean="0"/>
              <a:t>– 5 options</a:t>
            </a:r>
          </a:p>
          <a:p>
            <a:pPr lvl="1"/>
            <a:r>
              <a:rPr lang="en-US" dirty="0" smtClean="0"/>
              <a:t>2 Elective CTE credits and 18 hours of college credit</a:t>
            </a:r>
          </a:p>
          <a:p>
            <a:pPr lvl="1"/>
            <a:r>
              <a:rPr lang="en-US" dirty="0" smtClean="0"/>
              <a:t>3 Elective CTE credits from 4 different Kansas Career </a:t>
            </a:r>
            <a:r>
              <a:rPr lang="en-US" dirty="0"/>
              <a:t>P</a:t>
            </a:r>
            <a:r>
              <a:rPr lang="en-US" dirty="0" smtClean="0"/>
              <a:t>athways</a:t>
            </a:r>
          </a:p>
          <a:p>
            <a:pPr lvl="1"/>
            <a:r>
              <a:rPr lang="en-US" dirty="0" smtClean="0"/>
              <a:t>Complete an approved Kansas Career Pathway including successful completion of end of pathway assessment</a:t>
            </a:r>
          </a:p>
          <a:p>
            <a:pPr lvl="1"/>
            <a:r>
              <a:rPr lang="en-US" dirty="0" smtClean="0"/>
              <a:t>Earn an industry recognized certificate</a:t>
            </a:r>
          </a:p>
          <a:p>
            <a:pPr lvl="1"/>
            <a:r>
              <a:rPr lang="en-US" dirty="0" smtClean="0"/>
              <a:t>Successfully complete a two year program of study in an approved program </a:t>
            </a:r>
          </a:p>
        </p:txBody>
      </p:sp>
    </p:spTree>
    <p:extLst>
      <p:ext uri="{BB962C8B-B14F-4D97-AF65-F5344CB8AC3E}">
        <p14:creationId xmlns:p14="http://schemas.microsoft.com/office/powerpoint/2010/main" val="111183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 Aspire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Curriculum Goals</a:t>
            </a:r>
          </a:p>
          <a:p>
            <a:pPr lvl="1"/>
            <a:r>
              <a:rPr lang="en-US" dirty="0" smtClean="0"/>
              <a:t>Aligned K-12 Curriculum to improve teaching and learning</a:t>
            </a:r>
          </a:p>
          <a:p>
            <a:pPr lvl="1"/>
            <a:r>
              <a:rPr lang="en-US" dirty="0" smtClean="0"/>
              <a:t>Interim Assessments</a:t>
            </a:r>
          </a:p>
          <a:p>
            <a:pPr lvl="1"/>
            <a:r>
              <a:rPr lang="en-US" dirty="0" smtClean="0"/>
              <a:t>Classroom Assessments</a:t>
            </a:r>
          </a:p>
          <a:p>
            <a:pPr lvl="1"/>
            <a:r>
              <a:rPr lang="en-US" dirty="0" smtClean="0"/>
              <a:t>Summative Assessments</a:t>
            </a:r>
          </a:p>
          <a:p>
            <a:pPr lvl="1"/>
            <a:r>
              <a:rPr lang="en-US" dirty="0" smtClean="0"/>
              <a:t>Comprehensive Data Reports</a:t>
            </a:r>
          </a:p>
          <a:p>
            <a:pPr lvl="1"/>
            <a:r>
              <a:rPr lang="en-US" dirty="0" smtClean="0"/>
              <a:t>Aligned to ACT and College and Career Readiness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74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 Aspire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District Testing Plan</a:t>
            </a:r>
          </a:p>
          <a:p>
            <a:pPr lvl="1"/>
            <a:r>
              <a:rPr lang="en-US" dirty="0" smtClean="0"/>
              <a:t>Grades 3-10</a:t>
            </a:r>
          </a:p>
          <a:p>
            <a:pPr lvl="2"/>
            <a:r>
              <a:rPr lang="en-US" dirty="0" smtClean="0"/>
              <a:t>ACT Aspire</a:t>
            </a:r>
          </a:p>
          <a:p>
            <a:pPr lvl="1"/>
            <a:r>
              <a:rPr lang="en-US" dirty="0" smtClean="0"/>
              <a:t>Grades 3-12</a:t>
            </a:r>
          </a:p>
          <a:p>
            <a:pPr lvl="2"/>
            <a:r>
              <a:rPr lang="en-US" dirty="0" smtClean="0"/>
              <a:t>3 Writing Assessments at each grade level</a:t>
            </a:r>
          </a:p>
          <a:p>
            <a:pPr lvl="1"/>
            <a:r>
              <a:rPr lang="en-US" dirty="0" smtClean="0"/>
              <a:t>Grade 11 – students choose one at no cost to them</a:t>
            </a:r>
          </a:p>
          <a:p>
            <a:pPr lvl="2"/>
            <a:r>
              <a:rPr lang="en-US" dirty="0" smtClean="0"/>
              <a:t>ACT</a:t>
            </a:r>
          </a:p>
          <a:p>
            <a:pPr lvl="2"/>
            <a:r>
              <a:rPr lang="en-US" dirty="0" err="1" smtClean="0"/>
              <a:t>WorkKeys</a:t>
            </a:r>
            <a:endParaRPr lang="en-US" dirty="0" smtClean="0"/>
          </a:p>
          <a:p>
            <a:pPr lvl="2"/>
            <a:r>
              <a:rPr lang="en-US" dirty="0" smtClean="0"/>
              <a:t>CPASS</a:t>
            </a:r>
          </a:p>
          <a:p>
            <a:pPr lvl="2"/>
            <a:r>
              <a:rPr lang="en-US" dirty="0" smtClean="0"/>
              <a:t>ASVAB</a:t>
            </a:r>
          </a:p>
          <a:p>
            <a:pPr lvl="2"/>
            <a:r>
              <a:rPr lang="en-US" dirty="0" smtClean="0"/>
              <a:t>Compass/Asset</a:t>
            </a:r>
          </a:p>
          <a:p>
            <a:pPr lvl="1"/>
            <a:r>
              <a:rPr lang="en-US" dirty="0" smtClean="0"/>
              <a:t>Graduation Requirement – 2 of these 5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1702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Question &amp; Answer Period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Bill Mullins – Superintendent</a:t>
            </a:r>
          </a:p>
          <a:p>
            <a:r>
              <a:rPr lang="en-US" sz="2400" dirty="0" smtClean="0"/>
              <a:t>Darren Schroeder – 7-12 Principal</a:t>
            </a:r>
          </a:p>
          <a:p>
            <a:r>
              <a:rPr lang="en-US" sz="2400" dirty="0" smtClean="0"/>
              <a:t>Mistie Slate – 7-12 Counselor</a:t>
            </a:r>
          </a:p>
        </p:txBody>
      </p:sp>
    </p:spTree>
    <p:extLst>
      <p:ext uri="{BB962C8B-B14F-4D97-AF65-F5344CB8AC3E}">
        <p14:creationId xmlns:p14="http://schemas.microsoft.com/office/powerpoint/2010/main" val="60415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lldog history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1676400" cy="62865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09800" y="274638"/>
            <a:ext cx="6477000" cy="1143000"/>
          </a:xfrm>
        </p:spPr>
        <p:txBody>
          <a:bodyPr/>
          <a:lstStyle/>
          <a:p>
            <a:r>
              <a:rPr lang="en-US" dirty="0" smtClean="0"/>
              <a:t>Concerns in Marysville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09800" y="1600200"/>
            <a:ext cx="6477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Lack of  focus on student achievement data </a:t>
            </a:r>
          </a:p>
          <a:p>
            <a:r>
              <a:rPr lang="en-US" dirty="0" smtClean="0"/>
              <a:t>Lack of focus on data related to classroom instruction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76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lldog history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1676400" cy="62865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09800" y="274638"/>
            <a:ext cx="6477000" cy="1143000"/>
          </a:xfrm>
        </p:spPr>
        <p:txBody>
          <a:bodyPr/>
          <a:lstStyle/>
          <a:p>
            <a:r>
              <a:rPr lang="en-US" dirty="0" smtClean="0"/>
              <a:t>Opportunities in Marysville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09800" y="1600200"/>
            <a:ext cx="64770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New Administration</a:t>
            </a:r>
          </a:p>
          <a:p>
            <a:r>
              <a:rPr lang="en-US" dirty="0" smtClean="0"/>
              <a:t>Unified Board</a:t>
            </a:r>
          </a:p>
          <a:p>
            <a:r>
              <a:rPr lang="en-US" dirty="0" smtClean="0"/>
              <a:t>Quality Staff</a:t>
            </a:r>
          </a:p>
          <a:p>
            <a:r>
              <a:rPr lang="en-US" dirty="0" smtClean="0"/>
              <a:t>Great Students</a:t>
            </a:r>
          </a:p>
          <a:p>
            <a:r>
              <a:rPr lang="en-US" dirty="0" smtClean="0"/>
              <a:t>Excited Community</a:t>
            </a:r>
          </a:p>
          <a:p>
            <a:r>
              <a:rPr lang="en-US" dirty="0" smtClean="0"/>
              <a:t>Recognized Needs</a:t>
            </a:r>
          </a:p>
          <a:p>
            <a:pPr lvl="1"/>
            <a:r>
              <a:rPr lang="en-US" dirty="0" smtClean="0"/>
              <a:t>Curriculum</a:t>
            </a:r>
          </a:p>
          <a:p>
            <a:pPr lvl="1"/>
            <a:r>
              <a:rPr lang="en-US" dirty="0" smtClean="0"/>
              <a:t>Technology</a:t>
            </a:r>
          </a:p>
          <a:p>
            <a:pPr lvl="1"/>
            <a:r>
              <a:rPr lang="en-US" dirty="0" smtClean="0"/>
              <a:t>Course Offerings</a:t>
            </a:r>
          </a:p>
          <a:p>
            <a:pPr lvl="1"/>
            <a:r>
              <a:rPr lang="en-US" dirty="0" smtClean="0"/>
              <a:t>Advising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74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lldog history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1676400" cy="62865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09800" y="274638"/>
            <a:ext cx="6477000" cy="1143000"/>
          </a:xfrm>
        </p:spPr>
        <p:txBody>
          <a:bodyPr/>
          <a:lstStyle/>
          <a:p>
            <a:r>
              <a:rPr lang="en-US" dirty="0" smtClean="0"/>
              <a:t>2014-15 Board Goals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09800" y="1600200"/>
            <a:ext cx="6477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Recruit and retain a quality administrative, teaching, and classified staff</a:t>
            </a:r>
          </a:p>
          <a:p>
            <a:r>
              <a:rPr lang="en-US" dirty="0" smtClean="0"/>
              <a:t>Maintain a focus on strong academic achievement</a:t>
            </a:r>
          </a:p>
          <a:p>
            <a:r>
              <a:rPr lang="en-US" dirty="0" smtClean="0"/>
              <a:t>Achieve high academic excellence while maintaining fiscal responsibility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27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lldog history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1676400" cy="62865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09800" y="274638"/>
            <a:ext cx="6477000" cy="1143000"/>
          </a:xfrm>
        </p:spPr>
        <p:txBody>
          <a:bodyPr/>
          <a:lstStyle/>
          <a:p>
            <a:r>
              <a:rPr lang="en-US" dirty="0" smtClean="0"/>
              <a:t>2014-15 Board Goals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09800" y="1600200"/>
            <a:ext cx="6477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Strive to create a safe and secure environment</a:t>
            </a:r>
          </a:p>
          <a:p>
            <a:r>
              <a:rPr lang="en-US" dirty="0" smtClean="0"/>
              <a:t>Assess district facilities</a:t>
            </a:r>
          </a:p>
          <a:p>
            <a:r>
              <a:rPr lang="en-US" dirty="0" smtClean="0"/>
              <a:t>Provide quality programs and facilities to attract new families to the community</a:t>
            </a:r>
          </a:p>
          <a:p>
            <a:pPr lvl="1"/>
            <a:r>
              <a:rPr lang="en-US" dirty="0" smtClean="0"/>
              <a:t>Investigate becoming a District of Innovation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4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lldog history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1676400" cy="62865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09800" y="274638"/>
            <a:ext cx="6477000" cy="1143000"/>
          </a:xfrm>
        </p:spPr>
        <p:txBody>
          <a:bodyPr/>
          <a:lstStyle/>
          <a:p>
            <a:r>
              <a:rPr lang="en-US" dirty="0" smtClean="0"/>
              <a:t>Where are we?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09800" y="1600200"/>
            <a:ext cx="6477000" cy="452596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43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lldog history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1676400" cy="62865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09800" y="274638"/>
            <a:ext cx="6477000" cy="1143000"/>
          </a:xfrm>
        </p:spPr>
        <p:txBody>
          <a:bodyPr/>
          <a:lstStyle/>
          <a:p>
            <a:r>
              <a:rPr lang="en-US" dirty="0" smtClean="0"/>
              <a:t>Data Boards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09800" y="1600200"/>
            <a:ext cx="64770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Each Graduating Class </a:t>
            </a:r>
          </a:p>
          <a:p>
            <a:pPr lvl="1"/>
            <a:r>
              <a:rPr lang="en-US" dirty="0" smtClean="0"/>
              <a:t>Moves with each group of students</a:t>
            </a:r>
          </a:p>
          <a:p>
            <a:pPr lvl="1"/>
            <a:r>
              <a:rPr lang="en-US" dirty="0" smtClean="0"/>
              <a:t>Identify strengths and weaknesses</a:t>
            </a:r>
          </a:p>
          <a:p>
            <a:pPr lvl="1"/>
            <a:r>
              <a:rPr lang="en-US" dirty="0" smtClean="0"/>
              <a:t>Focused on ACT Aspire</a:t>
            </a:r>
          </a:p>
          <a:p>
            <a:r>
              <a:rPr lang="en-US" dirty="0" smtClean="0"/>
              <a:t>Each Building</a:t>
            </a:r>
          </a:p>
          <a:p>
            <a:pPr lvl="1"/>
            <a:r>
              <a:rPr lang="en-US" dirty="0" smtClean="0"/>
              <a:t>Readiness</a:t>
            </a:r>
          </a:p>
          <a:p>
            <a:pPr lvl="1"/>
            <a:r>
              <a:rPr lang="en-US" dirty="0" smtClean="0"/>
              <a:t>Growth</a:t>
            </a:r>
          </a:p>
          <a:p>
            <a:pPr lvl="1"/>
            <a:r>
              <a:rPr lang="en-US" dirty="0" smtClean="0"/>
              <a:t>Teaching and Learning Gaps</a:t>
            </a:r>
          </a:p>
          <a:p>
            <a:r>
              <a:rPr lang="en-US" dirty="0" smtClean="0"/>
              <a:t>District</a:t>
            </a:r>
          </a:p>
          <a:p>
            <a:pPr lvl="1"/>
            <a:r>
              <a:rPr lang="en-US" dirty="0" smtClean="0"/>
              <a:t>Final Product – BIG</a:t>
            </a:r>
          </a:p>
          <a:p>
            <a:pPr lvl="1"/>
            <a:r>
              <a:rPr lang="en-US" dirty="0" smtClean="0"/>
              <a:t>Post-Secondary Success</a:t>
            </a:r>
          </a:p>
        </p:txBody>
      </p:sp>
    </p:spTree>
    <p:extLst>
      <p:ext uri="{BB962C8B-B14F-4D97-AF65-F5344CB8AC3E}">
        <p14:creationId xmlns:p14="http://schemas.microsoft.com/office/powerpoint/2010/main" val="316032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acro">
  <a:themeElements>
    <a:clrScheme name="Macro">
      <a:dk1>
        <a:sysClr val="windowText" lastClr="000000"/>
      </a:dk1>
      <a:lt1>
        <a:sysClr val="window" lastClr="FFFFFF"/>
      </a:lt1>
      <a:dk2>
        <a:srgbClr val="3F3F4D"/>
      </a:dk2>
      <a:lt2>
        <a:srgbClr val="DDDDDD"/>
      </a:lt2>
      <a:accent1>
        <a:srgbClr val="A51009"/>
      </a:accent1>
      <a:accent2>
        <a:srgbClr val="DE7014"/>
      </a:accent2>
      <a:accent3>
        <a:srgbClr val="704836"/>
      </a:accent3>
      <a:accent4>
        <a:srgbClr val="F2B431"/>
      </a:accent4>
      <a:accent5>
        <a:srgbClr val="7F221D"/>
      </a:accent5>
      <a:accent6>
        <a:srgbClr val="CDAC77"/>
      </a:accent6>
      <a:hlink>
        <a:srgbClr val="F5B123"/>
      </a:hlink>
      <a:folHlink>
        <a:srgbClr val="E19B0B"/>
      </a:folHlink>
    </a:clrScheme>
    <a:fontScheme name="Macr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c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300000"/>
              </a:schemeClr>
            </a:gs>
            <a:gs pos="100000">
              <a:schemeClr val="phClr">
                <a:tint val="80000"/>
                <a:satMod val="15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90000"/>
                <a:satMod val="300000"/>
              </a:schemeClr>
            </a:gs>
            <a:gs pos="100000">
              <a:schemeClr val="phClr">
                <a:satMod val="150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70000"/>
              </a:srgbClr>
            </a:outerShdw>
          </a:effectLst>
        </a:effectStyle>
        <a:effectStyle>
          <a:effectLst>
            <a:outerShdw blurRad="25400" dist="254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5875" prstMaterial="softmetal">
            <a:bevelT w="25400" h="19050" prst="angle"/>
            <a:contourClr>
              <a:schemeClr val="phClr">
                <a:shade val="30000"/>
              </a:schemeClr>
            </a:contourClr>
          </a:sp3d>
        </a:effectStyle>
        <a:effectStyle>
          <a:effectLst>
            <a:outerShdw blurRad="254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9050" prstMaterial="metal">
            <a:bevelT w="63500" h="31750" prst="angle"/>
            <a:contourClr>
              <a:schemeClr val="phClr">
                <a:shade val="25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7000"/>
                <a:shade val="93000"/>
                <a:satMod val="110000"/>
                <a:lumMod val="90000"/>
              </a:schemeClr>
            </a:gs>
            <a:gs pos="76000">
              <a:schemeClr val="phClr">
                <a:tint val="85000"/>
                <a:shade val="75000"/>
                <a:satMod val="120000"/>
              </a:schemeClr>
            </a:gs>
            <a:gs pos="100000">
              <a:schemeClr val="phClr">
                <a:tint val="86000"/>
                <a:shade val="50000"/>
                <a:satMod val="13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35000"/>
                <a:satMod val="146000"/>
                <a:lumMod val="101000"/>
              </a:schemeClr>
            </a:gs>
            <a:gs pos="26000">
              <a:schemeClr val="phClr">
                <a:tint val="96000"/>
                <a:shade val="96000"/>
                <a:satMod val="190000"/>
              </a:schemeClr>
            </a:gs>
            <a:gs pos="100000">
              <a:schemeClr val="phClr">
                <a:tint val="60000"/>
                <a:shade val="90000"/>
                <a:satMod val="22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4133</TotalTime>
  <Words>1202</Words>
  <Application>Microsoft Office PowerPoint</Application>
  <PresentationFormat>On-screen Show (4:3)</PresentationFormat>
  <Paragraphs>242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Office Theme</vt:lpstr>
      <vt:lpstr>Clarity</vt:lpstr>
      <vt:lpstr>Apothecary</vt:lpstr>
      <vt:lpstr>Flow</vt:lpstr>
      <vt:lpstr>Module</vt:lpstr>
      <vt:lpstr>Macro</vt:lpstr>
      <vt:lpstr>USD #364 – Marysville “Engaging Learners,  Raising Expectations”</vt:lpstr>
      <vt:lpstr>Marysville History</vt:lpstr>
      <vt:lpstr>Concerns in Marysville</vt:lpstr>
      <vt:lpstr>Concerns in Marysville</vt:lpstr>
      <vt:lpstr>Opportunities in Marysville</vt:lpstr>
      <vt:lpstr>2014-15 Board Goals</vt:lpstr>
      <vt:lpstr>2014-15 Board Goals</vt:lpstr>
      <vt:lpstr>Where are we?</vt:lpstr>
      <vt:lpstr>Data Boards</vt:lpstr>
      <vt:lpstr>Classroom Observation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This year’s journey … </vt:lpstr>
      <vt:lpstr>This year’s journey … </vt:lpstr>
      <vt:lpstr>This year’s journey … </vt:lpstr>
      <vt:lpstr>This year’s journey … </vt:lpstr>
      <vt:lpstr>This year’s journey … </vt:lpstr>
      <vt:lpstr>This year’s journey … </vt:lpstr>
      <vt:lpstr>This year’s journey … </vt:lpstr>
      <vt:lpstr>Where are we going?</vt:lpstr>
      <vt:lpstr>Next Steps</vt:lpstr>
      <vt:lpstr>Why did we apply?</vt:lpstr>
      <vt:lpstr>Why did we apply?</vt:lpstr>
      <vt:lpstr>Why did we apply?</vt:lpstr>
      <vt:lpstr>Evaluation Timeline</vt:lpstr>
      <vt:lpstr>Career Exploration</vt:lpstr>
      <vt:lpstr>Career Interests</vt:lpstr>
      <vt:lpstr>Internships and Mentoring</vt:lpstr>
      <vt:lpstr>Graduation Requirements</vt:lpstr>
      <vt:lpstr>Graduation Requirements</vt:lpstr>
      <vt:lpstr>Graduation Requirements</vt:lpstr>
      <vt:lpstr>ACT Aspire</vt:lpstr>
      <vt:lpstr>ACT Aspire</vt:lpstr>
      <vt:lpstr>Question &amp; Answer Period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 Bill</dc:creator>
  <cp:lastModifiedBy>Bill Mullins</cp:lastModifiedBy>
  <cp:revision>50</cp:revision>
  <cp:lastPrinted>2015-02-18T15:54:00Z</cp:lastPrinted>
  <dcterms:created xsi:type="dcterms:W3CDTF">2014-08-08T23:46:43Z</dcterms:created>
  <dcterms:modified xsi:type="dcterms:W3CDTF">2015-02-18T22:23:43Z</dcterms:modified>
</cp:coreProperties>
</file>