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02" r:id="rId3"/>
    <p:sldId id="303" r:id="rId4"/>
    <p:sldId id="319" r:id="rId5"/>
    <p:sldId id="269" r:id="rId6"/>
    <p:sldId id="306" r:id="rId7"/>
    <p:sldId id="304" r:id="rId8"/>
    <p:sldId id="305" r:id="rId9"/>
    <p:sldId id="270" r:id="rId10"/>
    <p:sldId id="312" r:id="rId11"/>
    <p:sldId id="313" r:id="rId12"/>
    <p:sldId id="307" r:id="rId13"/>
    <p:sldId id="314" r:id="rId14"/>
    <p:sldId id="315" r:id="rId15"/>
    <p:sldId id="316" r:id="rId16"/>
    <p:sldId id="309" r:id="rId17"/>
    <p:sldId id="311" r:id="rId18"/>
    <p:sldId id="310" r:id="rId19"/>
    <p:sldId id="318" r:id="rId20"/>
    <p:sldId id="308" r:id="rId21"/>
    <p:sldId id="290"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 id="2" name="barbara dayal" initials="" lastIdx="3" clrIdx="1"/>
  <p:cmAuthor id="3" name="Tamra Mitchel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284B"/>
    <a:srgbClr val="40B4E5"/>
    <a:srgbClr val="C2DF87"/>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3" autoAdjust="0"/>
    <p:restoredTop sz="85000" autoAdjust="0"/>
  </p:normalViewPr>
  <p:slideViewPr>
    <p:cSldViewPr>
      <p:cViewPr varScale="1">
        <p:scale>
          <a:sx n="129" d="100"/>
          <a:sy n="129" d="100"/>
        </p:scale>
        <p:origin x="1416" y="120"/>
      </p:cViewPr>
      <p:guideLst>
        <p:guide orient="horz" pos="1620"/>
        <p:guide pos="2880"/>
      </p:guideLst>
    </p:cSldViewPr>
  </p:slideViewPr>
  <p:notesTextViewPr>
    <p:cViewPr>
      <p:scale>
        <a:sx n="1" d="1"/>
        <a:sy n="1" d="1"/>
      </p:scale>
      <p:origin x="0" y="0"/>
    </p:cViewPr>
  </p:notesTextViewPr>
  <p:sorterViewPr>
    <p:cViewPr>
      <p:scale>
        <a:sx n="150" d="100"/>
        <a:sy n="150" d="100"/>
      </p:scale>
      <p:origin x="0" y="307"/>
    </p:cViewPr>
  </p:sorterViewPr>
  <p:notesViewPr>
    <p:cSldViewPr>
      <p:cViewPr varScale="1">
        <p:scale>
          <a:sx n="66" d="100"/>
          <a:sy n="66" d="100"/>
        </p:scale>
        <p:origin x="313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FAFBE-49B9-475A-8DB2-C181CF1E5328}" type="datetimeFigureOut">
              <a:rPr lang="en-US" smtClean="0"/>
              <a:t>2/8/2017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C583B0-7748-405D-BCDF-4A261B3F049B}" type="datetimeFigureOut">
              <a:rPr lang="en-US" smtClean="0"/>
              <a:t>2/8/2017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7rd5kJ3bnP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a:t>
            </a:r>
            <a:r>
              <a:rPr lang="en-US" baseline="0" dirty="0" smtClean="0"/>
              <a:t>  Depending on size, have participants introduce themselves:  Name, Location, Role, Why they wanted to attend this session today?</a:t>
            </a:r>
          </a:p>
          <a:p>
            <a:endParaRPr lang="en-US" baseline="0" dirty="0" smtClean="0"/>
          </a:p>
          <a:p>
            <a:r>
              <a:rPr lang="en-US" baseline="0" dirty="0" smtClean="0"/>
              <a:t>Introduction:</a:t>
            </a:r>
          </a:p>
          <a:p>
            <a:r>
              <a:rPr lang="en-US" baseline="0" dirty="0" smtClean="0"/>
              <a:t>My name, KSDE, Role</a:t>
            </a:r>
          </a:p>
          <a:p>
            <a:endParaRPr lang="en-US" baseline="0" dirty="0" smtClean="0"/>
          </a:p>
          <a:p>
            <a:r>
              <a:rPr lang="en-US" baseline="0" dirty="0" smtClean="0"/>
              <a:t>A bit about me</a:t>
            </a:r>
          </a:p>
          <a:p>
            <a:r>
              <a:rPr lang="en-US" baseline="0" dirty="0" smtClean="0"/>
              <a:t>At KSDE 3 ½ years.</a:t>
            </a:r>
          </a:p>
          <a:p>
            <a:r>
              <a:rPr lang="en-US" baseline="0" dirty="0" smtClean="0"/>
              <a:t>In education since 1989</a:t>
            </a:r>
          </a:p>
          <a:p>
            <a:r>
              <a:rPr lang="en-US" baseline="0" dirty="0" smtClean="0"/>
              <a:t>Taught 3 year old preschool up through 4</a:t>
            </a:r>
            <a:r>
              <a:rPr lang="en-US" baseline="30000" dirty="0" smtClean="0"/>
              <a:t>th</a:t>
            </a:r>
            <a:r>
              <a:rPr lang="en-US" baseline="0" dirty="0" smtClean="0"/>
              <a:t> grade.  Most of my classroom experience in Kindergarten</a:t>
            </a:r>
          </a:p>
          <a:p>
            <a:r>
              <a:rPr lang="en-US" baseline="0" dirty="0" smtClean="0"/>
              <a:t>Early literacy coach, district school improvement coach</a:t>
            </a:r>
          </a:p>
          <a:p>
            <a:endParaRPr lang="en-US" baseline="0" dirty="0" smtClean="0"/>
          </a:p>
          <a:p>
            <a:r>
              <a:rPr lang="en-US" baseline="0" dirty="0" smtClean="0"/>
              <a:t>I hope to be able to talk with participants about this exciting initiative and have them help deliver the message about Kindergarten Readiness – Arrive at Five</a:t>
            </a:r>
            <a:endParaRPr lang="en-US" dirty="0" smtClean="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dirty="0"/>
          </a:p>
        </p:txBody>
      </p:sp>
    </p:spTree>
    <p:extLst>
      <p:ext uri="{BB962C8B-B14F-4D97-AF65-F5344CB8AC3E}">
        <p14:creationId xmlns:p14="http://schemas.microsoft.com/office/powerpoint/2010/main" val="323770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947" tIns="47474" rIns="94947" bIns="47474">
            <a:normAutofit/>
          </a:bodyPr>
          <a:lstStyle/>
          <a:p>
            <a:endParaRPr lang="en-US" dirty="0" smtClean="0"/>
          </a:p>
          <a:p>
            <a:r>
              <a:rPr lang="en-US" dirty="0" smtClean="0"/>
              <a:t>The workgroup decided upon</a:t>
            </a:r>
            <a:r>
              <a:rPr lang="en-US" baseline="0" dirty="0" smtClean="0"/>
              <a:t> a screener because that was the direction given and reiterated in the Commissioner’s video.</a:t>
            </a:r>
          </a:p>
          <a:p>
            <a:r>
              <a:rPr lang="en-US" dirty="0" smtClean="0"/>
              <a:t>The</a:t>
            </a:r>
            <a:r>
              <a:rPr lang="en-US" baseline="0" dirty="0" smtClean="0"/>
              <a:t> workgroup decided upon a developmental screener because:</a:t>
            </a:r>
          </a:p>
          <a:p>
            <a:pPr marL="174708" indent="-174708">
              <a:buFont typeface="Arial" panose="020B0604020202020204" pitchFamily="34" charset="0"/>
              <a:buChar char="•"/>
            </a:pPr>
            <a:r>
              <a:rPr lang="en-US" baseline="0" dirty="0" smtClean="0"/>
              <a:t>It measures where a child is, regardless of what “curriculum” they’ve experienced.</a:t>
            </a:r>
          </a:p>
          <a:p>
            <a:pPr marL="174708" indent="-174708">
              <a:buFont typeface="Arial" panose="020B0604020202020204" pitchFamily="34" charset="0"/>
              <a:buChar char="•"/>
            </a:pPr>
            <a:r>
              <a:rPr lang="en-US" baseline="0" dirty="0" smtClean="0"/>
              <a:t>It doesn’t penalize children who have not been involved in formal preschool.</a:t>
            </a:r>
          </a:p>
          <a:p>
            <a:pPr marL="174708" indent="-174708">
              <a:buFont typeface="Arial" panose="020B0604020202020204" pitchFamily="34" charset="0"/>
              <a:buChar char="•"/>
            </a:pPr>
            <a:r>
              <a:rPr lang="en-US" baseline="0" dirty="0" smtClean="0"/>
              <a:t>It provides a snapshot of their readiness to learn in a more formal setting.</a:t>
            </a:r>
          </a:p>
          <a:p>
            <a:pPr marL="174708" indent="-174708">
              <a:buFont typeface="Arial" panose="020B0604020202020204" pitchFamily="34" charset="0"/>
              <a:buChar char="•"/>
            </a:pPr>
            <a:r>
              <a:rPr lang="en-US" baseline="0" dirty="0" smtClean="0"/>
              <a:t>It could signal that more assessment or evaluation is warranted (health concerns, special education concerns).</a:t>
            </a:r>
            <a:endParaRPr dirty="0"/>
          </a:p>
        </p:txBody>
      </p:sp>
    </p:spTree>
    <p:extLst>
      <p:ext uri="{BB962C8B-B14F-4D97-AF65-F5344CB8AC3E}">
        <p14:creationId xmlns:p14="http://schemas.microsoft.com/office/powerpoint/2010/main" val="383859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 is always a parent’s prerogative to decide to not send their child to Kindergarten, it should not be recommended</a:t>
            </a:r>
            <a:r>
              <a:rPr lang="en-US" baseline="0" dirty="0" smtClean="0"/>
              <a:t> by our educational system.  What may look like a good idea when a child is five could have some unpleasant unintended consequences when the child is 18 (almost 19) and a senior in high school.  Evidence shows that children who are held out of Kindergarten are more likely to drop out of high school, be incarcerated, and be unsuccessful in post-secondary education.</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12</a:t>
            </a:fld>
            <a:endParaRPr lang="en-US" dirty="0"/>
          </a:p>
        </p:txBody>
      </p:sp>
    </p:spTree>
    <p:extLst>
      <p:ext uri="{BB962C8B-B14F-4D97-AF65-F5344CB8AC3E}">
        <p14:creationId xmlns:p14="http://schemas.microsoft.com/office/powerpoint/2010/main" val="314993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13</a:t>
            </a:fld>
            <a:endParaRPr lang="en-US" dirty="0"/>
          </a:p>
        </p:txBody>
      </p:sp>
    </p:spTree>
    <p:extLst>
      <p:ext uri="{BB962C8B-B14F-4D97-AF65-F5344CB8AC3E}">
        <p14:creationId xmlns:p14="http://schemas.microsoft.com/office/powerpoint/2010/main" val="227707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06" marR="169369">
              <a:tabLst>
                <a:tab pos="271767" algn="l"/>
              </a:tabLst>
            </a:pPr>
            <a:r>
              <a:rPr lang="en-US" spc="-4" dirty="0" smtClean="0">
                <a:cs typeface="Calibri"/>
              </a:rPr>
              <a:t>Ages </a:t>
            </a:r>
            <a:r>
              <a:rPr lang="en-US" spc="-4" dirty="0">
                <a:cs typeface="Calibri"/>
              </a:rPr>
              <a:t>and Stages Questionnaires have been used by pediatricians, caregivers, health department, social workers and early childhood providers for  ???? Years.</a:t>
            </a:r>
          </a:p>
          <a:p>
            <a:pPr marL="9706" marR="169369">
              <a:tabLst>
                <a:tab pos="271767" algn="l"/>
              </a:tabLst>
            </a:pPr>
            <a:r>
              <a:rPr lang="en-US" spc="-4" dirty="0">
                <a:cs typeface="Calibri"/>
              </a:rPr>
              <a:t>It is proven valid and reliable.</a:t>
            </a:r>
          </a:p>
          <a:p>
            <a:pPr marL="9706" marR="169369">
              <a:tabLst>
                <a:tab pos="271767" algn="l"/>
              </a:tabLst>
            </a:pPr>
            <a:r>
              <a:rPr lang="en-US" spc="-4" dirty="0">
                <a:cs typeface="Calibri"/>
              </a:rPr>
              <a:t>THE QUESTIONNAIRES ARE COMPLETED BY PARENTS, OR IN PARTNERSHIP WITH PARENTS.  Research shows that parents are accurate reporters of their child’s development 94% of the time.</a:t>
            </a:r>
          </a:p>
          <a:p>
            <a:pPr marL="9706" marR="169369">
              <a:tabLst>
                <a:tab pos="271767" algn="l"/>
              </a:tabLst>
            </a:pPr>
            <a:endParaRPr lang="en-US" spc="-4" dirty="0">
              <a:cs typeface="Calibri"/>
            </a:endParaRPr>
          </a:p>
          <a:p>
            <a:pPr marL="9706" marR="169369">
              <a:tabLst>
                <a:tab pos="271767" algn="l"/>
              </a:tabLst>
            </a:pPr>
            <a:r>
              <a:rPr lang="en-US" spc="-4" dirty="0">
                <a:cs typeface="Calibri"/>
              </a:rPr>
              <a:t>ASQ-3</a:t>
            </a:r>
          </a:p>
          <a:p>
            <a:pPr marL="271767" marR="169369" indent="-262061">
              <a:buFont typeface="Arial"/>
              <a:buChar char="•"/>
              <a:tabLst>
                <a:tab pos="271767" algn="l"/>
              </a:tabLst>
            </a:pPr>
            <a:r>
              <a:rPr lang="en-US" spc="-4" dirty="0">
                <a:cs typeface="Calibri"/>
              </a:rPr>
              <a:t>T</a:t>
            </a:r>
            <a:r>
              <a:rPr lang="en-US" spc="-8" dirty="0">
                <a:cs typeface="Calibri"/>
              </a:rPr>
              <a:t>h</a:t>
            </a:r>
            <a:r>
              <a:rPr lang="en-US" spc="-11" dirty="0">
                <a:cs typeface="Calibri"/>
              </a:rPr>
              <a:t>e</a:t>
            </a:r>
            <a:r>
              <a:rPr lang="en-US" dirty="0">
                <a:cs typeface="Calibri"/>
              </a:rPr>
              <a:t> </a:t>
            </a:r>
            <a:r>
              <a:rPr lang="en-US" spc="-8" dirty="0">
                <a:cs typeface="Calibri"/>
              </a:rPr>
              <a:t>thi</a:t>
            </a:r>
            <a:r>
              <a:rPr lang="en-US" spc="-31" dirty="0">
                <a:cs typeface="Calibri"/>
              </a:rPr>
              <a:t>r</a:t>
            </a:r>
            <a:r>
              <a:rPr lang="en-US" dirty="0">
                <a:cs typeface="Calibri"/>
              </a:rPr>
              <a:t>d </a:t>
            </a:r>
            <a:r>
              <a:rPr lang="en-US" spc="-8" dirty="0">
                <a:cs typeface="Calibri"/>
              </a:rPr>
              <a:t>editio</a:t>
            </a:r>
            <a:r>
              <a:rPr lang="en-US" dirty="0">
                <a:cs typeface="Calibri"/>
              </a:rPr>
              <a:t>n</a:t>
            </a:r>
            <a:r>
              <a:rPr lang="en-US" spc="-4" dirty="0">
                <a:cs typeface="Calibri"/>
              </a:rPr>
              <a:t> </a:t>
            </a:r>
            <a:r>
              <a:rPr lang="en-US" spc="-15" dirty="0">
                <a:cs typeface="Calibri"/>
              </a:rPr>
              <a:t>of</a:t>
            </a:r>
            <a:r>
              <a:rPr lang="en-US" spc="-11" dirty="0">
                <a:cs typeface="Calibri"/>
              </a:rPr>
              <a:t> wid</a:t>
            </a:r>
            <a:r>
              <a:rPr lang="en-US" spc="-8" dirty="0">
                <a:cs typeface="Calibri"/>
              </a:rPr>
              <a:t>ely</a:t>
            </a:r>
            <a:r>
              <a:rPr lang="en-US" spc="4" dirty="0">
                <a:cs typeface="Calibri"/>
              </a:rPr>
              <a:t> </a:t>
            </a:r>
            <a:r>
              <a:rPr lang="en-US" spc="-15" dirty="0">
                <a:cs typeface="Calibri"/>
              </a:rPr>
              <a:t>used</a:t>
            </a:r>
            <a:r>
              <a:rPr lang="en-US" spc="-11" dirty="0">
                <a:cs typeface="Calibri"/>
              </a:rPr>
              <a:t> d</a:t>
            </a:r>
            <a:r>
              <a:rPr lang="en-US" spc="-19" dirty="0">
                <a:cs typeface="Calibri"/>
              </a:rPr>
              <a:t>e</a:t>
            </a:r>
            <a:r>
              <a:rPr lang="en-US" spc="-31" dirty="0">
                <a:cs typeface="Calibri"/>
              </a:rPr>
              <a:t>v</a:t>
            </a:r>
            <a:r>
              <a:rPr lang="en-US" spc="-8" dirty="0">
                <a:cs typeface="Calibri"/>
              </a:rPr>
              <a:t>elo</a:t>
            </a:r>
            <a:r>
              <a:rPr lang="en-US" spc="-19" dirty="0">
                <a:cs typeface="Calibri"/>
              </a:rPr>
              <a:t>pme</a:t>
            </a:r>
            <a:r>
              <a:rPr lang="en-US" spc="-31" dirty="0">
                <a:cs typeface="Calibri"/>
              </a:rPr>
              <a:t>n</a:t>
            </a:r>
            <a:r>
              <a:rPr lang="en-US" spc="-35" dirty="0">
                <a:cs typeface="Calibri"/>
              </a:rPr>
              <a:t>t</a:t>
            </a:r>
            <a:r>
              <a:rPr lang="en-US" spc="-8" dirty="0">
                <a:cs typeface="Calibri"/>
              </a:rPr>
              <a:t>al </a:t>
            </a:r>
            <a:r>
              <a:rPr lang="en-US" spc="-15" dirty="0">
                <a:cs typeface="Calibri"/>
              </a:rPr>
              <a:t>sc</a:t>
            </a:r>
            <a:r>
              <a:rPr lang="en-US" spc="-39" dirty="0">
                <a:cs typeface="Calibri"/>
              </a:rPr>
              <a:t>r</a:t>
            </a:r>
            <a:r>
              <a:rPr lang="en-US" spc="-11" dirty="0">
                <a:cs typeface="Calibri"/>
              </a:rPr>
              <a:t>e</a:t>
            </a:r>
            <a:r>
              <a:rPr lang="en-US" spc="-8" dirty="0">
                <a:cs typeface="Calibri"/>
              </a:rPr>
              <a:t>e</a:t>
            </a:r>
            <a:r>
              <a:rPr lang="en-US" spc="-15" dirty="0">
                <a:cs typeface="Calibri"/>
              </a:rPr>
              <a:t>nin</a:t>
            </a:r>
            <a:r>
              <a:rPr lang="en-US" spc="-11" dirty="0">
                <a:cs typeface="Calibri"/>
              </a:rPr>
              <a:t>g</a:t>
            </a:r>
            <a:r>
              <a:rPr lang="en-US" spc="15" dirty="0">
                <a:cs typeface="Calibri"/>
              </a:rPr>
              <a:t> </a:t>
            </a:r>
            <a:r>
              <a:rPr lang="en-US" spc="-23" dirty="0">
                <a:cs typeface="Calibri"/>
              </a:rPr>
              <a:t>t</a:t>
            </a:r>
            <a:r>
              <a:rPr lang="en-US" spc="-4" dirty="0">
                <a:cs typeface="Calibri"/>
              </a:rPr>
              <a:t>ool</a:t>
            </a:r>
            <a:endParaRPr lang="en-US" dirty="0">
              <a:cs typeface="Calibri"/>
            </a:endParaRPr>
          </a:p>
          <a:p>
            <a:pPr marL="271767" marR="3882" indent="-262061">
              <a:spcBef>
                <a:spcPts val="459"/>
              </a:spcBef>
              <a:buFont typeface="Arial"/>
              <a:buChar char="•"/>
              <a:tabLst>
                <a:tab pos="271767" algn="l"/>
              </a:tabLst>
            </a:pPr>
            <a:r>
              <a:rPr lang="en-US" spc="-11" dirty="0">
                <a:cs typeface="Calibri"/>
              </a:rPr>
              <a:t>A s</a:t>
            </a:r>
            <a:r>
              <a:rPr lang="en-US" spc="-8" dirty="0">
                <a:cs typeface="Calibri"/>
              </a:rPr>
              <a:t>eri</a:t>
            </a:r>
            <a:r>
              <a:rPr lang="en-US" spc="-4" dirty="0">
                <a:cs typeface="Calibri"/>
              </a:rPr>
              <a:t>e</a:t>
            </a:r>
            <a:r>
              <a:rPr lang="en-US" spc="-8" dirty="0">
                <a:cs typeface="Calibri"/>
              </a:rPr>
              <a:t>s</a:t>
            </a:r>
            <a:r>
              <a:rPr lang="en-US" spc="-4" dirty="0">
                <a:cs typeface="Calibri"/>
              </a:rPr>
              <a:t> </a:t>
            </a:r>
            <a:r>
              <a:rPr lang="en-US" spc="-15" dirty="0">
                <a:cs typeface="Calibri"/>
              </a:rPr>
              <a:t>o</a:t>
            </a:r>
            <a:r>
              <a:rPr lang="en-US" spc="-8" dirty="0">
                <a:cs typeface="Calibri"/>
              </a:rPr>
              <a:t>f</a:t>
            </a:r>
            <a:r>
              <a:rPr lang="en-US" spc="-4" dirty="0">
                <a:cs typeface="Calibri"/>
              </a:rPr>
              <a:t> </a:t>
            </a:r>
            <a:r>
              <a:rPr lang="en-US" spc="-8" dirty="0">
                <a:cs typeface="Calibri"/>
              </a:rPr>
              <a:t>illu</a:t>
            </a:r>
            <a:r>
              <a:rPr lang="en-US" spc="-35" dirty="0">
                <a:cs typeface="Calibri"/>
              </a:rPr>
              <a:t>s</a:t>
            </a:r>
            <a:r>
              <a:rPr lang="en-US" spc="-8" dirty="0">
                <a:cs typeface="Calibri"/>
              </a:rPr>
              <a:t>t</a:t>
            </a:r>
            <a:r>
              <a:rPr lang="en-US" spc="-39" dirty="0">
                <a:cs typeface="Calibri"/>
              </a:rPr>
              <a:t>r</a:t>
            </a:r>
            <a:r>
              <a:rPr lang="en-US" spc="-26" dirty="0">
                <a:cs typeface="Calibri"/>
              </a:rPr>
              <a:t>a</a:t>
            </a:r>
            <a:r>
              <a:rPr lang="en-US" spc="-23" dirty="0">
                <a:cs typeface="Calibri"/>
              </a:rPr>
              <a:t>t</a:t>
            </a:r>
            <a:r>
              <a:rPr lang="en-US" spc="-11" dirty="0">
                <a:cs typeface="Calibri"/>
              </a:rPr>
              <a:t>ed</a:t>
            </a:r>
            <a:r>
              <a:rPr lang="en-US" spc="-8" dirty="0">
                <a:cs typeface="Calibri"/>
              </a:rPr>
              <a:t> </a:t>
            </a:r>
            <a:r>
              <a:rPr lang="en-US" spc="-15" dirty="0">
                <a:cs typeface="Calibri"/>
              </a:rPr>
              <a:t>pa</a:t>
            </a:r>
            <a:r>
              <a:rPr lang="en-US" spc="-31" dirty="0">
                <a:cs typeface="Calibri"/>
              </a:rPr>
              <a:t>r</a:t>
            </a:r>
            <a:r>
              <a:rPr lang="en-US" spc="-11" dirty="0">
                <a:cs typeface="Calibri"/>
              </a:rPr>
              <a:t>e</a:t>
            </a:r>
            <a:r>
              <a:rPr lang="en-US" spc="-31" dirty="0">
                <a:cs typeface="Calibri"/>
              </a:rPr>
              <a:t>n</a:t>
            </a:r>
            <a:r>
              <a:rPr lang="en-US" spc="-4" dirty="0">
                <a:cs typeface="Calibri"/>
              </a:rPr>
              <a:t>t</a:t>
            </a:r>
            <a:r>
              <a:rPr lang="en-US" spc="-8" dirty="0">
                <a:cs typeface="Calibri"/>
              </a:rPr>
              <a:t>-</a:t>
            </a:r>
            <a:r>
              <a:rPr lang="en-US" dirty="0">
                <a:cs typeface="Calibri"/>
              </a:rPr>
              <a:t> </a:t>
            </a:r>
            <a:r>
              <a:rPr lang="en-US" spc="-15" dirty="0">
                <a:cs typeface="Calibri"/>
              </a:rPr>
              <a:t>o</a:t>
            </a:r>
            <a:r>
              <a:rPr lang="en-US" spc="-8" dirty="0">
                <a:cs typeface="Calibri"/>
              </a:rPr>
              <a:t>r</a:t>
            </a:r>
            <a:r>
              <a:rPr lang="en-US" spc="4" dirty="0">
                <a:cs typeface="Calibri"/>
              </a:rPr>
              <a:t> </a:t>
            </a:r>
            <a:r>
              <a:rPr lang="en-US" spc="-31" dirty="0">
                <a:cs typeface="Calibri"/>
              </a:rPr>
              <a:t>c</a:t>
            </a:r>
            <a:r>
              <a:rPr lang="en-US" spc="-11" dirty="0">
                <a:cs typeface="Calibri"/>
              </a:rPr>
              <a:t>a</a:t>
            </a:r>
            <a:r>
              <a:rPr lang="en-US" spc="-31" dirty="0">
                <a:cs typeface="Calibri"/>
              </a:rPr>
              <a:t>r</a:t>
            </a:r>
            <a:r>
              <a:rPr lang="en-US" spc="-8" dirty="0">
                <a:cs typeface="Calibri"/>
              </a:rPr>
              <a:t>egi</a:t>
            </a:r>
            <a:r>
              <a:rPr lang="en-US" spc="-26" dirty="0">
                <a:cs typeface="Calibri"/>
              </a:rPr>
              <a:t>v</a:t>
            </a:r>
            <a:r>
              <a:rPr lang="en-US" spc="-11" dirty="0">
                <a:cs typeface="Calibri"/>
              </a:rPr>
              <a:t>e</a:t>
            </a:r>
            <a:r>
              <a:rPr lang="en-US" dirty="0">
                <a:cs typeface="Calibri"/>
              </a:rPr>
              <a:t>r</a:t>
            </a:r>
            <a:r>
              <a:rPr lang="en-US" spc="-8" dirty="0">
                <a:cs typeface="Calibri"/>
              </a:rPr>
              <a:t>- </a:t>
            </a:r>
            <a:r>
              <a:rPr lang="en-US" spc="-31" dirty="0">
                <a:cs typeface="Calibri"/>
              </a:rPr>
              <a:t>c</a:t>
            </a:r>
            <a:r>
              <a:rPr lang="en-US" spc="-15" dirty="0">
                <a:cs typeface="Calibri"/>
              </a:rPr>
              <a:t>ompl</a:t>
            </a:r>
            <a:r>
              <a:rPr lang="en-US" spc="-19" dirty="0">
                <a:cs typeface="Calibri"/>
              </a:rPr>
              <a:t>e</a:t>
            </a:r>
            <a:r>
              <a:rPr lang="en-US" spc="-23" dirty="0">
                <a:cs typeface="Calibri"/>
              </a:rPr>
              <a:t>t</a:t>
            </a:r>
            <a:r>
              <a:rPr lang="en-US" spc="-11" dirty="0">
                <a:cs typeface="Calibri"/>
              </a:rPr>
              <a:t>ed</a:t>
            </a:r>
            <a:r>
              <a:rPr lang="en-US" spc="-8" dirty="0">
                <a:cs typeface="Calibri"/>
              </a:rPr>
              <a:t> </a:t>
            </a:r>
            <a:r>
              <a:rPr lang="en-US" spc="-15" dirty="0">
                <a:cs typeface="Calibri"/>
              </a:rPr>
              <a:t>que</a:t>
            </a:r>
            <a:r>
              <a:rPr lang="en-US" spc="-31" dirty="0">
                <a:cs typeface="Calibri"/>
              </a:rPr>
              <a:t>s</a:t>
            </a:r>
            <a:r>
              <a:rPr lang="en-US" spc="-8" dirty="0">
                <a:cs typeface="Calibri"/>
              </a:rPr>
              <a:t>tio</a:t>
            </a:r>
            <a:r>
              <a:rPr lang="en-US" spc="-15" dirty="0">
                <a:cs typeface="Calibri"/>
              </a:rPr>
              <a:t>nnai</a:t>
            </a:r>
            <a:r>
              <a:rPr lang="en-US" spc="-31" dirty="0">
                <a:cs typeface="Calibri"/>
              </a:rPr>
              <a:t>r</a:t>
            </a:r>
            <a:r>
              <a:rPr lang="en-US" spc="-11" dirty="0">
                <a:cs typeface="Calibri"/>
              </a:rPr>
              <a:t>es</a:t>
            </a:r>
          </a:p>
          <a:p>
            <a:pPr marL="271767" indent="-262061">
              <a:lnSpc>
                <a:spcPts val="1742"/>
              </a:lnSpc>
              <a:buFont typeface="Arial"/>
              <a:buChar char="•"/>
              <a:tabLst>
                <a:tab pos="271767" algn="l"/>
              </a:tabLst>
            </a:pPr>
            <a:r>
              <a:rPr lang="en-US" sz="1500" dirty="0">
                <a:cs typeface="Calibri"/>
              </a:rPr>
              <a:t>N</a:t>
            </a:r>
            <a:r>
              <a:rPr lang="en-US" sz="1500" spc="-11" dirty="0">
                <a:cs typeface="Calibri"/>
              </a:rPr>
              <a:t>e</a:t>
            </a:r>
            <a:r>
              <a:rPr lang="en-US" sz="1500" dirty="0">
                <a:cs typeface="Calibri"/>
              </a:rPr>
              <a:t>w</a:t>
            </a:r>
            <a:r>
              <a:rPr lang="en-US" sz="1500" spc="-11" dirty="0">
                <a:cs typeface="Calibri"/>
              </a:rPr>
              <a:t> </a:t>
            </a:r>
            <a:r>
              <a:rPr lang="en-US" sz="1500" spc="-23" dirty="0">
                <a:cs typeface="Calibri"/>
              </a:rPr>
              <a:t>s</a:t>
            </a:r>
            <a:r>
              <a:rPr lang="en-US" sz="1500" spc="-19" dirty="0">
                <a:cs typeface="Calibri"/>
              </a:rPr>
              <a:t>t</a:t>
            </a:r>
            <a:r>
              <a:rPr lang="en-US" sz="1500" dirty="0">
                <a:cs typeface="Calibri"/>
              </a:rPr>
              <a:t>anda</a:t>
            </a:r>
            <a:r>
              <a:rPr lang="en-US" sz="1500" spc="-23" dirty="0">
                <a:cs typeface="Calibri"/>
              </a:rPr>
              <a:t>r</a:t>
            </a:r>
            <a:r>
              <a:rPr lang="en-US" sz="1500" spc="-4" dirty="0">
                <a:cs typeface="Calibri"/>
              </a:rPr>
              <a:t>di</a:t>
            </a:r>
            <a:r>
              <a:rPr lang="en-US" sz="1500" spc="-26" dirty="0">
                <a:cs typeface="Calibri"/>
              </a:rPr>
              <a:t>z</a:t>
            </a:r>
            <a:r>
              <a:rPr lang="en-US" sz="1500" spc="-19" dirty="0">
                <a:cs typeface="Calibri"/>
              </a:rPr>
              <a:t>a</a:t>
            </a:r>
            <a:r>
              <a:rPr lang="en-US" sz="1500" dirty="0">
                <a:cs typeface="Calibri"/>
              </a:rPr>
              <a:t>tion</a:t>
            </a:r>
            <a:r>
              <a:rPr lang="en-US" sz="1500" spc="4" dirty="0">
                <a:cs typeface="Calibri"/>
              </a:rPr>
              <a:t> </a:t>
            </a:r>
            <a:r>
              <a:rPr lang="en-US" sz="1500" dirty="0">
                <a:cs typeface="Calibri"/>
              </a:rPr>
              <a:t>– </a:t>
            </a:r>
            <a:r>
              <a:rPr lang="en-US" sz="1500" spc="-4" dirty="0">
                <a:cs typeface="Calibri"/>
              </a:rPr>
              <a:t>base</a:t>
            </a:r>
            <a:r>
              <a:rPr lang="en-US" sz="1500" dirty="0">
                <a:cs typeface="Calibri"/>
              </a:rPr>
              <a:t>d</a:t>
            </a:r>
            <a:r>
              <a:rPr lang="en-US" sz="1500" spc="4" dirty="0">
                <a:cs typeface="Calibri"/>
              </a:rPr>
              <a:t> </a:t>
            </a:r>
            <a:r>
              <a:rPr lang="en-US" sz="1500" spc="-4" dirty="0">
                <a:cs typeface="Calibri"/>
              </a:rPr>
              <a:t>o</a:t>
            </a:r>
            <a:r>
              <a:rPr lang="en-US" sz="1500" dirty="0">
                <a:cs typeface="Calibri"/>
              </a:rPr>
              <a:t>n</a:t>
            </a:r>
            <a:r>
              <a:rPr lang="en-US" sz="1500" spc="-11" dirty="0">
                <a:cs typeface="Calibri"/>
              </a:rPr>
              <a:t> </a:t>
            </a:r>
            <a:r>
              <a:rPr lang="en-US" sz="1500" dirty="0">
                <a:cs typeface="Calibri"/>
              </a:rPr>
              <a:t>1</a:t>
            </a:r>
            <a:r>
              <a:rPr lang="en-US" sz="1500" spc="4" dirty="0">
                <a:cs typeface="Calibri"/>
              </a:rPr>
              <a:t>8</a:t>
            </a:r>
            <a:r>
              <a:rPr lang="en-US" sz="1500" dirty="0">
                <a:cs typeface="Calibri"/>
              </a:rPr>
              <a:t>,572</a:t>
            </a:r>
            <a:r>
              <a:rPr lang="en-US" sz="1500" spc="-31" dirty="0">
                <a:cs typeface="Calibri"/>
              </a:rPr>
              <a:t> </a:t>
            </a:r>
            <a:r>
              <a:rPr lang="en-US" sz="1500" spc="-4" dirty="0">
                <a:cs typeface="Calibri"/>
              </a:rPr>
              <a:t>q</a:t>
            </a:r>
            <a:r>
              <a:rPr lang="en-US" sz="1500" spc="4" dirty="0">
                <a:cs typeface="Calibri"/>
              </a:rPr>
              <a:t>u</a:t>
            </a:r>
            <a:r>
              <a:rPr lang="en-US" sz="1500" dirty="0">
                <a:cs typeface="Calibri"/>
              </a:rPr>
              <a:t>e</a:t>
            </a:r>
            <a:r>
              <a:rPr lang="en-US" sz="1500" spc="-26" dirty="0">
                <a:cs typeface="Calibri"/>
              </a:rPr>
              <a:t>s</a:t>
            </a:r>
            <a:r>
              <a:rPr lang="en-US" sz="1500" dirty="0">
                <a:cs typeface="Calibri"/>
              </a:rPr>
              <a:t>tionnai</a:t>
            </a:r>
            <a:r>
              <a:rPr lang="en-US" sz="1500" spc="-23" dirty="0">
                <a:cs typeface="Calibri"/>
              </a:rPr>
              <a:t>r</a:t>
            </a:r>
            <a:r>
              <a:rPr lang="en-US" sz="1500" dirty="0">
                <a:cs typeface="Calibri"/>
              </a:rPr>
              <a:t>es</a:t>
            </a:r>
            <a:r>
              <a:rPr lang="en-US" sz="1500" spc="4" dirty="0">
                <a:cs typeface="Calibri"/>
              </a:rPr>
              <a:t> </a:t>
            </a:r>
            <a:r>
              <a:rPr lang="en-US" sz="1500" spc="-31" dirty="0">
                <a:cs typeface="Calibri"/>
              </a:rPr>
              <a:t>f</a:t>
            </a:r>
            <a:r>
              <a:rPr lang="en-US" sz="1500" spc="-4" dirty="0">
                <a:cs typeface="Calibri"/>
              </a:rPr>
              <a:t>o</a:t>
            </a:r>
            <a:r>
              <a:rPr lang="en-US" sz="1500" dirty="0">
                <a:cs typeface="Calibri"/>
              </a:rPr>
              <a:t>r</a:t>
            </a:r>
            <a:r>
              <a:rPr lang="en-US" sz="1500" spc="-8" dirty="0">
                <a:cs typeface="Calibri"/>
              </a:rPr>
              <a:t> </a:t>
            </a:r>
            <a:r>
              <a:rPr lang="en-US" sz="1500" dirty="0">
                <a:cs typeface="Calibri"/>
              </a:rPr>
              <a:t>1</a:t>
            </a:r>
            <a:r>
              <a:rPr lang="en-US" sz="1500" spc="4" dirty="0">
                <a:cs typeface="Calibri"/>
              </a:rPr>
              <a:t>5</a:t>
            </a:r>
            <a:r>
              <a:rPr lang="en-US" sz="1500" dirty="0">
                <a:cs typeface="Calibri"/>
              </a:rPr>
              <a:t>,138</a:t>
            </a:r>
          </a:p>
          <a:p>
            <a:pPr marL="271767">
              <a:lnSpc>
                <a:spcPts val="1742"/>
              </a:lnSpc>
            </a:pPr>
            <a:r>
              <a:rPr lang="en-US" sz="1500" dirty="0">
                <a:cs typeface="Calibri"/>
              </a:rPr>
              <a:t>child</a:t>
            </a:r>
            <a:r>
              <a:rPr lang="en-US" sz="1500" spc="-23" dirty="0">
                <a:cs typeface="Calibri"/>
              </a:rPr>
              <a:t>r</a:t>
            </a:r>
            <a:r>
              <a:rPr lang="en-US" sz="1500" dirty="0">
                <a:cs typeface="Calibri"/>
              </a:rPr>
              <a:t>en</a:t>
            </a:r>
            <a:r>
              <a:rPr lang="en-US" sz="1500" spc="-11" dirty="0">
                <a:cs typeface="Calibri"/>
              </a:rPr>
              <a:t> </a:t>
            </a:r>
            <a:r>
              <a:rPr lang="en-US" sz="1500" spc="-4" dirty="0">
                <a:cs typeface="Calibri"/>
              </a:rPr>
              <a:t>(a</a:t>
            </a:r>
            <a:r>
              <a:rPr lang="en-US" sz="1500" dirty="0">
                <a:cs typeface="Calibri"/>
              </a:rPr>
              <a:t>n</a:t>
            </a:r>
            <a:r>
              <a:rPr lang="en-US" sz="1500" spc="4" dirty="0">
                <a:cs typeface="Calibri"/>
              </a:rPr>
              <a:t> </a:t>
            </a:r>
            <a:r>
              <a:rPr lang="en-US" sz="1500" spc="-31" dirty="0">
                <a:cs typeface="Calibri"/>
              </a:rPr>
              <a:t>e</a:t>
            </a:r>
            <a:r>
              <a:rPr lang="en-US" sz="1500" spc="-42" dirty="0">
                <a:cs typeface="Calibri"/>
              </a:rPr>
              <a:t>x</a:t>
            </a:r>
            <a:r>
              <a:rPr lang="en-US" sz="1500" dirty="0">
                <a:cs typeface="Calibri"/>
              </a:rPr>
              <a:t>ce</a:t>
            </a:r>
            <a:r>
              <a:rPr lang="en-US" sz="1500" spc="-11" dirty="0">
                <a:cs typeface="Calibri"/>
              </a:rPr>
              <a:t>p</a:t>
            </a:r>
            <a:r>
              <a:rPr lang="en-US" sz="1500" dirty="0">
                <a:cs typeface="Calibri"/>
              </a:rPr>
              <a:t>ti</a:t>
            </a:r>
            <a:r>
              <a:rPr lang="en-US" sz="1500" spc="-8" dirty="0">
                <a:cs typeface="Calibri"/>
              </a:rPr>
              <a:t>o</a:t>
            </a:r>
            <a:r>
              <a:rPr lang="en-US" sz="1500" spc="-4" dirty="0">
                <a:cs typeface="Calibri"/>
              </a:rPr>
              <a:t>nal</a:t>
            </a:r>
            <a:r>
              <a:rPr lang="en-US" sz="1500" spc="-8" dirty="0">
                <a:cs typeface="Calibri"/>
              </a:rPr>
              <a:t>l</a:t>
            </a:r>
            <a:r>
              <a:rPr lang="en-US" sz="1500" dirty="0">
                <a:cs typeface="Calibri"/>
              </a:rPr>
              <a:t>y la</a:t>
            </a:r>
            <a:r>
              <a:rPr lang="en-US" sz="1500" spc="-26" dirty="0">
                <a:cs typeface="Calibri"/>
              </a:rPr>
              <a:t>r</a:t>
            </a:r>
            <a:r>
              <a:rPr lang="en-US" sz="1500" spc="-8" dirty="0">
                <a:cs typeface="Calibri"/>
              </a:rPr>
              <a:t>g</a:t>
            </a:r>
            <a:r>
              <a:rPr lang="en-US" sz="1500" dirty="0">
                <a:cs typeface="Calibri"/>
              </a:rPr>
              <a:t>e</a:t>
            </a:r>
            <a:r>
              <a:rPr lang="en-US" sz="1500" spc="-8" dirty="0">
                <a:cs typeface="Calibri"/>
              </a:rPr>
              <a:t> </a:t>
            </a:r>
            <a:r>
              <a:rPr lang="en-US" sz="1500" spc="-23" dirty="0">
                <a:cs typeface="Calibri"/>
              </a:rPr>
              <a:t>s</a:t>
            </a:r>
            <a:r>
              <a:rPr lang="en-US" sz="1500" spc="-19" dirty="0">
                <a:cs typeface="Calibri"/>
              </a:rPr>
              <a:t>t</a:t>
            </a:r>
            <a:r>
              <a:rPr lang="en-US" sz="1500" dirty="0">
                <a:cs typeface="Calibri"/>
              </a:rPr>
              <a:t>anda</a:t>
            </a:r>
            <a:r>
              <a:rPr lang="en-US" sz="1500" spc="-23" dirty="0">
                <a:cs typeface="Calibri"/>
              </a:rPr>
              <a:t>r</a:t>
            </a:r>
            <a:r>
              <a:rPr lang="en-US" sz="1500" spc="-4" dirty="0">
                <a:cs typeface="Calibri"/>
              </a:rPr>
              <a:t>di</a:t>
            </a:r>
            <a:r>
              <a:rPr lang="en-US" sz="1500" spc="-31" dirty="0">
                <a:cs typeface="Calibri"/>
              </a:rPr>
              <a:t>z</a:t>
            </a:r>
            <a:r>
              <a:rPr lang="en-US" sz="1500" spc="-19" dirty="0">
                <a:cs typeface="Calibri"/>
              </a:rPr>
              <a:t>a</a:t>
            </a:r>
            <a:r>
              <a:rPr lang="en-US" sz="1500" dirty="0">
                <a:cs typeface="Calibri"/>
              </a:rPr>
              <a:t>ti</a:t>
            </a:r>
            <a:r>
              <a:rPr lang="en-US" sz="1500" spc="-8" dirty="0">
                <a:cs typeface="Calibri"/>
              </a:rPr>
              <a:t>o</a:t>
            </a:r>
            <a:r>
              <a:rPr lang="en-US" sz="1500" dirty="0">
                <a:cs typeface="Calibri"/>
              </a:rPr>
              <a:t>n</a:t>
            </a:r>
            <a:r>
              <a:rPr lang="en-US" sz="1500" spc="11" dirty="0">
                <a:cs typeface="Calibri"/>
              </a:rPr>
              <a:t> </a:t>
            </a:r>
            <a:r>
              <a:rPr lang="en-US" sz="1500" spc="-4" dirty="0">
                <a:cs typeface="Calibri"/>
              </a:rPr>
              <a:t>sa</a:t>
            </a:r>
            <a:r>
              <a:rPr lang="en-US" sz="1500" spc="-11" dirty="0">
                <a:cs typeface="Calibri"/>
              </a:rPr>
              <a:t>m</a:t>
            </a:r>
            <a:r>
              <a:rPr lang="en-US" sz="1500" spc="-4" dirty="0">
                <a:cs typeface="Calibri"/>
              </a:rPr>
              <a:t>ple)</a:t>
            </a:r>
            <a:endParaRPr lang="en-US" sz="1500" dirty="0">
              <a:cs typeface="Calibri"/>
            </a:endParaRPr>
          </a:p>
          <a:p>
            <a:pPr marL="271767" marR="169855" indent="-262061">
              <a:lnSpc>
                <a:spcPts val="1651"/>
              </a:lnSpc>
              <a:spcBef>
                <a:spcPts val="389"/>
              </a:spcBef>
              <a:buFont typeface="Arial"/>
              <a:buChar char="•"/>
              <a:tabLst>
                <a:tab pos="271767" algn="l"/>
              </a:tabLst>
            </a:pPr>
            <a:r>
              <a:rPr lang="en-US" sz="1500" spc="-4" dirty="0">
                <a:cs typeface="Calibri"/>
              </a:rPr>
              <a:t>Th</a:t>
            </a:r>
            <a:r>
              <a:rPr lang="en-US" sz="1500" dirty="0">
                <a:cs typeface="Calibri"/>
              </a:rPr>
              <a:t>e </a:t>
            </a:r>
            <a:r>
              <a:rPr lang="en-US" sz="1500" spc="-4" dirty="0">
                <a:cs typeface="Calibri"/>
              </a:rPr>
              <a:t>sa</a:t>
            </a:r>
            <a:r>
              <a:rPr lang="en-US" sz="1500" spc="-8" dirty="0">
                <a:cs typeface="Calibri"/>
              </a:rPr>
              <a:t>m</a:t>
            </a:r>
            <a:r>
              <a:rPr lang="en-US" sz="1500" spc="-4" dirty="0">
                <a:cs typeface="Calibri"/>
              </a:rPr>
              <a:t>pl</a:t>
            </a:r>
            <a:r>
              <a:rPr lang="en-US" sz="1500" dirty="0">
                <a:cs typeface="Calibri"/>
              </a:rPr>
              <a:t>e</a:t>
            </a:r>
            <a:r>
              <a:rPr lang="en-US" sz="1500" spc="11" dirty="0">
                <a:cs typeface="Calibri"/>
              </a:rPr>
              <a:t> </a:t>
            </a:r>
            <a:r>
              <a:rPr lang="en-US" sz="1500" dirty="0">
                <a:cs typeface="Calibri"/>
              </a:rPr>
              <a:t>m</a:t>
            </a:r>
            <a:r>
              <a:rPr lang="en-US" sz="1500" spc="-8" dirty="0">
                <a:cs typeface="Calibri"/>
              </a:rPr>
              <a:t>i</a:t>
            </a:r>
            <a:r>
              <a:rPr lang="en-US" sz="1500" dirty="0">
                <a:cs typeface="Calibri"/>
              </a:rPr>
              <a:t>r</a:t>
            </a:r>
            <a:r>
              <a:rPr lang="en-US" sz="1500" spc="-35" dirty="0">
                <a:cs typeface="Calibri"/>
              </a:rPr>
              <a:t>r</a:t>
            </a:r>
            <a:r>
              <a:rPr lang="en-US" sz="1500" spc="-4" dirty="0">
                <a:cs typeface="Calibri"/>
              </a:rPr>
              <a:t>o</a:t>
            </a:r>
            <a:r>
              <a:rPr lang="en-US" sz="1500" spc="-31" dirty="0">
                <a:cs typeface="Calibri"/>
              </a:rPr>
              <a:t>r</a:t>
            </a:r>
            <a:r>
              <a:rPr lang="en-US" sz="1500" dirty="0">
                <a:cs typeface="Calibri"/>
              </a:rPr>
              <a:t>s</a:t>
            </a:r>
            <a:r>
              <a:rPr lang="en-US" sz="1500" spc="15" dirty="0">
                <a:cs typeface="Calibri"/>
              </a:rPr>
              <a:t> </a:t>
            </a:r>
            <a:r>
              <a:rPr lang="en-US" sz="1500" dirty="0">
                <a:cs typeface="Calibri"/>
              </a:rPr>
              <a:t>the</a:t>
            </a:r>
            <a:r>
              <a:rPr lang="en-US" sz="1500" spc="-8" dirty="0">
                <a:cs typeface="Calibri"/>
              </a:rPr>
              <a:t> </a:t>
            </a:r>
            <a:r>
              <a:rPr lang="en-US" sz="1500" spc="-4" dirty="0">
                <a:cs typeface="Calibri"/>
              </a:rPr>
              <a:t>demog</a:t>
            </a:r>
            <a:r>
              <a:rPr lang="en-US" sz="1500" spc="-26" dirty="0">
                <a:cs typeface="Calibri"/>
              </a:rPr>
              <a:t>r</a:t>
            </a:r>
            <a:r>
              <a:rPr lang="en-US" sz="1500" dirty="0">
                <a:cs typeface="Calibri"/>
              </a:rPr>
              <a:t>aphic</a:t>
            </a:r>
            <a:r>
              <a:rPr lang="en-US" sz="1500" spc="-19" dirty="0">
                <a:cs typeface="Calibri"/>
              </a:rPr>
              <a:t> </a:t>
            </a:r>
            <a:r>
              <a:rPr lang="en-US" sz="1500" dirty="0">
                <a:cs typeface="Calibri"/>
              </a:rPr>
              <a:t>m</a:t>
            </a:r>
            <a:r>
              <a:rPr lang="en-US" sz="1500" spc="-8" dirty="0">
                <a:cs typeface="Calibri"/>
              </a:rPr>
              <a:t>i</a:t>
            </a:r>
            <a:r>
              <a:rPr lang="en-US" sz="1500" dirty="0">
                <a:cs typeface="Calibri"/>
              </a:rPr>
              <a:t>x </a:t>
            </a:r>
            <a:r>
              <a:rPr lang="en-US" sz="1500" spc="-4" dirty="0">
                <a:cs typeface="Calibri"/>
              </a:rPr>
              <a:t>o</a:t>
            </a:r>
            <a:r>
              <a:rPr lang="en-US" sz="1500" dirty="0">
                <a:cs typeface="Calibri"/>
              </a:rPr>
              <a:t>f</a:t>
            </a:r>
            <a:r>
              <a:rPr lang="en-US" sz="1500" spc="-8" dirty="0">
                <a:cs typeface="Calibri"/>
              </a:rPr>
              <a:t> </a:t>
            </a:r>
            <a:r>
              <a:rPr lang="en-US" sz="1500" dirty="0">
                <a:cs typeface="Calibri"/>
              </a:rPr>
              <a:t>the </a:t>
            </a:r>
            <a:r>
              <a:rPr lang="en-US" sz="1500" spc="-26" dirty="0">
                <a:cs typeface="Calibri"/>
              </a:rPr>
              <a:t>U</a:t>
            </a:r>
            <a:r>
              <a:rPr lang="en-US" sz="1500" spc="-4" dirty="0">
                <a:cs typeface="Calibri"/>
              </a:rPr>
              <a:t>.S</a:t>
            </a:r>
            <a:r>
              <a:rPr lang="en-US" sz="1500" dirty="0">
                <a:cs typeface="Calibri"/>
              </a:rPr>
              <a:t>.</a:t>
            </a:r>
            <a:r>
              <a:rPr lang="en-US" sz="1500" spc="-4" dirty="0">
                <a:cs typeface="Calibri"/>
              </a:rPr>
              <a:t> po</a:t>
            </a:r>
            <a:r>
              <a:rPr lang="en-US" sz="1500" spc="4" dirty="0">
                <a:cs typeface="Calibri"/>
              </a:rPr>
              <a:t>p</a:t>
            </a:r>
            <a:r>
              <a:rPr lang="en-US" sz="1500" spc="-4" dirty="0">
                <a:cs typeface="Calibri"/>
              </a:rPr>
              <a:t>ul</a:t>
            </a:r>
            <a:r>
              <a:rPr lang="en-US" sz="1500" spc="-19" dirty="0">
                <a:cs typeface="Calibri"/>
              </a:rPr>
              <a:t>a</a:t>
            </a:r>
            <a:r>
              <a:rPr lang="en-US" sz="1500" dirty="0">
                <a:cs typeface="Calibri"/>
              </a:rPr>
              <a:t>tion and</a:t>
            </a:r>
            <a:r>
              <a:rPr lang="en-US" sz="1500" spc="-4" dirty="0">
                <a:cs typeface="Calibri"/>
              </a:rPr>
              <a:t> </a:t>
            </a:r>
            <a:r>
              <a:rPr lang="en-US" sz="1500" dirty="0">
                <a:cs typeface="Calibri"/>
              </a:rPr>
              <a:t>inclu</a:t>
            </a:r>
            <a:r>
              <a:rPr lang="en-US" sz="1500" spc="-4" dirty="0">
                <a:cs typeface="Calibri"/>
              </a:rPr>
              <a:t>d</a:t>
            </a:r>
            <a:r>
              <a:rPr lang="en-US" sz="1500" dirty="0">
                <a:cs typeface="Calibri"/>
              </a:rPr>
              <a:t>es</a:t>
            </a:r>
            <a:r>
              <a:rPr lang="en-US" sz="1500" spc="-4" dirty="0">
                <a:cs typeface="Calibri"/>
              </a:rPr>
              <a:t> un</a:t>
            </a:r>
            <a:r>
              <a:rPr lang="en-US" sz="1500" spc="4" dirty="0">
                <a:cs typeface="Calibri"/>
              </a:rPr>
              <a:t>d</a:t>
            </a:r>
            <a:r>
              <a:rPr lang="en-US" sz="1500" dirty="0">
                <a:cs typeface="Calibri"/>
              </a:rPr>
              <a:t>e</a:t>
            </a:r>
            <a:r>
              <a:rPr lang="en-US" sz="1500" spc="-35" dirty="0">
                <a:cs typeface="Calibri"/>
              </a:rPr>
              <a:t>r</a:t>
            </a:r>
            <a:r>
              <a:rPr lang="en-US" sz="1500" spc="-4" dirty="0">
                <a:cs typeface="Calibri"/>
              </a:rPr>
              <a:t>se</a:t>
            </a:r>
            <a:r>
              <a:rPr lang="en-US" sz="1500" spc="11" dirty="0">
                <a:cs typeface="Calibri"/>
              </a:rPr>
              <a:t>r</a:t>
            </a:r>
            <a:r>
              <a:rPr lang="en-US" sz="1500" spc="-23" dirty="0">
                <a:cs typeface="Calibri"/>
              </a:rPr>
              <a:t>v</a:t>
            </a:r>
            <a:r>
              <a:rPr lang="en-US" sz="1500" dirty="0">
                <a:cs typeface="Calibri"/>
              </a:rPr>
              <a:t>ed</a:t>
            </a:r>
            <a:r>
              <a:rPr lang="en-US" sz="1500" spc="-8" dirty="0">
                <a:cs typeface="Calibri"/>
              </a:rPr>
              <a:t> </a:t>
            </a:r>
            <a:r>
              <a:rPr lang="en-US" sz="1500" spc="-4" dirty="0">
                <a:cs typeface="Calibri"/>
              </a:rPr>
              <a:t>po</a:t>
            </a:r>
            <a:r>
              <a:rPr lang="en-US" sz="1500" spc="4" dirty="0">
                <a:cs typeface="Calibri"/>
              </a:rPr>
              <a:t>p</a:t>
            </a:r>
            <a:r>
              <a:rPr lang="en-US" sz="1500" spc="-4" dirty="0">
                <a:cs typeface="Calibri"/>
              </a:rPr>
              <a:t>ul</a:t>
            </a:r>
            <a:r>
              <a:rPr lang="en-US" sz="1500" spc="-19" dirty="0">
                <a:cs typeface="Calibri"/>
              </a:rPr>
              <a:t>a</a:t>
            </a:r>
            <a:r>
              <a:rPr lang="en-US" sz="1500" dirty="0">
                <a:cs typeface="Calibri"/>
              </a:rPr>
              <a:t>tions</a:t>
            </a:r>
            <a:r>
              <a:rPr lang="en-US" sz="1500" spc="-4" dirty="0">
                <a:cs typeface="Calibri"/>
              </a:rPr>
              <a:t> </a:t>
            </a:r>
            <a:r>
              <a:rPr lang="en-US" sz="1500" dirty="0">
                <a:cs typeface="Calibri"/>
              </a:rPr>
              <a:t>and</a:t>
            </a:r>
            <a:r>
              <a:rPr lang="en-US" sz="1500" spc="-15" dirty="0">
                <a:cs typeface="Calibri"/>
              </a:rPr>
              <a:t> </a:t>
            </a:r>
            <a:r>
              <a:rPr lang="en-US" sz="1500" dirty="0">
                <a:cs typeface="Calibri"/>
              </a:rPr>
              <a:t>c</a:t>
            </a:r>
            <a:r>
              <a:rPr lang="en-US" sz="1500" spc="4" dirty="0">
                <a:cs typeface="Calibri"/>
              </a:rPr>
              <a:t>h</a:t>
            </a:r>
            <a:r>
              <a:rPr lang="en-US" sz="1500" dirty="0">
                <a:cs typeface="Calibri"/>
              </a:rPr>
              <a:t>i</a:t>
            </a:r>
            <a:r>
              <a:rPr lang="en-US" sz="1500" spc="-8" dirty="0">
                <a:cs typeface="Calibri"/>
              </a:rPr>
              <a:t>l</a:t>
            </a:r>
            <a:r>
              <a:rPr lang="en-US" sz="1500" spc="-4" dirty="0">
                <a:cs typeface="Calibri"/>
              </a:rPr>
              <a:t>d</a:t>
            </a:r>
            <a:r>
              <a:rPr lang="en-US" sz="1500" spc="-19" dirty="0">
                <a:cs typeface="Calibri"/>
              </a:rPr>
              <a:t>r</a:t>
            </a:r>
            <a:r>
              <a:rPr lang="en-US" sz="1500" dirty="0">
                <a:cs typeface="Calibri"/>
              </a:rPr>
              <a:t>en</a:t>
            </a:r>
            <a:r>
              <a:rPr lang="en-US" sz="1500" spc="-4" dirty="0">
                <a:cs typeface="Calibri"/>
              </a:rPr>
              <a:t> o</a:t>
            </a:r>
            <a:r>
              <a:rPr lang="en-US" sz="1500" dirty="0">
                <a:cs typeface="Calibri"/>
              </a:rPr>
              <a:t>f a</a:t>
            </a:r>
            <a:r>
              <a:rPr lang="en-US" sz="1500" spc="-8" dirty="0">
                <a:cs typeface="Calibri"/>
              </a:rPr>
              <a:t>l</a:t>
            </a:r>
            <a:r>
              <a:rPr lang="en-US" sz="1500" dirty="0">
                <a:cs typeface="Calibri"/>
              </a:rPr>
              <a:t>l </a:t>
            </a:r>
            <a:r>
              <a:rPr lang="en-US" sz="1500" spc="-4" dirty="0">
                <a:cs typeface="Calibri"/>
              </a:rPr>
              <a:t>socioe</a:t>
            </a:r>
            <a:r>
              <a:rPr lang="en-US" sz="1500" spc="-8" dirty="0">
                <a:cs typeface="Calibri"/>
              </a:rPr>
              <a:t>c</a:t>
            </a:r>
            <a:r>
              <a:rPr lang="en-US" sz="1500" spc="-4" dirty="0">
                <a:cs typeface="Calibri"/>
              </a:rPr>
              <a:t>onomi</a:t>
            </a:r>
            <a:r>
              <a:rPr lang="en-US" sz="1500" dirty="0">
                <a:cs typeface="Calibri"/>
              </a:rPr>
              <a:t>c </a:t>
            </a:r>
            <a:r>
              <a:rPr lang="en-US" sz="1500" spc="-26" dirty="0">
                <a:cs typeface="Calibri"/>
              </a:rPr>
              <a:t>s</a:t>
            </a:r>
            <a:r>
              <a:rPr lang="en-US" sz="1500" spc="-19" dirty="0">
                <a:cs typeface="Calibri"/>
              </a:rPr>
              <a:t>ta</a:t>
            </a:r>
            <a:r>
              <a:rPr lang="en-US" sz="1500" dirty="0">
                <a:cs typeface="Calibri"/>
              </a:rPr>
              <a:t>tuses</a:t>
            </a:r>
          </a:p>
          <a:p>
            <a:pPr marL="271767" indent="-262061">
              <a:spcBef>
                <a:spcPts val="160"/>
              </a:spcBef>
              <a:buFont typeface="Arial"/>
              <a:buChar char="•"/>
              <a:tabLst>
                <a:tab pos="271767" algn="l"/>
              </a:tabLst>
            </a:pPr>
            <a:r>
              <a:rPr lang="en-US" sz="1500" spc="-4" dirty="0">
                <a:cs typeface="Calibri"/>
              </a:rPr>
              <a:t>Th</a:t>
            </a:r>
            <a:r>
              <a:rPr lang="en-US" sz="1500" dirty="0">
                <a:cs typeface="Calibri"/>
              </a:rPr>
              <a:t>e </a:t>
            </a:r>
            <a:r>
              <a:rPr lang="en-US" sz="1500" spc="-26" dirty="0">
                <a:cs typeface="Calibri"/>
              </a:rPr>
              <a:t>s</a:t>
            </a:r>
            <a:r>
              <a:rPr lang="en-US" sz="1500" dirty="0">
                <a:cs typeface="Calibri"/>
              </a:rPr>
              <a:t>t</a:t>
            </a:r>
            <a:r>
              <a:rPr lang="en-US" sz="1500" spc="-31" dirty="0">
                <a:cs typeface="Calibri"/>
              </a:rPr>
              <a:t>r</a:t>
            </a:r>
            <a:r>
              <a:rPr lang="en-US" sz="1500" spc="-4" dirty="0">
                <a:cs typeface="Calibri"/>
              </a:rPr>
              <a:t>on</a:t>
            </a:r>
            <a:r>
              <a:rPr lang="en-US" sz="1500" dirty="0">
                <a:cs typeface="Calibri"/>
              </a:rPr>
              <a:t>g </a:t>
            </a:r>
            <a:r>
              <a:rPr lang="en-US" sz="1500" spc="-23" dirty="0">
                <a:cs typeface="Calibri"/>
              </a:rPr>
              <a:t>t</a:t>
            </a:r>
            <a:r>
              <a:rPr lang="en-US" sz="1500" dirty="0">
                <a:cs typeface="Calibri"/>
              </a:rPr>
              <a:t>echni</a:t>
            </a:r>
            <a:r>
              <a:rPr lang="en-US" sz="1500" spc="-11" dirty="0">
                <a:cs typeface="Calibri"/>
              </a:rPr>
              <a:t>c</a:t>
            </a:r>
            <a:r>
              <a:rPr lang="en-US" sz="1500" dirty="0">
                <a:cs typeface="Calibri"/>
              </a:rPr>
              <a:t>al</a:t>
            </a:r>
            <a:r>
              <a:rPr lang="en-US" sz="1500" spc="-4" dirty="0">
                <a:cs typeface="Calibri"/>
              </a:rPr>
              <a:t> d</a:t>
            </a:r>
            <a:r>
              <a:rPr lang="en-US" sz="1500" spc="-15" dirty="0">
                <a:cs typeface="Calibri"/>
              </a:rPr>
              <a:t>a</a:t>
            </a:r>
            <a:r>
              <a:rPr lang="en-US" sz="1500" spc="-19" dirty="0">
                <a:cs typeface="Calibri"/>
              </a:rPr>
              <a:t>t</a:t>
            </a:r>
            <a:r>
              <a:rPr lang="en-US" sz="1500" dirty="0">
                <a:cs typeface="Calibri"/>
              </a:rPr>
              <a:t>a i</a:t>
            </a:r>
            <a:r>
              <a:rPr lang="en-US" sz="1500" spc="-11" dirty="0">
                <a:cs typeface="Calibri"/>
              </a:rPr>
              <a:t>m</a:t>
            </a:r>
            <a:r>
              <a:rPr lang="en-US" sz="1500" spc="-4" dirty="0">
                <a:cs typeface="Calibri"/>
              </a:rPr>
              <a:t>p</a:t>
            </a:r>
            <a:r>
              <a:rPr lang="en-US" sz="1500" spc="-31" dirty="0">
                <a:cs typeface="Calibri"/>
              </a:rPr>
              <a:t>r</a:t>
            </a:r>
            <a:r>
              <a:rPr lang="en-US" sz="1500" spc="-11" dirty="0">
                <a:cs typeface="Calibri"/>
              </a:rPr>
              <a:t>o</a:t>
            </a:r>
            <a:r>
              <a:rPr lang="en-US" sz="1500" spc="-23" dirty="0">
                <a:cs typeface="Calibri"/>
              </a:rPr>
              <a:t>v</a:t>
            </a:r>
            <a:r>
              <a:rPr lang="en-US" sz="1500" dirty="0">
                <a:cs typeface="Calibri"/>
              </a:rPr>
              <a:t>ed</a:t>
            </a:r>
            <a:r>
              <a:rPr lang="en-US" sz="1500" spc="-4" dirty="0">
                <a:cs typeface="Calibri"/>
              </a:rPr>
              <a:t> </a:t>
            </a:r>
            <a:r>
              <a:rPr lang="en-US" sz="1500" spc="-11" dirty="0">
                <a:cs typeface="Calibri"/>
              </a:rPr>
              <a:t>e</a:t>
            </a:r>
            <a:r>
              <a:rPr lang="en-US" sz="1500" spc="-23" dirty="0">
                <a:cs typeface="Calibri"/>
              </a:rPr>
              <a:t>v</a:t>
            </a:r>
            <a:r>
              <a:rPr lang="en-US" sz="1500" dirty="0">
                <a:cs typeface="Calibri"/>
              </a:rPr>
              <a:t>en</a:t>
            </a:r>
            <a:r>
              <a:rPr lang="en-US" sz="1500" spc="8" dirty="0">
                <a:cs typeface="Calibri"/>
              </a:rPr>
              <a:t> </a:t>
            </a:r>
            <a:r>
              <a:rPr lang="en-US" sz="1500" spc="-4" dirty="0">
                <a:cs typeface="Calibri"/>
              </a:rPr>
              <a:t>furthe</a:t>
            </a:r>
            <a:r>
              <a:rPr lang="en-US" sz="1500" dirty="0">
                <a:cs typeface="Calibri"/>
              </a:rPr>
              <a:t>r</a:t>
            </a:r>
            <a:r>
              <a:rPr lang="en-US" sz="1500" spc="-11" dirty="0">
                <a:cs typeface="Calibri"/>
              </a:rPr>
              <a:t> </a:t>
            </a:r>
            <a:r>
              <a:rPr lang="en-US" sz="1500" spc="-8" dirty="0">
                <a:cs typeface="Calibri"/>
              </a:rPr>
              <a:t>w</a:t>
            </a:r>
            <a:r>
              <a:rPr lang="en-US" sz="1500" dirty="0">
                <a:cs typeface="Calibri"/>
              </a:rPr>
              <a:t>ith</a:t>
            </a:r>
            <a:r>
              <a:rPr lang="en-US" sz="1500" spc="-4" dirty="0">
                <a:cs typeface="Calibri"/>
              </a:rPr>
              <a:t> </a:t>
            </a:r>
            <a:r>
              <a:rPr lang="en-US" sz="1500" spc="8" dirty="0">
                <a:cs typeface="Calibri"/>
              </a:rPr>
              <a:t>3</a:t>
            </a:r>
            <a:r>
              <a:rPr lang="en-US" sz="1500" spc="-5" baseline="25641" dirty="0">
                <a:cs typeface="Calibri"/>
              </a:rPr>
              <a:t>r</a:t>
            </a:r>
            <a:r>
              <a:rPr lang="en-US" sz="1500" spc="11" baseline="25641" dirty="0">
                <a:cs typeface="Calibri"/>
              </a:rPr>
              <a:t>d</a:t>
            </a:r>
            <a:r>
              <a:rPr lang="en-US" sz="1500" spc="149" baseline="25641" dirty="0">
                <a:cs typeface="Calibri"/>
              </a:rPr>
              <a:t> </a:t>
            </a:r>
            <a:r>
              <a:rPr lang="en-US" sz="1500" dirty="0">
                <a:cs typeface="Calibri"/>
              </a:rPr>
              <a:t>edi</a:t>
            </a:r>
            <a:r>
              <a:rPr lang="en-US" sz="1500" spc="-8" dirty="0">
                <a:cs typeface="Calibri"/>
              </a:rPr>
              <a:t>t</a:t>
            </a:r>
            <a:r>
              <a:rPr lang="en-US" sz="1500" dirty="0">
                <a:cs typeface="Calibri"/>
              </a:rPr>
              <a:t>i</a:t>
            </a:r>
            <a:r>
              <a:rPr lang="en-US" sz="1500" spc="-8" dirty="0">
                <a:cs typeface="Calibri"/>
              </a:rPr>
              <a:t>o</a:t>
            </a:r>
            <a:r>
              <a:rPr lang="en-US" sz="1500" dirty="0">
                <a:cs typeface="Calibri"/>
              </a:rPr>
              <a:t>n</a:t>
            </a:r>
          </a:p>
          <a:p>
            <a:pPr marL="577991" lvl="1" indent="-218870">
              <a:spcBef>
                <a:spcPts val="172"/>
              </a:spcBef>
              <a:buFont typeface="Arial"/>
              <a:buChar char="–"/>
              <a:tabLst>
                <a:tab pos="578476" algn="l"/>
              </a:tabLst>
            </a:pPr>
            <a:r>
              <a:rPr lang="en-US" sz="1300" spc="-23" dirty="0">
                <a:cs typeface="Calibri"/>
              </a:rPr>
              <a:t>R</a:t>
            </a:r>
            <a:r>
              <a:rPr lang="en-US" sz="1300" dirty="0">
                <a:cs typeface="Calibri"/>
              </a:rPr>
              <a:t>e</a:t>
            </a:r>
            <a:r>
              <a:rPr lang="en-US" sz="1300" spc="4" dirty="0">
                <a:cs typeface="Calibri"/>
              </a:rPr>
              <a:t>l</a:t>
            </a:r>
            <a:r>
              <a:rPr lang="en-US" sz="1300" dirty="0">
                <a:cs typeface="Calibri"/>
              </a:rPr>
              <a:t>ia</a:t>
            </a:r>
            <a:r>
              <a:rPr lang="en-US" sz="1300" spc="4" dirty="0">
                <a:cs typeface="Calibri"/>
              </a:rPr>
              <a:t>b</a:t>
            </a:r>
            <a:r>
              <a:rPr lang="en-US" sz="1300" spc="-8" dirty="0">
                <a:cs typeface="Calibri"/>
              </a:rPr>
              <a:t>il</a:t>
            </a:r>
            <a:r>
              <a:rPr lang="en-US" sz="1300" dirty="0">
                <a:cs typeface="Calibri"/>
              </a:rPr>
              <a:t>ity</a:t>
            </a:r>
          </a:p>
          <a:p>
            <a:pPr marL="883244" lvl="2" indent="-174708">
              <a:spcBef>
                <a:spcPts val="142"/>
              </a:spcBef>
              <a:buFont typeface="Arial"/>
              <a:buChar char="•"/>
              <a:tabLst>
                <a:tab pos="883244" algn="l"/>
              </a:tabLst>
            </a:pPr>
            <a:r>
              <a:rPr lang="en-US" sz="1100" spc="-103" dirty="0">
                <a:cs typeface="Calibri"/>
              </a:rPr>
              <a:t>T</a:t>
            </a:r>
            <a:r>
              <a:rPr lang="en-US" sz="1100" spc="-8" dirty="0">
                <a:cs typeface="Calibri"/>
              </a:rPr>
              <a:t>e</a:t>
            </a:r>
            <a:r>
              <a:rPr lang="en-US" sz="1100" spc="-19" dirty="0">
                <a:cs typeface="Calibri"/>
              </a:rPr>
              <a:t>s</a:t>
            </a:r>
            <a:r>
              <a:rPr lang="en-US" sz="1100" spc="-4" dirty="0">
                <a:cs typeface="Calibri"/>
              </a:rPr>
              <a:t>t-</a:t>
            </a:r>
            <a:r>
              <a:rPr lang="en-US" sz="1100" spc="-23" dirty="0">
                <a:cs typeface="Calibri"/>
              </a:rPr>
              <a:t>r</a:t>
            </a:r>
            <a:r>
              <a:rPr lang="en-US" sz="1100" spc="-19" dirty="0">
                <a:cs typeface="Calibri"/>
              </a:rPr>
              <a:t>e</a:t>
            </a:r>
            <a:r>
              <a:rPr lang="en-US" sz="1100" spc="-15" dirty="0">
                <a:cs typeface="Calibri"/>
              </a:rPr>
              <a:t>t</a:t>
            </a:r>
            <a:r>
              <a:rPr lang="en-US" sz="1100" spc="-8" dirty="0">
                <a:cs typeface="Calibri"/>
              </a:rPr>
              <a:t>e</a:t>
            </a:r>
            <a:r>
              <a:rPr lang="en-US" sz="1100" spc="-19" dirty="0">
                <a:cs typeface="Calibri"/>
              </a:rPr>
              <a:t>s</a:t>
            </a:r>
            <a:r>
              <a:rPr lang="en-US" sz="1100" spc="-4" dirty="0">
                <a:cs typeface="Calibri"/>
              </a:rPr>
              <a:t>t:</a:t>
            </a:r>
            <a:r>
              <a:rPr lang="en-US" sz="1100" dirty="0">
                <a:cs typeface="Calibri"/>
              </a:rPr>
              <a:t> </a:t>
            </a:r>
            <a:r>
              <a:rPr lang="en-US" sz="1100" spc="-8" dirty="0">
                <a:cs typeface="Calibri"/>
              </a:rPr>
              <a:t> </a:t>
            </a:r>
            <a:r>
              <a:rPr lang="en-US" sz="1100" spc="-11" dirty="0">
                <a:cs typeface="Calibri"/>
              </a:rPr>
              <a:t>0</a:t>
            </a:r>
            <a:r>
              <a:rPr lang="en-US" sz="1100" dirty="0">
                <a:cs typeface="Calibri"/>
              </a:rPr>
              <a:t>.</a:t>
            </a:r>
            <a:r>
              <a:rPr lang="en-US" sz="1100" spc="-11" dirty="0">
                <a:cs typeface="Calibri"/>
              </a:rPr>
              <a:t>9</a:t>
            </a:r>
            <a:r>
              <a:rPr lang="en-US" sz="1100" spc="-8" dirty="0">
                <a:cs typeface="Calibri"/>
              </a:rPr>
              <a:t>2</a:t>
            </a:r>
            <a:r>
              <a:rPr lang="en-US" sz="1100" dirty="0">
                <a:cs typeface="Calibri"/>
              </a:rPr>
              <a:t> </a:t>
            </a:r>
            <a:r>
              <a:rPr lang="en-US" sz="1100" spc="-8" dirty="0">
                <a:cs typeface="Calibri"/>
              </a:rPr>
              <a:t>(</a:t>
            </a:r>
            <a:r>
              <a:rPr lang="en-US" sz="1100" spc="-26" dirty="0">
                <a:cs typeface="Calibri"/>
              </a:rPr>
              <a:t>e</a:t>
            </a:r>
            <a:r>
              <a:rPr lang="en-US" sz="1100" spc="-31" dirty="0">
                <a:cs typeface="Calibri"/>
              </a:rPr>
              <a:t>x</a:t>
            </a:r>
            <a:r>
              <a:rPr lang="en-US" sz="1100" dirty="0">
                <a:cs typeface="Calibri"/>
              </a:rPr>
              <a:t>cell</a:t>
            </a:r>
            <a:r>
              <a:rPr lang="en-US" sz="1100" spc="-8" dirty="0">
                <a:cs typeface="Calibri"/>
              </a:rPr>
              <a:t>e</a:t>
            </a:r>
            <a:r>
              <a:rPr lang="en-US" sz="1100" spc="-19" dirty="0">
                <a:cs typeface="Calibri"/>
              </a:rPr>
              <a:t>n</a:t>
            </a:r>
            <a:r>
              <a:rPr lang="en-US" sz="1100" dirty="0">
                <a:cs typeface="Calibri"/>
              </a:rPr>
              <a:t>t)</a:t>
            </a:r>
          </a:p>
          <a:p>
            <a:pPr marL="883244" lvl="2" indent="-174708">
              <a:spcBef>
                <a:spcPts val="138"/>
              </a:spcBef>
              <a:buFont typeface="Arial"/>
              <a:buChar char="•"/>
              <a:tabLst>
                <a:tab pos="883244" algn="l"/>
              </a:tabLst>
            </a:pPr>
            <a:r>
              <a:rPr lang="en-US" sz="1100" spc="-4" dirty="0">
                <a:cs typeface="Calibri"/>
              </a:rPr>
              <a:t>I</a:t>
            </a:r>
            <a:r>
              <a:rPr lang="en-US" sz="1100" spc="-8" dirty="0">
                <a:cs typeface="Calibri"/>
              </a:rPr>
              <a:t>n</a:t>
            </a:r>
            <a:r>
              <a:rPr lang="en-US" sz="1100" spc="-15" dirty="0">
                <a:cs typeface="Calibri"/>
              </a:rPr>
              <a:t>t</a:t>
            </a:r>
            <a:r>
              <a:rPr lang="en-US" sz="1100" spc="-8" dirty="0">
                <a:cs typeface="Calibri"/>
              </a:rPr>
              <a:t>er</a:t>
            </a:r>
            <a:r>
              <a:rPr lang="en-US" sz="1100" spc="-4" dirty="0">
                <a:cs typeface="Calibri"/>
              </a:rPr>
              <a:t>-</a:t>
            </a:r>
            <a:r>
              <a:rPr lang="en-US" sz="1100" spc="-35" dirty="0">
                <a:cs typeface="Calibri"/>
              </a:rPr>
              <a:t>r</a:t>
            </a:r>
            <a:r>
              <a:rPr lang="en-US" sz="1100" spc="-11" dirty="0">
                <a:cs typeface="Calibri"/>
              </a:rPr>
              <a:t>a</a:t>
            </a:r>
            <a:r>
              <a:rPr lang="en-US" sz="1100" spc="-15" dirty="0">
                <a:cs typeface="Calibri"/>
              </a:rPr>
              <a:t>t</a:t>
            </a:r>
            <a:r>
              <a:rPr lang="en-US" sz="1100" spc="-8" dirty="0">
                <a:cs typeface="Calibri"/>
              </a:rPr>
              <a:t>er:</a:t>
            </a:r>
            <a:r>
              <a:rPr lang="en-US" sz="1100" dirty="0">
                <a:cs typeface="Calibri"/>
              </a:rPr>
              <a:t> </a:t>
            </a:r>
            <a:r>
              <a:rPr lang="en-US" sz="1100" spc="-26" dirty="0">
                <a:cs typeface="Calibri"/>
              </a:rPr>
              <a:t> </a:t>
            </a:r>
            <a:r>
              <a:rPr lang="en-US" sz="1100" spc="-15" dirty="0">
                <a:cs typeface="Calibri"/>
              </a:rPr>
              <a:t>0</a:t>
            </a:r>
            <a:r>
              <a:rPr lang="en-US" sz="1100" dirty="0">
                <a:cs typeface="Calibri"/>
              </a:rPr>
              <a:t>.</a:t>
            </a:r>
            <a:r>
              <a:rPr lang="en-US" sz="1100" spc="-11" dirty="0">
                <a:cs typeface="Calibri"/>
              </a:rPr>
              <a:t>9</a:t>
            </a:r>
            <a:r>
              <a:rPr lang="en-US" sz="1100" spc="-8" dirty="0">
                <a:cs typeface="Calibri"/>
              </a:rPr>
              <a:t>3</a:t>
            </a:r>
            <a:r>
              <a:rPr lang="en-US" sz="1100" dirty="0">
                <a:cs typeface="Calibri"/>
              </a:rPr>
              <a:t> (</a:t>
            </a:r>
            <a:r>
              <a:rPr lang="en-US" sz="1100" spc="-4" dirty="0">
                <a:cs typeface="Calibri"/>
              </a:rPr>
              <a:t> </a:t>
            </a:r>
            <a:r>
              <a:rPr lang="en-US" sz="1100" spc="-31" dirty="0">
                <a:cs typeface="Calibri"/>
              </a:rPr>
              <a:t>ex</a:t>
            </a:r>
            <a:r>
              <a:rPr lang="en-US" sz="1100" dirty="0">
                <a:cs typeface="Calibri"/>
              </a:rPr>
              <a:t>cell</a:t>
            </a:r>
            <a:r>
              <a:rPr lang="en-US" sz="1100" spc="-8" dirty="0">
                <a:cs typeface="Calibri"/>
              </a:rPr>
              <a:t>e</a:t>
            </a:r>
            <a:r>
              <a:rPr lang="en-US" sz="1100" spc="-19" dirty="0">
                <a:cs typeface="Calibri"/>
              </a:rPr>
              <a:t>n</a:t>
            </a:r>
            <a:r>
              <a:rPr lang="en-US" sz="1100" dirty="0">
                <a:cs typeface="Calibri"/>
              </a:rPr>
              <a:t>t)</a:t>
            </a:r>
          </a:p>
          <a:p>
            <a:pPr marL="577991" lvl="1" indent="-218870">
              <a:spcBef>
                <a:spcPts val="149"/>
              </a:spcBef>
              <a:buFont typeface="Arial"/>
              <a:buChar char="–"/>
              <a:tabLst>
                <a:tab pos="578476" algn="l"/>
              </a:tabLst>
            </a:pPr>
            <a:r>
              <a:rPr lang="en-US" sz="1300" spc="-72" dirty="0">
                <a:cs typeface="Calibri"/>
              </a:rPr>
              <a:t>V</a:t>
            </a:r>
            <a:r>
              <a:rPr lang="en-US" sz="1300" dirty="0">
                <a:cs typeface="Calibri"/>
              </a:rPr>
              <a:t>al</a:t>
            </a:r>
            <a:r>
              <a:rPr lang="en-US" sz="1300" spc="4" dirty="0">
                <a:cs typeface="Calibri"/>
              </a:rPr>
              <a:t>i</a:t>
            </a:r>
            <a:r>
              <a:rPr lang="en-US" sz="1300" dirty="0">
                <a:cs typeface="Calibri"/>
              </a:rPr>
              <a:t>d</a:t>
            </a:r>
            <a:r>
              <a:rPr lang="en-US" sz="1300" spc="-8" dirty="0">
                <a:cs typeface="Calibri"/>
              </a:rPr>
              <a:t>i</a:t>
            </a:r>
            <a:r>
              <a:rPr lang="en-US" sz="1300" dirty="0">
                <a:cs typeface="Calibri"/>
              </a:rPr>
              <a:t>ty: </a:t>
            </a:r>
            <a:r>
              <a:rPr lang="en-US" sz="1300" spc="-31" dirty="0">
                <a:cs typeface="Calibri"/>
              </a:rPr>
              <a:t> </a:t>
            </a:r>
            <a:r>
              <a:rPr lang="en-US" sz="1300" dirty="0">
                <a:cs typeface="Calibri"/>
              </a:rPr>
              <a:t>0.82</a:t>
            </a:r>
            <a:r>
              <a:rPr lang="en-US" sz="1300" spc="-4" dirty="0">
                <a:cs typeface="Calibri"/>
              </a:rPr>
              <a:t> </a:t>
            </a:r>
            <a:r>
              <a:rPr lang="en-US" sz="1300" spc="-8" dirty="0">
                <a:cs typeface="Calibri"/>
              </a:rPr>
              <a:t>t</a:t>
            </a:r>
            <a:r>
              <a:rPr lang="en-US" sz="1300" dirty="0">
                <a:cs typeface="Calibri"/>
              </a:rPr>
              <a:t>o 0.88</a:t>
            </a:r>
            <a:r>
              <a:rPr lang="en-US" sz="1300" spc="-11" dirty="0">
                <a:cs typeface="Calibri"/>
              </a:rPr>
              <a:t> </a:t>
            </a:r>
            <a:r>
              <a:rPr lang="en-US" sz="1300" spc="-4" dirty="0">
                <a:cs typeface="Calibri"/>
              </a:rPr>
              <a:t>(</a:t>
            </a:r>
            <a:r>
              <a:rPr lang="en-US" sz="1300" spc="-15" dirty="0">
                <a:cs typeface="Calibri"/>
              </a:rPr>
              <a:t>e</a:t>
            </a:r>
            <a:r>
              <a:rPr lang="en-US" sz="1300" spc="-26" dirty="0">
                <a:cs typeface="Calibri"/>
              </a:rPr>
              <a:t>x</a:t>
            </a:r>
            <a:r>
              <a:rPr lang="en-US" sz="1300" dirty="0">
                <a:cs typeface="Calibri"/>
              </a:rPr>
              <a:t>ce</a:t>
            </a:r>
            <a:r>
              <a:rPr lang="en-US" sz="1300" spc="4" dirty="0">
                <a:cs typeface="Calibri"/>
              </a:rPr>
              <a:t>l</a:t>
            </a:r>
            <a:r>
              <a:rPr lang="en-US" sz="1300" dirty="0">
                <a:cs typeface="Calibri"/>
              </a:rPr>
              <a:t>l</a:t>
            </a:r>
            <a:r>
              <a:rPr lang="en-US" sz="1300" spc="4" dirty="0">
                <a:cs typeface="Calibri"/>
              </a:rPr>
              <a:t>e</a:t>
            </a:r>
            <a:r>
              <a:rPr lang="en-US" sz="1300" spc="-15" dirty="0">
                <a:cs typeface="Calibri"/>
              </a:rPr>
              <a:t>n</a:t>
            </a:r>
            <a:r>
              <a:rPr lang="en-US" sz="1300" dirty="0">
                <a:cs typeface="Calibri"/>
              </a:rPr>
              <a:t>t)</a:t>
            </a:r>
          </a:p>
          <a:p>
            <a:pPr marL="577991" lvl="1" indent="-218870">
              <a:spcBef>
                <a:spcPts val="156"/>
              </a:spcBef>
              <a:buFont typeface="Arial"/>
              <a:buChar char="–"/>
              <a:tabLst>
                <a:tab pos="578476" algn="l"/>
              </a:tabLst>
            </a:pPr>
            <a:r>
              <a:rPr lang="en-US" sz="1300" spc="-4" dirty="0">
                <a:cs typeface="Calibri"/>
              </a:rPr>
              <a:t>Sen</a:t>
            </a:r>
            <a:r>
              <a:rPr lang="en-US" sz="1300" spc="4" dirty="0">
                <a:cs typeface="Calibri"/>
              </a:rPr>
              <a:t>s</a:t>
            </a:r>
            <a:r>
              <a:rPr lang="en-US" sz="1300" dirty="0">
                <a:cs typeface="Calibri"/>
              </a:rPr>
              <a:t>i</a:t>
            </a:r>
            <a:r>
              <a:rPr lang="en-US" sz="1300" spc="4" dirty="0">
                <a:cs typeface="Calibri"/>
              </a:rPr>
              <a:t>t</a:t>
            </a:r>
            <a:r>
              <a:rPr lang="en-US" sz="1300" spc="-8" dirty="0">
                <a:cs typeface="Calibri"/>
              </a:rPr>
              <a:t>i</a:t>
            </a:r>
            <a:r>
              <a:rPr lang="en-US" sz="1300" dirty="0">
                <a:cs typeface="Calibri"/>
              </a:rPr>
              <a:t>v</a:t>
            </a:r>
            <a:r>
              <a:rPr lang="en-US" sz="1300" spc="-11" dirty="0">
                <a:cs typeface="Calibri"/>
              </a:rPr>
              <a:t>i</a:t>
            </a:r>
            <a:r>
              <a:rPr lang="en-US" sz="1300" dirty="0">
                <a:cs typeface="Calibri"/>
              </a:rPr>
              <a:t>ty: </a:t>
            </a:r>
            <a:r>
              <a:rPr lang="en-US" sz="1300" spc="-31" dirty="0">
                <a:cs typeface="Calibri"/>
              </a:rPr>
              <a:t> </a:t>
            </a:r>
            <a:r>
              <a:rPr lang="en-US" sz="1300" dirty="0">
                <a:cs typeface="Calibri"/>
              </a:rPr>
              <a:t>0.86</a:t>
            </a:r>
            <a:r>
              <a:rPr lang="en-US" sz="1300" spc="-4" dirty="0">
                <a:cs typeface="Calibri"/>
              </a:rPr>
              <a:t> </a:t>
            </a:r>
            <a:r>
              <a:rPr lang="en-US" sz="1300" spc="-8" dirty="0">
                <a:cs typeface="Calibri"/>
              </a:rPr>
              <a:t>(</a:t>
            </a:r>
            <a:r>
              <a:rPr lang="en-US" sz="1300" spc="-19" dirty="0">
                <a:cs typeface="Calibri"/>
              </a:rPr>
              <a:t>e</a:t>
            </a:r>
            <a:r>
              <a:rPr lang="en-US" sz="1300" spc="-26" dirty="0">
                <a:cs typeface="Calibri"/>
              </a:rPr>
              <a:t>x</a:t>
            </a:r>
            <a:r>
              <a:rPr lang="en-US" sz="1300" dirty="0">
                <a:cs typeface="Calibri"/>
              </a:rPr>
              <a:t>cel</a:t>
            </a:r>
            <a:r>
              <a:rPr lang="en-US" sz="1300" spc="4" dirty="0">
                <a:cs typeface="Calibri"/>
              </a:rPr>
              <a:t>l</a:t>
            </a:r>
            <a:r>
              <a:rPr lang="en-US" sz="1300" dirty="0">
                <a:cs typeface="Calibri"/>
              </a:rPr>
              <a:t>e</a:t>
            </a:r>
            <a:r>
              <a:rPr lang="en-US" sz="1300" spc="-15" dirty="0">
                <a:cs typeface="Calibri"/>
              </a:rPr>
              <a:t>n</a:t>
            </a:r>
            <a:r>
              <a:rPr lang="en-US" sz="1300" dirty="0">
                <a:cs typeface="Calibri"/>
              </a:rPr>
              <a:t>t)</a:t>
            </a:r>
          </a:p>
          <a:p>
            <a:pPr marL="577991" lvl="1" indent="-218870">
              <a:spcBef>
                <a:spcPts val="156"/>
              </a:spcBef>
              <a:buFont typeface="Arial"/>
              <a:buChar char="–"/>
              <a:tabLst>
                <a:tab pos="578476" algn="l"/>
              </a:tabLst>
            </a:pPr>
            <a:r>
              <a:rPr lang="en-US" sz="1300" spc="-4" dirty="0">
                <a:cs typeface="Calibri"/>
              </a:rPr>
              <a:t>Sp</a:t>
            </a:r>
            <a:r>
              <a:rPr lang="en-US" sz="1300" spc="4" dirty="0">
                <a:cs typeface="Calibri"/>
              </a:rPr>
              <a:t>e</a:t>
            </a:r>
            <a:r>
              <a:rPr lang="en-US" sz="1300" dirty="0">
                <a:cs typeface="Calibri"/>
              </a:rPr>
              <a:t>cific</a:t>
            </a:r>
            <a:r>
              <a:rPr lang="en-US" sz="1300" spc="4" dirty="0">
                <a:cs typeface="Calibri"/>
              </a:rPr>
              <a:t>i</a:t>
            </a:r>
            <a:r>
              <a:rPr lang="en-US" sz="1300" dirty="0">
                <a:cs typeface="Calibri"/>
              </a:rPr>
              <a:t>ty: </a:t>
            </a:r>
            <a:r>
              <a:rPr lang="en-US" sz="1300" spc="-23" dirty="0">
                <a:cs typeface="Calibri"/>
              </a:rPr>
              <a:t> </a:t>
            </a:r>
            <a:r>
              <a:rPr lang="en-US" sz="1300" dirty="0">
                <a:cs typeface="Calibri"/>
              </a:rPr>
              <a:t>0.85</a:t>
            </a:r>
            <a:r>
              <a:rPr lang="en-US" sz="1300" spc="-4" dirty="0">
                <a:cs typeface="Calibri"/>
              </a:rPr>
              <a:t> (</a:t>
            </a:r>
            <a:r>
              <a:rPr lang="en-US" sz="1300" spc="-15" dirty="0">
                <a:cs typeface="Calibri"/>
              </a:rPr>
              <a:t>e</a:t>
            </a:r>
            <a:r>
              <a:rPr lang="en-US" sz="1300" spc="-26" dirty="0">
                <a:cs typeface="Calibri"/>
              </a:rPr>
              <a:t>x</a:t>
            </a:r>
            <a:r>
              <a:rPr lang="en-US" sz="1300" dirty="0">
                <a:cs typeface="Calibri"/>
              </a:rPr>
              <a:t>ce</a:t>
            </a:r>
            <a:r>
              <a:rPr lang="en-US" sz="1300" spc="4" dirty="0">
                <a:cs typeface="Calibri"/>
              </a:rPr>
              <a:t>l</a:t>
            </a:r>
            <a:r>
              <a:rPr lang="en-US" sz="1300" dirty="0">
                <a:cs typeface="Calibri"/>
              </a:rPr>
              <a:t>l</a:t>
            </a:r>
            <a:r>
              <a:rPr lang="en-US" sz="1300" spc="4" dirty="0">
                <a:cs typeface="Calibri"/>
              </a:rPr>
              <a:t>e</a:t>
            </a:r>
            <a:r>
              <a:rPr lang="en-US" sz="1300" spc="-15" dirty="0">
                <a:cs typeface="Calibri"/>
              </a:rPr>
              <a:t>n</a:t>
            </a:r>
            <a:r>
              <a:rPr lang="en-US" sz="1300" dirty="0">
                <a:cs typeface="Calibri"/>
              </a:rPr>
              <a:t>t)</a:t>
            </a:r>
          </a:p>
          <a:p>
            <a:pPr>
              <a:spcBef>
                <a:spcPts val="29"/>
              </a:spcBef>
            </a:pPr>
            <a:endParaRPr lang="en-US" sz="1600" dirty="0">
              <a:latin typeface="Times New Roman"/>
              <a:cs typeface="Times New Roman"/>
            </a:endParaRPr>
          </a:p>
          <a:p>
            <a:pPr marL="359121">
              <a:lnSpc>
                <a:spcPts val="1655"/>
              </a:lnSpc>
            </a:pPr>
            <a:r>
              <a:rPr lang="en-US" sz="1500" spc="-11" dirty="0">
                <a:cs typeface="Calibri"/>
              </a:rPr>
              <a:t>(No</a:t>
            </a:r>
            <a:r>
              <a:rPr lang="en-US" sz="1500" spc="-31" dirty="0">
                <a:cs typeface="Calibri"/>
              </a:rPr>
              <a:t>t</a:t>
            </a:r>
            <a:r>
              <a:rPr lang="en-US" sz="1500" spc="-8" dirty="0">
                <a:cs typeface="Calibri"/>
              </a:rPr>
              <a:t>e</a:t>
            </a:r>
            <a:r>
              <a:rPr lang="en-US" sz="1500" spc="4" dirty="0">
                <a:cs typeface="Calibri"/>
              </a:rPr>
              <a:t> </a:t>
            </a:r>
            <a:r>
              <a:rPr lang="en-US" sz="1500" spc="-8" dirty="0">
                <a:cs typeface="Calibri"/>
              </a:rPr>
              <a:t>the</a:t>
            </a:r>
            <a:r>
              <a:rPr lang="en-US" sz="1500" spc="4" dirty="0">
                <a:cs typeface="Calibri"/>
              </a:rPr>
              <a:t> </a:t>
            </a:r>
            <a:r>
              <a:rPr lang="en-US" sz="1500" spc="-8" dirty="0">
                <a:cs typeface="Calibri"/>
              </a:rPr>
              <a:t>cu</a:t>
            </a:r>
            <a:r>
              <a:rPr lang="en-US" sz="1500" spc="-26" dirty="0">
                <a:cs typeface="Calibri"/>
              </a:rPr>
              <a:t>t</a:t>
            </a:r>
            <a:r>
              <a:rPr lang="en-US" sz="1500" spc="-11" dirty="0">
                <a:cs typeface="Calibri"/>
              </a:rPr>
              <a:t>o</a:t>
            </a:r>
            <a:r>
              <a:rPr lang="en-US" sz="1500" spc="-35" dirty="0">
                <a:cs typeface="Calibri"/>
              </a:rPr>
              <a:t>f</a:t>
            </a:r>
            <a:r>
              <a:rPr lang="en-US" sz="1500" spc="-31" dirty="0">
                <a:cs typeface="Calibri"/>
              </a:rPr>
              <a:t>f</a:t>
            </a:r>
            <a:r>
              <a:rPr lang="en-US" sz="1500" spc="-8" dirty="0">
                <a:cs typeface="Calibri"/>
              </a:rPr>
              <a:t>s</a:t>
            </a:r>
            <a:r>
              <a:rPr lang="en-US" sz="1500" dirty="0">
                <a:cs typeface="Calibri"/>
              </a:rPr>
              <a:t> </a:t>
            </a:r>
            <a:r>
              <a:rPr lang="en-US" sz="1500" spc="-23" dirty="0">
                <a:cs typeface="Calibri"/>
              </a:rPr>
              <a:t>g</a:t>
            </a:r>
            <a:r>
              <a:rPr lang="en-US" sz="1500" spc="-8" dirty="0">
                <a:cs typeface="Calibri"/>
              </a:rPr>
              <a:t>en</a:t>
            </a:r>
            <a:r>
              <a:rPr lang="en-US" sz="1500" spc="-4" dirty="0">
                <a:cs typeface="Calibri"/>
              </a:rPr>
              <a:t>e</a:t>
            </a:r>
            <a:r>
              <a:rPr lang="en-US" sz="1500" spc="-39" dirty="0">
                <a:cs typeface="Calibri"/>
              </a:rPr>
              <a:t>r</a:t>
            </a:r>
            <a:r>
              <a:rPr lang="en-US" sz="1500" spc="-15" dirty="0">
                <a:cs typeface="Calibri"/>
              </a:rPr>
              <a:t>a</a:t>
            </a:r>
            <a:r>
              <a:rPr lang="en-US" sz="1500" spc="-26" dirty="0">
                <a:cs typeface="Calibri"/>
              </a:rPr>
              <a:t>t</a:t>
            </a:r>
            <a:r>
              <a:rPr lang="en-US" sz="1500" spc="-8" dirty="0">
                <a:cs typeface="Calibri"/>
              </a:rPr>
              <a:t>ed</a:t>
            </a:r>
            <a:r>
              <a:rPr lang="en-US" sz="1500" spc="19" dirty="0">
                <a:cs typeface="Calibri"/>
              </a:rPr>
              <a:t> </a:t>
            </a:r>
            <a:r>
              <a:rPr lang="en-US" sz="1500" spc="-11" dirty="0">
                <a:cs typeface="Calibri"/>
              </a:rPr>
              <a:t>f</a:t>
            </a:r>
            <a:r>
              <a:rPr lang="en-US" sz="1500" spc="-39" dirty="0">
                <a:cs typeface="Calibri"/>
              </a:rPr>
              <a:t>r</a:t>
            </a:r>
            <a:r>
              <a:rPr lang="en-US" sz="1500" spc="-11" dirty="0">
                <a:cs typeface="Calibri"/>
              </a:rPr>
              <a:t>o</a:t>
            </a:r>
            <a:r>
              <a:rPr lang="en-US" sz="1500" spc="-15" dirty="0">
                <a:cs typeface="Calibri"/>
              </a:rPr>
              <a:t>m</a:t>
            </a:r>
            <a:r>
              <a:rPr lang="en-US" sz="1500" spc="-8" dirty="0">
                <a:cs typeface="Calibri"/>
              </a:rPr>
              <a:t> this</a:t>
            </a:r>
            <a:r>
              <a:rPr lang="en-US" sz="1500" dirty="0">
                <a:cs typeface="Calibri"/>
              </a:rPr>
              <a:t> </a:t>
            </a:r>
            <a:r>
              <a:rPr lang="en-US" sz="1500" spc="-26" dirty="0">
                <a:cs typeface="Calibri"/>
              </a:rPr>
              <a:t>st</a:t>
            </a:r>
            <a:r>
              <a:rPr lang="en-US" sz="1500" spc="-8" dirty="0">
                <a:cs typeface="Calibri"/>
              </a:rPr>
              <a:t>and</a:t>
            </a:r>
            <a:r>
              <a:rPr lang="en-US" sz="1500" spc="-4" dirty="0">
                <a:cs typeface="Calibri"/>
              </a:rPr>
              <a:t>a</a:t>
            </a:r>
            <a:r>
              <a:rPr lang="en-US" sz="1500" spc="-31" dirty="0">
                <a:cs typeface="Calibri"/>
              </a:rPr>
              <a:t>r</a:t>
            </a:r>
            <a:r>
              <a:rPr lang="en-US" sz="1500" spc="-11" dirty="0">
                <a:cs typeface="Calibri"/>
              </a:rPr>
              <a:t>di</a:t>
            </a:r>
            <a:r>
              <a:rPr lang="en-US" sz="1500" spc="-42" dirty="0">
                <a:cs typeface="Calibri"/>
              </a:rPr>
              <a:t>z</a:t>
            </a:r>
            <a:r>
              <a:rPr lang="en-US" sz="1500" spc="-15" dirty="0">
                <a:cs typeface="Calibri"/>
              </a:rPr>
              <a:t>a</a:t>
            </a:r>
            <a:r>
              <a:rPr lang="en-US" sz="1500" spc="-8" dirty="0">
                <a:cs typeface="Calibri"/>
              </a:rPr>
              <a:t>ti</a:t>
            </a:r>
            <a:r>
              <a:rPr lang="en-US" sz="1500" spc="-15" dirty="0">
                <a:cs typeface="Calibri"/>
              </a:rPr>
              <a:t>o</a:t>
            </a:r>
            <a:r>
              <a:rPr lang="en-US" sz="1500" spc="-8" dirty="0">
                <a:cs typeface="Calibri"/>
              </a:rPr>
              <a:t>n</a:t>
            </a:r>
            <a:r>
              <a:rPr lang="en-US" sz="1500" spc="15" dirty="0">
                <a:cs typeface="Calibri"/>
              </a:rPr>
              <a:t> </a:t>
            </a:r>
            <a:r>
              <a:rPr lang="en-US" sz="1500" spc="-8" dirty="0">
                <a:cs typeface="Calibri"/>
              </a:rPr>
              <a:t>a</a:t>
            </a:r>
            <a:r>
              <a:rPr lang="en-US" sz="1500" spc="-26" dirty="0">
                <a:cs typeface="Calibri"/>
              </a:rPr>
              <a:t>r</a:t>
            </a:r>
            <a:r>
              <a:rPr lang="en-US" sz="1500" spc="-8" dirty="0">
                <a:cs typeface="Calibri"/>
              </a:rPr>
              <a:t>e</a:t>
            </a:r>
            <a:r>
              <a:rPr lang="en-US" sz="1500" spc="4" dirty="0">
                <a:cs typeface="Calibri"/>
              </a:rPr>
              <a:t> </a:t>
            </a:r>
            <a:r>
              <a:rPr lang="en-US" sz="1500" spc="-23" dirty="0">
                <a:cs typeface="Calibri"/>
              </a:rPr>
              <a:t>w</a:t>
            </a:r>
            <a:r>
              <a:rPr lang="en-US" sz="1500" spc="-11" dirty="0">
                <a:cs typeface="Calibri"/>
              </a:rPr>
              <a:t>orking</a:t>
            </a:r>
            <a:endParaRPr lang="en-US" sz="1500" dirty="0">
              <a:cs typeface="Calibri"/>
            </a:endParaRPr>
          </a:p>
          <a:p>
            <a:pPr marL="577991">
              <a:lnSpc>
                <a:spcPts val="1655"/>
              </a:lnSpc>
            </a:pPr>
            <a:r>
              <a:rPr lang="en-US" sz="1500" spc="-23" dirty="0">
                <a:cs typeface="Calibri"/>
              </a:rPr>
              <a:t>w</a:t>
            </a:r>
            <a:r>
              <a:rPr lang="en-US" sz="1500" spc="-8" dirty="0">
                <a:cs typeface="Calibri"/>
              </a:rPr>
              <a:t>ell</a:t>
            </a:r>
            <a:r>
              <a:rPr lang="en-US" sz="1500" spc="4" dirty="0">
                <a:cs typeface="Calibri"/>
              </a:rPr>
              <a:t> </a:t>
            </a:r>
            <a:r>
              <a:rPr lang="en-US" sz="1500" dirty="0">
                <a:cs typeface="Calibri"/>
              </a:rPr>
              <a:t>in</a:t>
            </a:r>
            <a:r>
              <a:rPr lang="en-US" sz="1500" spc="-4" dirty="0">
                <a:cs typeface="Calibri"/>
              </a:rPr>
              <a:t> </a:t>
            </a:r>
            <a:r>
              <a:rPr lang="en-US" sz="1500" spc="-11" dirty="0">
                <a:cs typeface="Calibri"/>
              </a:rPr>
              <a:t>us</a:t>
            </a:r>
            <a:r>
              <a:rPr lang="en-US" sz="1500" spc="-8" dirty="0">
                <a:cs typeface="Calibri"/>
              </a:rPr>
              <a:t>e </a:t>
            </a:r>
            <a:r>
              <a:rPr lang="en-US" sz="1500" spc="-11" dirty="0">
                <a:cs typeface="Calibri"/>
              </a:rPr>
              <a:t>o</a:t>
            </a:r>
            <a:r>
              <a:rPr lang="en-US" sz="1500" spc="-8" dirty="0">
                <a:cs typeface="Calibri"/>
              </a:rPr>
              <a:t>f the</a:t>
            </a:r>
            <a:r>
              <a:rPr lang="en-US" sz="1500" spc="4" dirty="0">
                <a:cs typeface="Calibri"/>
              </a:rPr>
              <a:t> </a:t>
            </a:r>
            <a:r>
              <a:rPr lang="en-US" sz="1500" spc="-19" dirty="0">
                <a:cs typeface="Calibri"/>
              </a:rPr>
              <a:t>A</a:t>
            </a:r>
            <a:r>
              <a:rPr lang="en-US" sz="1500" spc="-11" dirty="0">
                <a:cs typeface="Calibri"/>
              </a:rPr>
              <a:t>S</a:t>
            </a:r>
            <a:r>
              <a:rPr lang="en-US" sz="1500" spc="-8" dirty="0">
                <a:cs typeface="Calibri"/>
              </a:rPr>
              <a:t>Q</a:t>
            </a:r>
            <a:r>
              <a:rPr lang="en-US" sz="1500" spc="-15" dirty="0">
                <a:cs typeface="Calibri"/>
              </a:rPr>
              <a:t>-</a:t>
            </a:r>
            <a:r>
              <a:rPr lang="en-US" sz="1500" spc="-11" dirty="0">
                <a:cs typeface="Calibri"/>
              </a:rPr>
              <a:t>3™</a:t>
            </a:r>
            <a:r>
              <a:rPr lang="en-US" sz="1500" spc="8" dirty="0">
                <a:cs typeface="Calibri"/>
              </a:rPr>
              <a:t> </a:t>
            </a:r>
            <a:r>
              <a:rPr lang="en-US" sz="1500" spc="-8" dirty="0">
                <a:cs typeface="Calibri"/>
              </a:rPr>
              <a:t>a</a:t>
            </a:r>
            <a:r>
              <a:rPr lang="en-US" sz="1500" spc="-39" dirty="0">
                <a:cs typeface="Calibri"/>
              </a:rPr>
              <a:t>r</a:t>
            </a:r>
            <a:r>
              <a:rPr lang="en-US" sz="1500" spc="-8" dirty="0">
                <a:cs typeface="Calibri"/>
              </a:rPr>
              <a:t>ou</a:t>
            </a:r>
            <a:r>
              <a:rPr lang="en-US" sz="1500" spc="-15" dirty="0">
                <a:cs typeface="Calibri"/>
              </a:rPr>
              <a:t>n</a:t>
            </a:r>
            <a:r>
              <a:rPr lang="en-US" sz="1500" spc="-8" dirty="0">
                <a:cs typeface="Calibri"/>
              </a:rPr>
              <a:t>d</a:t>
            </a:r>
            <a:r>
              <a:rPr lang="en-US" sz="1500" spc="8" dirty="0">
                <a:cs typeface="Calibri"/>
              </a:rPr>
              <a:t> </a:t>
            </a:r>
            <a:r>
              <a:rPr lang="en-US" sz="1500" spc="-8" dirty="0">
                <a:cs typeface="Calibri"/>
              </a:rPr>
              <a:t>the</a:t>
            </a:r>
            <a:r>
              <a:rPr lang="en-US" sz="1500" spc="-4" dirty="0">
                <a:cs typeface="Calibri"/>
              </a:rPr>
              <a:t> </a:t>
            </a:r>
            <a:r>
              <a:rPr lang="en-US" sz="1500" spc="-19" dirty="0">
                <a:cs typeface="Calibri"/>
              </a:rPr>
              <a:t>w</a:t>
            </a:r>
            <a:r>
              <a:rPr lang="en-US" sz="1500" spc="-8" dirty="0">
                <a:cs typeface="Calibri"/>
              </a:rPr>
              <a:t>o</a:t>
            </a:r>
            <a:r>
              <a:rPr lang="en-US" sz="1500" spc="-15" dirty="0">
                <a:cs typeface="Calibri"/>
              </a:rPr>
              <a:t>r</a:t>
            </a:r>
            <a:r>
              <a:rPr lang="en-US" sz="1500" spc="-8" dirty="0">
                <a:cs typeface="Calibri"/>
              </a:rPr>
              <a:t>ld.)</a:t>
            </a:r>
            <a:endParaRPr lang="en-US" sz="1500" dirty="0">
              <a:cs typeface="Calibri"/>
            </a:endParaRPr>
          </a:p>
          <a:p>
            <a:pPr marL="271767" marR="3882" indent="-262061">
              <a:spcBef>
                <a:spcPts val="459"/>
              </a:spcBef>
              <a:buFont typeface="Arial"/>
              <a:buChar char="•"/>
              <a:tabLst>
                <a:tab pos="271767" algn="l"/>
              </a:tabLst>
            </a:pPr>
            <a:endParaRPr lang="en-US" dirty="0">
              <a:cs typeface="Calibri"/>
            </a:endParaRPr>
          </a:p>
          <a:p>
            <a:endParaRPr lang="en-US" dirty="0" smtClean="0"/>
          </a:p>
          <a:p>
            <a:endParaRPr lang="en-US" dirty="0" smtClean="0"/>
          </a:p>
          <a:p>
            <a:pPr marL="271767" marR="3882" indent="-262061">
              <a:lnSpc>
                <a:spcPct val="90100"/>
              </a:lnSpc>
              <a:buFont typeface="Arial"/>
              <a:buChar char="•"/>
              <a:tabLst>
                <a:tab pos="271767" algn="l"/>
              </a:tabLst>
            </a:pPr>
            <a:r>
              <a:rPr lang="en-US" sz="1700" spc="-8" dirty="0">
                <a:cs typeface="Calibri"/>
              </a:rPr>
              <a:t>I</a:t>
            </a:r>
            <a:r>
              <a:rPr lang="en-US" sz="1700" spc="-42" dirty="0">
                <a:cs typeface="Calibri"/>
              </a:rPr>
              <a:t>n</a:t>
            </a:r>
            <a:r>
              <a:rPr lang="en-US" sz="1700" spc="-23" dirty="0">
                <a:cs typeface="Calibri"/>
              </a:rPr>
              <a:t>v</a:t>
            </a:r>
            <a:r>
              <a:rPr lang="en-US" sz="1700" spc="-11" dirty="0">
                <a:cs typeface="Calibri"/>
              </a:rPr>
              <a:t>e</a:t>
            </a:r>
            <a:r>
              <a:rPr lang="en-US" sz="1700" spc="-23" dirty="0">
                <a:cs typeface="Calibri"/>
              </a:rPr>
              <a:t>s</a:t>
            </a:r>
            <a:r>
              <a:rPr lang="en-US" sz="1700" spc="-8" dirty="0">
                <a:cs typeface="Calibri"/>
              </a:rPr>
              <a:t>ti</a:t>
            </a:r>
            <a:r>
              <a:rPr lang="en-US" sz="1700" spc="-46" dirty="0">
                <a:cs typeface="Calibri"/>
              </a:rPr>
              <a:t>g</a:t>
            </a:r>
            <a:r>
              <a:rPr lang="en-US" sz="1700" spc="-26" dirty="0">
                <a:cs typeface="Calibri"/>
              </a:rPr>
              <a:t>a</a:t>
            </a:r>
            <a:r>
              <a:rPr lang="en-US" sz="1700" spc="-31" dirty="0">
                <a:cs typeface="Calibri"/>
              </a:rPr>
              <a:t>t</a:t>
            </a:r>
            <a:r>
              <a:rPr lang="en-US" sz="1700" spc="-11" dirty="0">
                <a:cs typeface="Calibri"/>
              </a:rPr>
              <a:t>ed</a:t>
            </a:r>
            <a:r>
              <a:rPr lang="en-US" sz="1700" spc="-4" dirty="0">
                <a:cs typeface="Calibri"/>
              </a:rPr>
              <a:t> </a:t>
            </a:r>
            <a:r>
              <a:rPr lang="en-US" sz="1700" spc="-8" dirty="0">
                <a:cs typeface="Calibri"/>
              </a:rPr>
              <a:t>with</a:t>
            </a:r>
            <a:r>
              <a:rPr lang="en-US" sz="1700" spc="-4" dirty="0">
                <a:cs typeface="Calibri"/>
              </a:rPr>
              <a:t> </a:t>
            </a:r>
            <a:r>
              <a:rPr lang="en-US" sz="1700" spc="-8" dirty="0">
                <a:cs typeface="Calibri"/>
              </a:rPr>
              <a:t>14,07</a:t>
            </a:r>
            <a:r>
              <a:rPr lang="en-US" sz="1700" spc="-11" dirty="0">
                <a:cs typeface="Calibri"/>
              </a:rPr>
              <a:t>4 chi</a:t>
            </a:r>
            <a:r>
              <a:rPr lang="en-US" sz="1700" spc="-8" dirty="0">
                <a:cs typeface="Calibri"/>
              </a:rPr>
              <a:t>ld</a:t>
            </a:r>
            <a:r>
              <a:rPr lang="en-US" sz="1700" spc="-31" dirty="0">
                <a:cs typeface="Calibri"/>
              </a:rPr>
              <a:t>r</a:t>
            </a:r>
            <a:r>
              <a:rPr lang="en-US" sz="1700" spc="-8" dirty="0">
                <a:cs typeface="Calibri"/>
              </a:rPr>
              <a:t>en;</a:t>
            </a:r>
            <a:r>
              <a:rPr lang="en-US" sz="1700" spc="-4" dirty="0">
                <a:cs typeface="Calibri"/>
              </a:rPr>
              <a:t> </a:t>
            </a:r>
            <a:r>
              <a:rPr lang="en-US" sz="1700" spc="-8" dirty="0">
                <a:cs typeface="Calibri"/>
              </a:rPr>
              <a:t>the</a:t>
            </a:r>
            <a:r>
              <a:rPr lang="en-US" sz="1700" spc="-4" dirty="0">
                <a:cs typeface="Calibri"/>
              </a:rPr>
              <a:t> </a:t>
            </a:r>
            <a:r>
              <a:rPr lang="en-US" sz="1700" spc="-11" dirty="0">
                <a:cs typeface="Calibri"/>
              </a:rPr>
              <a:t>sample</a:t>
            </a:r>
            <a:r>
              <a:rPr lang="en-US" sz="1700" dirty="0">
                <a:cs typeface="Calibri"/>
              </a:rPr>
              <a:t> </a:t>
            </a:r>
            <a:r>
              <a:rPr lang="en-US" sz="1700" spc="-8" dirty="0">
                <a:cs typeface="Calibri"/>
              </a:rPr>
              <a:t>mir</a:t>
            </a:r>
            <a:r>
              <a:rPr lang="en-US" sz="1700" spc="-31" dirty="0">
                <a:cs typeface="Calibri"/>
              </a:rPr>
              <a:t>r</a:t>
            </a:r>
            <a:r>
              <a:rPr lang="en-US" sz="1700" spc="-11" dirty="0">
                <a:cs typeface="Calibri"/>
              </a:rPr>
              <a:t>o</a:t>
            </a:r>
            <a:r>
              <a:rPr lang="en-US" sz="1700" spc="-35" dirty="0">
                <a:cs typeface="Calibri"/>
              </a:rPr>
              <a:t>r</a:t>
            </a:r>
            <a:r>
              <a:rPr lang="en-US" sz="1700" spc="-8" dirty="0">
                <a:cs typeface="Calibri"/>
              </a:rPr>
              <a:t>s t</a:t>
            </a:r>
            <a:r>
              <a:rPr lang="en-US" sz="1700" spc="-19" dirty="0">
                <a:cs typeface="Calibri"/>
              </a:rPr>
              <a:t>h</a:t>
            </a:r>
            <a:r>
              <a:rPr lang="en-US" sz="1700" spc="-11" dirty="0">
                <a:cs typeface="Calibri"/>
              </a:rPr>
              <a:t>e</a:t>
            </a:r>
            <a:r>
              <a:rPr lang="en-US" sz="1700" spc="8" dirty="0">
                <a:cs typeface="Calibri"/>
              </a:rPr>
              <a:t> </a:t>
            </a:r>
            <a:r>
              <a:rPr lang="en-US" sz="1700" spc="-46" dirty="0">
                <a:cs typeface="Calibri"/>
              </a:rPr>
              <a:t>U</a:t>
            </a:r>
            <a:r>
              <a:rPr lang="en-US" sz="1700" spc="-4" dirty="0">
                <a:cs typeface="Calibri"/>
              </a:rPr>
              <a:t>.S</a:t>
            </a:r>
            <a:r>
              <a:rPr lang="en-US" sz="1700" dirty="0">
                <a:cs typeface="Calibri"/>
              </a:rPr>
              <a:t>. </a:t>
            </a:r>
            <a:r>
              <a:rPr lang="en-US" sz="1700" spc="-15" dirty="0">
                <a:cs typeface="Calibri"/>
              </a:rPr>
              <a:t>popul</a:t>
            </a:r>
            <a:r>
              <a:rPr lang="en-US" sz="1700" spc="-26" dirty="0">
                <a:cs typeface="Calibri"/>
              </a:rPr>
              <a:t>a</a:t>
            </a:r>
            <a:r>
              <a:rPr lang="en-US" sz="1700" dirty="0">
                <a:cs typeface="Calibri"/>
              </a:rPr>
              <a:t>tion</a:t>
            </a:r>
            <a:r>
              <a:rPr lang="en-US" sz="1700" spc="-19" dirty="0">
                <a:cs typeface="Calibri"/>
              </a:rPr>
              <a:t> </a:t>
            </a:r>
            <a:r>
              <a:rPr lang="en-US" sz="1700" dirty="0">
                <a:cs typeface="Calibri"/>
              </a:rPr>
              <a:t>in</a:t>
            </a:r>
            <a:r>
              <a:rPr lang="en-US" sz="1700" spc="-11" dirty="0">
                <a:cs typeface="Calibri"/>
              </a:rPr>
              <a:t> </a:t>
            </a:r>
            <a:r>
              <a:rPr lang="en-US" sz="1700" spc="-31" dirty="0">
                <a:cs typeface="Calibri"/>
              </a:rPr>
              <a:t>t</a:t>
            </a:r>
            <a:r>
              <a:rPr lang="en-US" sz="1700" spc="-11" dirty="0">
                <a:cs typeface="Calibri"/>
              </a:rPr>
              <a:t>erms</a:t>
            </a:r>
            <a:r>
              <a:rPr lang="en-US" sz="1700" spc="8" dirty="0">
                <a:cs typeface="Calibri"/>
              </a:rPr>
              <a:t> </a:t>
            </a:r>
            <a:r>
              <a:rPr lang="en-US" sz="1700" spc="-15" dirty="0">
                <a:cs typeface="Calibri"/>
              </a:rPr>
              <a:t>o</a:t>
            </a:r>
            <a:r>
              <a:rPr lang="en-US" sz="1700" spc="-8" dirty="0">
                <a:cs typeface="Calibri"/>
              </a:rPr>
              <a:t>f</a:t>
            </a:r>
            <a:r>
              <a:rPr lang="en-US" sz="1700" spc="4" dirty="0">
                <a:cs typeface="Calibri"/>
              </a:rPr>
              <a:t> </a:t>
            </a:r>
            <a:r>
              <a:rPr lang="en-US" sz="1700" spc="-46" dirty="0">
                <a:cs typeface="Calibri"/>
              </a:rPr>
              <a:t>r</a:t>
            </a:r>
            <a:r>
              <a:rPr lang="en-US" sz="1700" spc="-11" dirty="0">
                <a:cs typeface="Calibri"/>
              </a:rPr>
              <a:t>ace</a:t>
            </a:r>
            <a:r>
              <a:rPr lang="en-US" sz="1700" spc="-39" dirty="0">
                <a:cs typeface="Calibri"/>
              </a:rPr>
              <a:t>/</a:t>
            </a:r>
            <a:r>
              <a:rPr lang="en-US" sz="1700" spc="-23" dirty="0">
                <a:cs typeface="Calibri"/>
              </a:rPr>
              <a:t>e</a:t>
            </a:r>
            <a:r>
              <a:rPr lang="en-US" sz="1700" spc="-8" dirty="0">
                <a:cs typeface="Calibri"/>
              </a:rPr>
              <a:t>t</a:t>
            </a:r>
            <a:r>
              <a:rPr lang="en-US" sz="1700" spc="-19" dirty="0">
                <a:cs typeface="Calibri"/>
              </a:rPr>
              <a:t>h</a:t>
            </a:r>
            <a:r>
              <a:rPr lang="en-US" sz="1700" spc="-11" dirty="0">
                <a:cs typeface="Calibri"/>
              </a:rPr>
              <a:t>ni</a:t>
            </a:r>
            <a:r>
              <a:rPr lang="en-US" sz="1700" spc="-15" dirty="0">
                <a:cs typeface="Calibri"/>
              </a:rPr>
              <a:t>c</a:t>
            </a:r>
            <a:r>
              <a:rPr lang="en-US" sz="1700" spc="-8" dirty="0">
                <a:cs typeface="Calibri"/>
              </a:rPr>
              <a:t>ity</a:t>
            </a:r>
            <a:r>
              <a:rPr lang="en-US" sz="1700" spc="4" dirty="0">
                <a:cs typeface="Calibri"/>
              </a:rPr>
              <a:t> </a:t>
            </a:r>
            <a:r>
              <a:rPr lang="en-US" sz="1700" spc="-11" dirty="0">
                <a:cs typeface="Calibri"/>
              </a:rPr>
              <a:t>and</a:t>
            </a:r>
            <a:r>
              <a:rPr lang="en-US" sz="1700" spc="-8" dirty="0">
                <a:cs typeface="Calibri"/>
              </a:rPr>
              <a:t> in</a:t>
            </a:r>
            <a:r>
              <a:rPr lang="en-US" sz="1700" spc="-15" dirty="0">
                <a:cs typeface="Calibri"/>
              </a:rPr>
              <a:t>c</a:t>
            </a:r>
            <a:r>
              <a:rPr lang="en-US" sz="1700" spc="-8" dirty="0">
                <a:cs typeface="Calibri"/>
              </a:rPr>
              <a:t>ludes all</a:t>
            </a:r>
            <a:r>
              <a:rPr lang="en-US" sz="1700" dirty="0">
                <a:cs typeface="Calibri"/>
              </a:rPr>
              <a:t> </a:t>
            </a:r>
            <a:r>
              <a:rPr lang="en-US" sz="1700" spc="-11" dirty="0">
                <a:cs typeface="Calibri"/>
              </a:rPr>
              <a:t>soci</a:t>
            </a:r>
            <a:r>
              <a:rPr lang="en-US" sz="1700" spc="-4" dirty="0">
                <a:cs typeface="Calibri"/>
              </a:rPr>
              <a:t>o</a:t>
            </a:r>
            <a:r>
              <a:rPr lang="en-US" sz="1700" spc="-11" dirty="0">
                <a:cs typeface="Calibri"/>
              </a:rPr>
              <a:t>-e</a:t>
            </a:r>
            <a:r>
              <a:rPr lang="en-US" sz="1700" spc="-35" dirty="0">
                <a:cs typeface="Calibri"/>
              </a:rPr>
              <a:t>c</a:t>
            </a:r>
            <a:r>
              <a:rPr lang="en-US" sz="1700" spc="-11" dirty="0">
                <a:cs typeface="Calibri"/>
              </a:rPr>
              <a:t>o</a:t>
            </a:r>
            <a:r>
              <a:rPr lang="en-US" sz="1700" spc="-15" dirty="0">
                <a:cs typeface="Calibri"/>
              </a:rPr>
              <a:t>nomi</a:t>
            </a:r>
            <a:r>
              <a:rPr lang="en-US" sz="1700" spc="-8" dirty="0">
                <a:cs typeface="Calibri"/>
              </a:rPr>
              <a:t>c</a:t>
            </a:r>
            <a:r>
              <a:rPr lang="en-US" sz="1700" spc="11" dirty="0">
                <a:cs typeface="Calibri"/>
              </a:rPr>
              <a:t> </a:t>
            </a:r>
            <a:r>
              <a:rPr lang="en-US" sz="1700" spc="-11" dirty="0">
                <a:cs typeface="Calibri"/>
              </a:rPr>
              <a:t>g</a:t>
            </a:r>
            <a:r>
              <a:rPr lang="en-US" sz="1700" spc="-39" dirty="0">
                <a:cs typeface="Calibri"/>
              </a:rPr>
              <a:t>r</a:t>
            </a:r>
            <a:r>
              <a:rPr lang="en-US" sz="1700" spc="-11" dirty="0">
                <a:cs typeface="Calibri"/>
              </a:rPr>
              <a:t>o</a:t>
            </a:r>
            <a:r>
              <a:rPr lang="en-US" sz="1700" spc="-15" dirty="0">
                <a:cs typeface="Calibri"/>
              </a:rPr>
              <a:t>u</a:t>
            </a:r>
            <a:r>
              <a:rPr lang="en-US" sz="1700" spc="-23" dirty="0">
                <a:cs typeface="Calibri"/>
              </a:rPr>
              <a:t>p</a:t>
            </a:r>
            <a:r>
              <a:rPr lang="en-US" sz="1700" spc="-8" dirty="0">
                <a:cs typeface="Calibri"/>
              </a:rPr>
              <a:t>s</a:t>
            </a:r>
            <a:endParaRPr lang="en-US" sz="1700" dirty="0">
              <a:cs typeface="Calibri"/>
            </a:endParaRPr>
          </a:p>
          <a:p>
            <a:pPr marL="271767" indent="-262061">
              <a:spcBef>
                <a:spcPts val="199"/>
              </a:spcBef>
              <a:buFont typeface="Arial"/>
              <a:buChar char="•"/>
              <a:tabLst>
                <a:tab pos="271767" algn="l"/>
              </a:tabLst>
            </a:pPr>
            <a:r>
              <a:rPr lang="en-US" sz="1700" spc="-42" dirty="0">
                <a:cs typeface="Calibri"/>
              </a:rPr>
              <a:t>R</a:t>
            </a:r>
            <a:r>
              <a:rPr lang="en-US" sz="1700" spc="-8" dirty="0">
                <a:cs typeface="Calibri"/>
              </a:rPr>
              <a:t>eliabili</a:t>
            </a:r>
            <a:r>
              <a:rPr lang="en-US" sz="1700" spc="-15" dirty="0">
                <a:cs typeface="Calibri"/>
              </a:rPr>
              <a:t>t</a:t>
            </a:r>
            <a:r>
              <a:rPr lang="en-US" sz="1700" spc="-8" dirty="0">
                <a:cs typeface="Calibri"/>
              </a:rPr>
              <a:t>y</a:t>
            </a:r>
            <a:endParaRPr lang="en-US" sz="1700" dirty="0">
              <a:cs typeface="Calibri"/>
            </a:endParaRPr>
          </a:p>
          <a:p>
            <a:pPr marL="577991" lvl="1" indent="-218870">
              <a:spcBef>
                <a:spcPts val="187"/>
              </a:spcBef>
              <a:buFont typeface="Arial"/>
              <a:buChar char="–"/>
              <a:tabLst>
                <a:tab pos="578476" algn="l"/>
              </a:tabLst>
            </a:pPr>
            <a:r>
              <a:rPr lang="en-US" sz="1500" spc="-142" dirty="0">
                <a:cs typeface="Calibri"/>
              </a:rPr>
              <a:t>T</a:t>
            </a:r>
            <a:r>
              <a:rPr lang="en-US" sz="1500" dirty="0">
                <a:cs typeface="Calibri"/>
              </a:rPr>
              <a:t>e</a:t>
            </a:r>
            <a:r>
              <a:rPr lang="en-US" sz="1500" spc="-26" dirty="0">
                <a:cs typeface="Calibri"/>
              </a:rPr>
              <a:t>s</a:t>
            </a:r>
            <a:r>
              <a:rPr lang="en-US" sz="1500" dirty="0">
                <a:cs typeface="Calibri"/>
              </a:rPr>
              <a:t>t</a:t>
            </a:r>
            <a:r>
              <a:rPr lang="en-US" sz="1500" spc="-4" dirty="0">
                <a:cs typeface="Calibri"/>
              </a:rPr>
              <a:t>-</a:t>
            </a:r>
            <a:r>
              <a:rPr lang="en-US" sz="1500" spc="-23" dirty="0">
                <a:cs typeface="Calibri"/>
              </a:rPr>
              <a:t>r</a:t>
            </a:r>
            <a:r>
              <a:rPr lang="en-US" sz="1500" spc="-11" dirty="0">
                <a:cs typeface="Calibri"/>
              </a:rPr>
              <a:t>e</a:t>
            </a:r>
            <a:r>
              <a:rPr lang="en-US" sz="1500" spc="-19" dirty="0">
                <a:cs typeface="Calibri"/>
              </a:rPr>
              <a:t>t</a:t>
            </a:r>
            <a:r>
              <a:rPr lang="en-US" sz="1500" dirty="0">
                <a:cs typeface="Calibri"/>
              </a:rPr>
              <a:t>e</a:t>
            </a:r>
            <a:r>
              <a:rPr lang="en-US" sz="1500" spc="-26" dirty="0">
                <a:cs typeface="Calibri"/>
              </a:rPr>
              <a:t>s</a:t>
            </a:r>
            <a:r>
              <a:rPr lang="en-US" sz="1500" dirty="0">
                <a:cs typeface="Calibri"/>
              </a:rPr>
              <a:t>t:</a:t>
            </a:r>
            <a:r>
              <a:rPr lang="en-US" sz="1500" spc="31" dirty="0">
                <a:cs typeface="Calibri"/>
              </a:rPr>
              <a:t> </a:t>
            </a:r>
            <a:r>
              <a:rPr lang="en-US" sz="1500" spc="-4" dirty="0">
                <a:cs typeface="Calibri"/>
              </a:rPr>
              <a:t>.8</a:t>
            </a:r>
            <a:r>
              <a:rPr lang="en-US" sz="1500" dirty="0">
                <a:cs typeface="Calibri"/>
              </a:rPr>
              <a:t>9</a:t>
            </a:r>
            <a:r>
              <a:rPr lang="en-US" sz="1500" spc="-11" dirty="0">
                <a:cs typeface="Calibri"/>
              </a:rPr>
              <a:t> </a:t>
            </a:r>
            <a:r>
              <a:rPr lang="en-US" sz="1500" spc="-4" dirty="0">
                <a:cs typeface="Calibri"/>
              </a:rPr>
              <a:t>(</a:t>
            </a:r>
            <a:r>
              <a:rPr lang="en-US" sz="1500" spc="-26" dirty="0">
                <a:cs typeface="Calibri"/>
              </a:rPr>
              <a:t>e</a:t>
            </a:r>
            <a:r>
              <a:rPr lang="en-US" sz="1500" spc="-42" dirty="0">
                <a:cs typeface="Calibri"/>
              </a:rPr>
              <a:t>x</a:t>
            </a:r>
            <a:r>
              <a:rPr lang="en-US" sz="1500" dirty="0">
                <a:cs typeface="Calibri"/>
              </a:rPr>
              <a:t>cel</a:t>
            </a:r>
            <a:r>
              <a:rPr lang="en-US" sz="1500" spc="-8" dirty="0">
                <a:cs typeface="Calibri"/>
              </a:rPr>
              <a:t>l</a:t>
            </a:r>
            <a:r>
              <a:rPr lang="en-US" sz="1500" dirty="0">
                <a:cs typeface="Calibri"/>
              </a:rPr>
              <a:t>e</a:t>
            </a:r>
            <a:r>
              <a:rPr lang="en-US" sz="1500" spc="-19" dirty="0">
                <a:cs typeface="Calibri"/>
              </a:rPr>
              <a:t>n</a:t>
            </a:r>
            <a:r>
              <a:rPr lang="en-US" sz="1500" dirty="0">
                <a:cs typeface="Calibri"/>
              </a:rPr>
              <a:t>t)</a:t>
            </a:r>
          </a:p>
          <a:p>
            <a:pPr marL="577991" lvl="1" indent="-218870">
              <a:spcBef>
                <a:spcPts val="183"/>
              </a:spcBef>
              <a:buFont typeface="Arial"/>
              <a:buChar char="–"/>
              <a:tabLst>
                <a:tab pos="578476" algn="l"/>
              </a:tabLst>
            </a:pPr>
            <a:r>
              <a:rPr lang="en-US" sz="1500" dirty="0">
                <a:cs typeface="Calibri"/>
              </a:rPr>
              <a:t>I</a:t>
            </a:r>
            <a:r>
              <a:rPr lang="en-US" sz="1500" spc="-19" dirty="0">
                <a:cs typeface="Calibri"/>
              </a:rPr>
              <a:t>nt</a:t>
            </a:r>
            <a:r>
              <a:rPr lang="en-US" sz="1500" dirty="0">
                <a:cs typeface="Calibri"/>
              </a:rPr>
              <a:t>e</a:t>
            </a:r>
            <a:r>
              <a:rPr lang="en-US" sz="1500" spc="-8" dirty="0">
                <a:cs typeface="Calibri"/>
              </a:rPr>
              <a:t>r</a:t>
            </a:r>
            <a:r>
              <a:rPr lang="en-US" sz="1500" spc="-4" dirty="0">
                <a:cs typeface="Calibri"/>
              </a:rPr>
              <a:t>na</a:t>
            </a:r>
            <a:r>
              <a:rPr lang="en-US" sz="1500" dirty="0">
                <a:cs typeface="Calibri"/>
              </a:rPr>
              <a:t>l </a:t>
            </a:r>
            <a:r>
              <a:rPr lang="en-US" sz="1500" spc="-8" dirty="0">
                <a:cs typeface="Calibri"/>
              </a:rPr>
              <a:t>c</a:t>
            </a:r>
            <a:r>
              <a:rPr lang="en-US" sz="1500" spc="-4" dirty="0">
                <a:cs typeface="Calibri"/>
              </a:rPr>
              <a:t>ons</a:t>
            </a:r>
            <a:r>
              <a:rPr lang="en-US" sz="1500" spc="-8" dirty="0">
                <a:cs typeface="Calibri"/>
              </a:rPr>
              <a:t>i</a:t>
            </a:r>
            <a:r>
              <a:rPr lang="en-US" sz="1500" spc="-23" dirty="0">
                <a:cs typeface="Calibri"/>
              </a:rPr>
              <a:t>s</a:t>
            </a:r>
            <a:r>
              <a:rPr lang="en-US" sz="1500" spc="-19" dirty="0">
                <a:cs typeface="Calibri"/>
              </a:rPr>
              <a:t>t</a:t>
            </a:r>
            <a:r>
              <a:rPr lang="en-US" sz="1500" dirty="0">
                <a:cs typeface="Calibri"/>
              </a:rPr>
              <a:t>ency:</a:t>
            </a:r>
            <a:r>
              <a:rPr lang="en-US" sz="1500" spc="-4" dirty="0">
                <a:cs typeface="Calibri"/>
              </a:rPr>
              <a:t> .8</a:t>
            </a:r>
            <a:r>
              <a:rPr lang="en-US" sz="1500" dirty="0">
                <a:cs typeface="Calibri"/>
              </a:rPr>
              <a:t>4</a:t>
            </a:r>
            <a:r>
              <a:rPr lang="en-US" sz="1500" spc="-11" dirty="0">
                <a:cs typeface="Calibri"/>
              </a:rPr>
              <a:t> </a:t>
            </a:r>
            <a:r>
              <a:rPr lang="en-US" sz="1500" spc="-4" dirty="0">
                <a:cs typeface="Calibri"/>
              </a:rPr>
              <a:t>(</a:t>
            </a:r>
            <a:r>
              <a:rPr lang="en-US" sz="1500" spc="-31" dirty="0">
                <a:cs typeface="Calibri"/>
              </a:rPr>
              <a:t>e</a:t>
            </a:r>
            <a:r>
              <a:rPr lang="en-US" sz="1500" spc="-42" dirty="0">
                <a:cs typeface="Calibri"/>
              </a:rPr>
              <a:t>x</a:t>
            </a:r>
            <a:r>
              <a:rPr lang="en-US" sz="1500" dirty="0">
                <a:cs typeface="Calibri"/>
              </a:rPr>
              <a:t>cel</a:t>
            </a:r>
            <a:r>
              <a:rPr lang="en-US" sz="1500" spc="-8" dirty="0">
                <a:cs typeface="Calibri"/>
              </a:rPr>
              <a:t>l</a:t>
            </a:r>
            <a:r>
              <a:rPr lang="en-US" sz="1500" dirty="0">
                <a:cs typeface="Calibri"/>
              </a:rPr>
              <a:t>e</a:t>
            </a:r>
            <a:r>
              <a:rPr lang="en-US" sz="1500" spc="-19" dirty="0">
                <a:cs typeface="Calibri"/>
              </a:rPr>
              <a:t>n</a:t>
            </a:r>
            <a:r>
              <a:rPr lang="en-US" sz="1500" spc="4" dirty="0">
                <a:cs typeface="Calibri"/>
              </a:rPr>
              <a:t>t</a:t>
            </a:r>
            <a:r>
              <a:rPr lang="en-US" sz="1500" dirty="0">
                <a:cs typeface="Calibri"/>
              </a:rPr>
              <a:t>)</a:t>
            </a:r>
          </a:p>
          <a:p>
            <a:pPr marL="271767" indent="-262061">
              <a:spcBef>
                <a:spcPts val="195"/>
              </a:spcBef>
              <a:buFont typeface="Arial"/>
              <a:buChar char="•"/>
              <a:tabLst>
                <a:tab pos="271767" algn="l"/>
              </a:tabLst>
            </a:pPr>
            <a:r>
              <a:rPr lang="en-US" sz="1700" spc="-103" dirty="0">
                <a:cs typeface="Calibri"/>
              </a:rPr>
              <a:t>V</a:t>
            </a:r>
            <a:r>
              <a:rPr lang="en-US" sz="1700" spc="-8" dirty="0">
                <a:cs typeface="Calibri"/>
              </a:rPr>
              <a:t>alidity</a:t>
            </a:r>
            <a:endParaRPr lang="en-US" sz="1700" dirty="0">
              <a:cs typeface="Calibri"/>
            </a:endParaRPr>
          </a:p>
          <a:p>
            <a:pPr marL="577991" lvl="1" indent="-218870">
              <a:spcBef>
                <a:spcPts val="187"/>
              </a:spcBef>
              <a:buFont typeface="Arial"/>
              <a:buChar char="–"/>
              <a:tabLst>
                <a:tab pos="578476" algn="l"/>
              </a:tabLst>
            </a:pPr>
            <a:r>
              <a:rPr lang="en-US" sz="1500" dirty="0">
                <a:cs typeface="Calibri"/>
              </a:rPr>
              <a:t>I</a:t>
            </a:r>
            <a:r>
              <a:rPr lang="en-US" sz="1500" spc="-26" dirty="0">
                <a:cs typeface="Calibri"/>
              </a:rPr>
              <a:t>n</a:t>
            </a:r>
            <a:r>
              <a:rPr lang="en-US" sz="1500" spc="-23" dirty="0">
                <a:cs typeface="Calibri"/>
              </a:rPr>
              <a:t>v</a:t>
            </a:r>
            <a:r>
              <a:rPr lang="en-US" sz="1500" dirty="0">
                <a:cs typeface="Calibri"/>
              </a:rPr>
              <a:t>e</a:t>
            </a:r>
            <a:r>
              <a:rPr lang="en-US" sz="1500" spc="-26" dirty="0">
                <a:cs typeface="Calibri"/>
              </a:rPr>
              <a:t>s</a:t>
            </a:r>
            <a:r>
              <a:rPr lang="en-US" sz="1500" dirty="0">
                <a:cs typeface="Calibri"/>
              </a:rPr>
              <a:t>ti</a:t>
            </a:r>
            <a:r>
              <a:rPr lang="en-US" sz="1500" spc="-26" dirty="0">
                <a:cs typeface="Calibri"/>
              </a:rPr>
              <a:t>g</a:t>
            </a:r>
            <a:r>
              <a:rPr lang="en-US" sz="1500" spc="-19" dirty="0">
                <a:cs typeface="Calibri"/>
              </a:rPr>
              <a:t>at</a:t>
            </a:r>
            <a:r>
              <a:rPr lang="en-US" sz="1500" dirty="0">
                <a:cs typeface="Calibri"/>
              </a:rPr>
              <a:t>ed</a:t>
            </a:r>
            <a:r>
              <a:rPr lang="en-US" sz="1500" spc="15" dirty="0">
                <a:cs typeface="Calibri"/>
              </a:rPr>
              <a:t> </a:t>
            </a:r>
            <a:r>
              <a:rPr lang="en-US" sz="1500" dirty="0">
                <a:cs typeface="Calibri"/>
              </a:rPr>
              <a:t>w</a:t>
            </a:r>
            <a:r>
              <a:rPr lang="en-US" sz="1500" spc="-8" dirty="0">
                <a:cs typeface="Calibri"/>
              </a:rPr>
              <a:t>i</a:t>
            </a:r>
            <a:r>
              <a:rPr lang="en-US" sz="1500" dirty="0">
                <a:cs typeface="Calibri"/>
              </a:rPr>
              <a:t>th</a:t>
            </a:r>
            <a:r>
              <a:rPr lang="en-US" sz="1500" spc="4" dirty="0">
                <a:cs typeface="Calibri"/>
              </a:rPr>
              <a:t> </a:t>
            </a:r>
            <a:r>
              <a:rPr lang="en-US" sz="1500" dirty="0">
                <a:cs typeface="Calibri"/>
              </a:rPr>
              <a:t>mo</a:t>
            </a:r>
            <a:r>
              <a:rPr lang="en-US" sz="1500" spc="-26" dirty="0">
                <a:cs typeface="Calibri"/>
              </a:rPr>
              <a:t>r</a:t>
            </a:r>
            <a:r>
              <a:rPr lang="en-US" sz="1500" dirty="0">
                <a:cs typeface="Calibri"/>
              </a:rPr>
              <a:t>e than</a:t>
            </a:r>
            <a:r>
              <a:rPr lang="en-US" sz="1500" spc="-11" dirty="0">
                <a:cs typeface="Calibri"/>
              </a:rPr>
              <a:t> </a:t>
            </a:r>
            <a:r>
              <a:rPr lang="en-US" sz="1500" dirty="0">
                <a:cs typeface="Calibri"/>
              </a:rPr>
              <a:t>2</a:t>
            </a:r>
            <a:r>
              <a:rPr lang="en-US" sz="1500" spc="4" dirty="0">
                <a:cs typeface="Calibri"/>
              </a:rPr>
              <a:t>,</a:t>
            </a:r>
            <a:r>
              <a:rPr lang="en-US" sz="1500" dirty="0">
                <a:cs typeface="Calibri"/>
              </a:rPr>
              <a:t>8</a:t>
            </a:r>
            <a:r>
              <a:rPr lang="en-US" sz="1500" spc="4" dirty="0">
                <a:cs typeface="Calibri"/>
              </a:rPr>
              <a:t>0</a:t>
            </a:r>
            <a:r>
              <a:rPr lang="en-US" sz="1500" dirty="0">
                <a:cs typeface="Calibri"/>
              </a:rPr>
              <a:t>0</a:t>
            </a:r>
            <a:r>
              <a:rPr lang="en-US" sz="1500" spc="-23" dirty="0">
                <a:cs typeface="Calibri"/>
              </a:rPr>
              <a:t> </a:t>
            </a:r>
            <a:r>
              <a:rPr lang="en-US" sz="1500" dirty="0">
                <a:cs typeface="Calibri"/>
              </a:rPr>
              <a:t>c</a:t>
            </a:r>
            <a:r>
              <a:rPr lang="en-US" sz="1500" spc="4" dirty="0">
                <a:cs typeface="Calibri"/>
              </a:rPr>
              <a:t>h</a:t>
            </a:r>
            <a:r>
              <a:rPr lang="en-US" sz="1500" dirty="0">
                <a:cs typeface="Calibri"/>
              </a:rPr>
              <a:t>i</a:t>
            </a:r>
            <a:r>
              <a:rPr lang="en-US" sz="1500" spc="-8" dirty="0">
                <a:cs typeface="Calibri"/>
              </a:rPr>
              <a:t>l</a:t>
            </a:r>
            <a:r>
              <a:rPr lang="en-US" sz="1500" spc="-4" dirty="0">
                <a:cs typeface="Calibri"/>
              </a:rPr>
              <a:t>d</a:t>
            </a:r>
            <a:r>
              <a:rPr lang="en-US" sz="1500" spc="-19" dirty="0">
                <a:cs typeface="Calibri"/>
              </a:rPr>
              <a:t>r</a:t>
            </a:r>
            <a:r>
              <a:rPr lang="en-US" sz="1500" dirty="0">
                <a:cs typeface="Calibri"/>
              </a:rPr>
              <a:t>en.</a:t>
            </a:r>
          </a:p>
          <a:p>
            <a:pPr marL="577991" lvl="1" indent="-218870">
              <a:spcBef>
                <a:spcPts val="183"/>
              </a:spcBef>
              <a:buFont typeface="Arial"/>
              <a:buChar char="–"/>
              <a:tabLst>
                <a:tab pos="578476" algn="l"/>
              </a:tabLst>
            </a:pPr>
            <a:r>
              <a:rPr lang="en-US" sz="1500" spc="-4" dirty="0">
                <a:cs typeface="Calibri"/>
              </a:rPr>
              <a:t>.8</a:t>
            </a:r>
            <a:r>
              <a:rPr lang="en-US" sz="1500" dirty="0">
                <a:cs typeface="Calibri"/>
              </a:rPr>
              <a:t>3</a:t>
            </a:r>
            <a:r>
              <a:rPr lang="en-US" sz="1500" spc="-11" dirty="0">
                <a:cs typeface="Calibri"/>
              </a:rPr>
              <a:t> </a:t>
            </a:r>
            <a:r>
              <a:rPr lang="en-US" sz="1500" spc="4" dirty="0">
                <a:cs typeface="Calibri"/>
              </a:rPr>
              <a:t>(</a:t>
            </a:r>
            <a:r>
              <a:rPr lang="en-US" sz="1500" spc="-31" dirty="0">
                <a:cs typeface="Calibri"/>
              </a:rPr>
              <a:t>e</a:t>
            </a:r>
            <a:r>
              <a:rPr lang="en-US" sz="1500" spc="-42" dirty="0">
                <a:cs typeface="Calibri"/>
              </a:rPr>
              <a:t>x</a:t>
            </a:r>
            <a:r>
              <a:rPr lang="en-US" sz="1500" dirty="0">
                <a:cs typeface="Calibri"/>
              </a:rPr>
              <a:t>cel</a:t>
            </a:r>
            <a:r>
              <a:rPr lang="en-US" sz="1500" spc="-8" dirty="0">
                <a:cs typeface="Calibri"/>
              </a:rPr>
              <a:t>l</a:t>
            </a:r>
            <a:r>
              <a:rPr lang="en-US" sz="1500" dirty="0">
                <a:cs typeface="Calibri"/>
              </a:rPr>
              <a:t>e</a:t>
            </a:r>
            <a:r>
              <a:rPr lang="en-US" sz="1500" spc="-19" dirty="0">
                <a:cs typeface="Calibri"/>
              </a:rPr>
              <a:t>n</a:t>
            </a:r>
            <a:r>
              <a:rPr lang="en-US" sz="1500" dirty="0">
                <a:cs typeface="Calibri"/>
              </a:rPr>
              <a:t>t)</a:t>
            </a:r>
          </a:p>
          <a:p>
            <a:pPr marL="271767" indent="-262061">
              <a:spcBef>
                <a:spcPts val="198"/>
              </a:spcBef>
              <a:buFont typeface="Arial"/>
              <a:buChar char="•"/>
              <a:tabLst>
                <a:tab pos="271767" algn="l"/>
              </a:tabLst>
            </a:pPr>
            <a:r>
              <a:rPr lang="en-US" spc="-4" dirty="0">
                <a:cs typeface="Calibri"/>
              </a:rPr>
              <a:t>S</a:t>
            </a:r>
            <a:r>
              <a:rPr lang="en-US" spc="4" dirty="0">
                <a:cs typeface="Calibri"/>
              </a:rPr>
              <a:t>e</a:t>
            </a:r>
            <a:r>
              <a:rPr lang="en-US" spc="-4" dirty="0">
                <a:cs typeface="Calibri"/>
              </a:rPr>
              <a:t>nsitiv</a:t>
            </a:r>
            <a:r>
              <a:rPr lang="en-US" dirty="0" smtClean="0">
                <a:latin typeface="+mn-lt"/>
                <a:cs typeface="Calibri"/>
              </a:rPr>
              <a:t>ity</a:t>
            </a:r>
          </a:p>
          <a:p>
            <a:pPr marL="577991" lvl="1" indent="-218870">
              <a:spcBef>
                <a:spcPts val="203"/>
              </a:spcBef>
              <a:buFont typeface="Arial"/>
              <a:buChar char="–"/>
              <a:tabLst>
                <a:tab pos="578476" algn="l"/>
              </a:tabLst>
            </a:pPr>
            <a:r>
              <a:rPr lang="en-US" sz="1500" spc="-4" dirty="0">
                <a:cs typeface="Calibri"/>
              </a:rPr>
              <a:t>.</a:t>
            </a:r>
            <a:r>
              <a:rPr lang="en-US" sz="1500" dirty="0">
                <a:cs typeface="Calibri"/>
              </a:rPr>
              <a:t>81</a:t>
            </a:r>
            <a:r>
              <a:rPr lang="en-US" sz="1500" spc="-11" dirty="0">
                <a:cs typeface="Calibri"/>
              </a:rPr>
              <a:t> </a:t>
            </a:r>
            <a:r>
              <a:rPr lang="en-US" sz="1500" spc="-4" dirty="0">
                <a:cs typeface="Calibri"/>
              </a:rPr>
              <a:t>(</a:t>
            </a:r>
            <a:r>
              <a:rPr lang="en-US" sz="1500" spc="-26" dirty="0">
                <a:cs typeface="Calibri"/>
              </a:rPr>
              <a:t>e</a:t>
            </a:r>
            <a:r>
              <a:rPr lang="en-US" sz="1500" spc="-42" dirty="0">
                <a:cs typeface="Calibri"/>
              </a:rPr>
              <a:t>x</a:t>
            </a:r>
            <a:r>
              <a:rPr lang="en-US" sz="1500" dirty="0">
                <a:cs typeface="Calibri"/>
              </a:rPr>
              <a:t>cel</a:t>
            </a:r>
            <a:r>
              <a:rPr lang="en-US" sz="1500" spc="-8" dirty="0">
                <a:cs typeface="Calibri"/>
              </a:rPr>
              <a:t>l</a:t>
            </a:r>
            <a:r>
              <a:rPr lang="en-US" sz="1500" dirty="0">
                <a:cs typeface="Calibri"/>
              </a:rPr>
              <a:t>e</a:t>
            </a:r>
            <a:r>
              <a:rPr lang="en-US" sz="1500" spc="-19" dirty="0">
                <a:cs typeface="Calibri"/>
              </a:rPr>
              <a:t>n</a:t>
            </a:r>
            <a:r>
              <a:rPr lang="en-US" sz="1500" spc="4" dirty="0">
                <a:cs typeface="Calibri"/>
              </a:rPr>
              <a:t>t</a:t>
            </a:r>
            <a:r>
              <a:rPr lang="en-US" sz="1500" dirty="0">
                <a:cs typeface="Calibri"/>
              </a:rPr>
              <a:t>)</a:t>
            </a:r>
          </a:p>
          <a:p>
            <a:pPr marL="271767" indent="-262061">
              <a:spcBef>
                <a:spcPts val="198"/>
              </a:spcBef>
              <a:buFont typeface="Arial"/>
              <a:buChar char="•"/>
              <a:tabLst>
                <a:tab pos="271767" algn="l"/>
              </a:tabLst>
            </a:pPr>
            <a:r>
              <a:rPr lang="en-US" spc="-4" dirty="0">
                <a:cs typeface="Calibri"/>
              </a:rPr>
              <a:t>Sp</a:t>
            </a:r>
            <a:r>
              <a:rPr lang="en-US" spc="4" dirty="0">
                <a:cs typeface="Calibri"/>
              </a:rPr>
              <a:t>e</a:t>
            </a:r>
            <a:r>
              <a:rPr lang="en-US" dirty="0" smtClean="0">
                <a:latin typeface="+mn-lt"/>
                <a:cs typeface="Calibri"/>
              </a:rPr>
              <a:t>cifi</a:t>
            </a:r>
            <a:r>
              <a:rPr lang="en-US" spc="4" dirty="0">
                <a:cs typeface="Calibri"/>
              </a:rPr>
              <a:t>c</a:t>
            </a:r>
            <a:r>
              <a:rPr lang="en-US" dirty="0" smtClean="0">
                <a:latin typeface="+mn-lt"/>
                <a:cs typeface="Calibri"/>
              </a:rPr>
              <a:t>ity</a:t>
            </a:r>
          </a:p>
          <a:p>
            <a:pPr marL="577991" lvl="1" indent="-218870">
              <a:spcBef>
                <a:spcPts val="207"/>
              </a:spcBef>
              <a:buFont typeface="Arial"/>
              <a:buChar char="–"/>
              <a:tabLst>
                <a:tab pos="578476" algn="l"/>
              </a:tabLst>
            </a:pPr>
            <a:r>
              <a:rPr lang="en-US" sz="1500" spc="-4" dirty="0">
                <a:cs typeface="Calibri"/>
              </a:rPr>
              <a:t>.</a:t>
            </a:r>
            <a:r>
              <a:rPr lang="en-US" sz="1500" dirty="0">
                <a:cs typeface="Calibri"/>
              </a:rPr>
              <a:t>83</a:t>
            </a:r>
            <a:r>
              <a:rPr lang="en-US" sz="1500" spc="-11" dirty="0">
                <a:cs typeface="Calibri"/>
              </a:rPr>
              <a:t> </a:t>
            </a:r>
            <a:r>
              <a:rPr lang="en-US" sz="1500" spc="-4" dirty="0">
                <a:cs typeface="Calibri"/>
              </a:rPr>
              <a:t>(</a:t>
            </a:r>
            <a:r>
              <a:rPr lang="en-US" sz="1500" spc="-26" dirty="0">
                <a:cs typeface="Calibri"/>
              </a:rPr>
              <a:t>e</a:t>
            </a:r>
            <a:r>
              <a:rPr lang="en-US" sz="1500" spc="-42" dirty="0">
                <a:cs typeface="Calibri"/>
              </a:rPr>
              <a:t>x</a:t>
            </a:r>
            <a:r>
              <a:rPr lang="en-US" sz="1500" dirty="0">
                <a:cs typeface="Calibri"/>
              </a:rPr>
              <a:t>cel</a:t>
            </a:r>
            <a:r>
              <a:rPr lang="en-US" sz="1500" spc="-8" dirty="0">
                <a:cs typeface="Calibri"/>
              </a:rPr>
              <a:t>l</a:t>
            </a:r>
            <a:r>
              <a:rPr lang="en-US" sz="1500" dirty="0">
                <a:cs typeface="Calibri"/>
              </a:rPr>
              <a:t>e</a:t>
            </a:r>
            <a:r>
              <a:rPr lang="en-US" sz="1500" spc="-19" dirty="0">
                <a:cs typeface="Calibri"/>
              </a:rPr>
              <a:t>n</a:t>
            </a:r>
            <a:r>
              <a:rPr lang="en-US" sz="1500" dirty="0">
                <a:cs typeface="Calibri"/>
              </a:rPr>
              <a:t>t)</a:t>
            </a:r>
          </a:p>
          <a:p>
            <a:endParaRPr lang="en-US" dirty="0" smtClean="0"/>
          </a:p>
          <a:p>
            <a:r>
              <a:rPr lang="en-US" dirty="0" smtClean="0"/>
              <a:t>ASQ:SE-2</a:t>
            </a:r>
          </a:p>
          <a:p>
            <a:endParaRPr lang="en-US" dirty="0" smtClean="0"/>
          </a:p>
          <a:p>
            <a:pPr marL="9706" marR="3882">
              <a:lnSpc>
                <a:spcPct val="90000"/>
              </a:lnSpc>
            </a:pPr>
            <a:r>
              <a:rPr lang="en-US" spc="-54" dirty="0">
                <a:cs typeface="Calibri"/>
              </a:rPr>
              <a:t>P</a:t>
            </a:r>
            <a:r>
              <a:rPr lang="en-US" spc="-11" dirty="0">
                <a:cs typeface="Calibri"/>
              </a:rPr>
              <a:t>a</a:t>
            </a:r>
            <a:r>
              <a:rPr lang="en-US" spc="-31" dirty="0">
                <a:cs typeface="Calibri"/>
              </a:rPr>
              <a:t>r</a:t>
            </a:r>
            <a:r>
              <a:rPr lang="en-US" spc="-11" dirty="0">
                <a:cs typeface="Calibri"/>
              </a:rPr>
              <a:t>e</a:t>
            </a:r>
            <a:r>
              <a:rPr lang="en-US" spc="-35" dirty="0">
                <a:cs typeface="Calibri"/>
              </a:rPr>
              <a:t>n</a:t>
            </a:r>
            <a:r>
              <a:rPr lang="en-US" spc="-8" dirty="0">
                <a:cs typeface="Calibri"/>
              </a:rPr>
              <a:t>t</a:t>
            </a:r>
            <a:r>
              <a:rPr lang="en-US" spc="-4" dirty="0">
                <a:cs typeface="Calibri"/>
              </a:rPr>
              <a:t>-</a:t>
            </a:r>
            <a:r>
              <a:rPr lang="en-US" spc="-31" dirty="0">
                <a:cs typeface="Calibri"/>
              </a:rPr>
              <a:t>c</a:t>
            </a:r>
            <a:r>
              <a:rPr lang="en-US" spc="-15" dirty="0">
                <a:cs typeface="Calibri"/>
              </a:rPr>
              <a:t>ompl</a:t>
            </a:r>
            <a:r>
              <a:rPr lang="en-US" spc="-19" dirty="0">
                <a:cs typeface="Calibri"/>
              </a:rPr>
              <a:t>e</a:t>
            </a:r>
            <a:r>
              <a:rPr lang="en-US" spc="-23" dirty="0">
                <a:cs typeface="Calibri"/>
              </a:rPr>
              <a:t>t</a:t>
            </a:r>
            <a:r>
              <a:rPr lang="en-US" spc="-11" dirty="0">
                <a:cs typeface="Calibri"/>
              </a:rPr>
              <a:t>ed</a:t>
            </a:r>
            <a:r>
              <a:rPr lang="en-US" spc="-8" dirty="0">
                <a:cs typeface="Calibri"/>
              </a:rPr>
              <a:t> </a:t>
            </a:r>
            <a:r>
              <a:rPr lang="en-US" spc="-15" dirty="0">
                <a:cs typeface="Calibri"/>
              </a:rPr>
              <a:t>que</a:t>
            </a:r>
            <a:r>
              <a:rPr lang="en-US" spc="-31" dirty="0">
                <a:cs typeface="Calibri"/>
              </a:rPr>
              <a:t>s</a:t>
            </a:r>
            <a:r>
              <a:rPr lang="en-US" spc="-8" dirty="0">
                <a:cs typeface="Calibri"/>
              </a:rPr>
              <a:t>tio</a:t>
            </a:r>
            <a:r>
              <a:rPr lang="en-US" spc="-15" dirty="0">
                <a:cs typeface="Calibri"/>
              </a:rPr>
              <a:t>nnai</a:t>
            </a:r>
            <a:r>
              <a:rPr lang="en-US" spc="-31" dirty="0">
                <a:cs typeface="Calibri"/>
              </a:rPr>
              <a:t>r</a:t>
            </a:r>
            <a:r>
              <a:rPr lang="en-US" spc="-11" dirty="0">
                <a:cs typeface="Calibri"/>
              </a:rPr>
              <a:t>es</a:t>
            </a:r>
            <a:r>
              <a:rPr lang="en-US" spc="4" dirty="0">
                <a:cs typeface="Calibri"/>
              </a:rPr>
              <a:t> </a:t>
            </a:r>
            <a:r>
              <a:rPr lang="en-US" spc="-11" dirty="0">
                <a:cs typeface="Calibri"/>
              </a:rPr>
              <a:t>th</a:t>
            </a:r>
            <a:r>
              <a:rPr lang="en-US" spc="-26" dirty="0">
                <a:cs typeface="Calibri"/>
              </a:rPr>
              <a:t>a</a:t>
            </a:r>
            <a:r>
              <a:rPr lang="en-US" spc="-8" dirty="0">
                <a:cs typeface="Calibri"/>
              </a:rPr>
              <a:t>t</a:t>
            </a:r>
            <a:r>
              <a:rPr lang="en-US" spc="-4" dirty="0">
                <a:cs typeface="Calibri"/>
              </a:rPr>
              <a:t> </a:t>
            </a:r>
            <a:r>
              <a:rPr lang="en-US" spc="-31" dirty="0">
                <a:cs typeface="Calibri"/>
              </a:rPr>
              <a:t>r</a:t>
            </a:r>
            <a:r>
              <a:rPr lang="en-US" spc="-8" dirty="0">
                <a:cs typeface="Calibri"/>
              </a:rPr>
              <a:t>el</a:t>
            </a:r>
            <a:r>
              <a:rPr lang="en-US" spc="-4" dirty="0">
                <a:cs typeface="Calibri"/>
              </a:rPr>
              <a:t>i</a:t>
            </a:r>
            <a:r>
              <a:rPr lang="en-US" spc="-11" dirty="0">
                <a:cs typeface="Calibri"/>
              </a:rPr>
              <a:t>ably</a:t>
            </a:r>
            <a:r>
              <a:rPr lang="en-US" spc="-8" dirty="0">
                <a:cs typeface="Calibri"/>
              </a:rPr>
              <a:t> ide</a:t>
            </a:r>
            <a:r>
              <a:rPr lang="en-US" spc="-35" dirty="0">
                <a:cs typeface="Calibri"/>
              </a:rPr>
              <a:t>n</a:t>
            </a:r>
            <a:r>
              <a:rPr lang="en-US" spc="-8" dirty="0">
                <a:cs typeface="Calibri"/>
              </a:rPr>
              <a:t>ti</a:t>
            </a:r>
            <a:r>
              <a:rPr lang="en-US" dirty="0">
                <a:cs typeface="Calibri"/>
              </a:rPr>
              <a:t>f</a:t>
            </a:r>
            <a:r>
              <a:rPr lang="en-US" spc="-11" dirty="0">
                <a:cs typeface="Calibri"/>
              </a:rPr>
              <a:t>y</a:t>
            </a:r>
            <a:r>
              <a:rPr lang="en-US" spc="11" dirty="0">
                <a:cs typeface="Calibri"/>
              </a:rPr>
              <a:t> </a:t>
            </a:r>
            <a:r>
              <a:rPr lang="en-US" spc="-35" dirty="0">
                <a:cs typeface="Calibri"/>
              </a:rPr>
              <a:t>y</a:t>
            </a:r>
            <a:r>
              <a:rPr lang="en-US" spc="-15" dirty="0">
                <a:cs typeface="Calibri"/>
              </a:rPr>
              <a:t>oun</a:t>
            </a:r>
            <a:r>
              <a:rPr lang="en-US" spc="-11" dirty="0">
                <a:cs typeface="Calibri"/>
              </a:rPr>
              <a:t>g</a:t>
            </a:r>
            <a:r>
              <a:rPr lang="en-US" dirty="0">
                <a:cs typeface="Calibri"/>
              </a:rPr>
              <a:t> </a:t>
            </a:r>
            <a:r>
              <a:rPr lang="en-US" spc="-8" dirty="0">
                <a:cs typeface="Calibri"/>
              </a:rPr>
              <a:t>child</a:t>
            </a:r>
            <a:r>
              <a:rPr lang="en-US" spc="-35" dirty="0">
                <a:cs typeface="Calibri"/>
              </a:rPr>
              <a:t>r</a:t>
            </a:r>
            <a:r>
              <a:rPr lang="en-US" spc="-11" dirty="0">
                <a:cs typeface="Calibri"/>
              </a:rPr>
              <a:t>en</a:t>
            </a:r>
            <a:r>
              <a:rPr lang="en-US" spc="15" dirty="0">
                <a:cs typeface="Calibri"/>
              </a:rPr>
              <a:t> </a:t>
            </a:r>
            <a:r>
              <a:rPr lang="en-US" spc="-26" dirty="0">
                <a:cs typeface="Calibri"/>
              </a:rPr>
              <a:t>a</a:t>
            </a:r>
            <a:r>
              <a:rPr lang="en-US" spc="-8" dirty="0">
                <a:cs typeface="Calibri"/>
              </a:rPr>
              <a:t>t risk</a:t>
            </a:r>
            <a:r>
              <a:rPr lang="en-US" spc="-4" dirty="0">
                <a:cs typeface="Calibri"/>
              </a:rPr>
              <a:t> </a:t>
            </a:r>
            <a:r>
              <a:rPr lang="en-US" spc="-46" dirty="0">
                <a:cs typeface="Calibri"/>
              </a:rPr>
              <a:t>f</a:t>
            </a:r>
            <a:r>
              <a:rPr lang="en-US" spc="-15" dirty="0">
                <a:cs typeface="Calibri"/>
              </a:rPr>
              <a:t>o</a:t>
            </a:r>
            <a:r>
              <a:rPr lang="en-US" spc="-8" dirty="0">
                <a:cs typeface="Calibri"/>
              </a:rPr>
              <a:t>r</a:t>
            </a:r>
            <a:r>
              <a:rPr lang="en-US" spc="-4" dirty="0">
                <a:cs typeface="Calibri"/>
              </a:rPr>
              <a:t> </a:t>
            </a:r>
            <a:r>
              <a:rPr lang="en-US" spc="-15" dirty="0">
                <a:cs typeface="Calibri"/>
              </a:rPr>
              <a:t>socia</a:t>
            </a:r>
            <a:r>
              <a:rPr lang="en-US" spc="-8" dirty="0">
                <a:cs typeface="Calibri"/>
              </a:rPr>
              <a:t>l</a:t>
            </a:r>
            <a:r>
              <a:rPr lang="en-US" spc="4" dirty="0">
                <a:cs typeface="Calibri"/>
              </a:rPr>
              <a:t> </a:t>
            </a:r>
            <a:r>
              <a:rPr lang="en-US" spc="-15" dirty="0">
                <a:cs typeface="Calibri"/>
              </a:rPr>
              <a:t>o</a:t>
            </a:r>
            <a:r>
              <a:rPr lang="en-US" spc="-8" dirty="0">
                <a:cs typeface="Calibri"/>
              </a:rPr>
              <a:t>r</a:t>
            </a:r>
            <a:r>
              <a:rPr lang="en-US" spc="-4" dirty="0">
                <a:cs typeface="Calibri"/>
              </a:rPr>
              <a:t> </a:t>
            </a:r>
            <a:r>
              <a:rPr lang="en-US" spc="-15" dirty="0">
                <a:cs typeface="Calibri"/>
              </a:rPr>
              <a:t>emo</a:t>
            </a:r>
            <a:r>
              <a:rPr lang="en-US" spc="-4" dirty="0">
                <a:cs typeface="Calibri"/>
              </a:rPr>
              <a:t>t</a:t>
            </a:r>
            <a:r>
              <a:rPr lang="en-US" spc="-11" dirty="0">
                <a:cs typeface="Calibri"/>
              </a:rPr>
              <a:t>iona</a:t>
            </a:r>
            <a:r>
              <a:rPr lang="en-US" dirty="0">
                <a:cs typeface="Calibri"/>
              </a:rPr>
              <a:t>l </a:t>
            </a:r>
            <a:r>
              <a:rPr lang="en-US" spc="-4" dirty="0">
                <a:cs typeface="Calibri"/>
              </a:rPr>
              <a:t>di</a:t>
            </a:r>
            <a:r>
              <a:rPr lang="en-US" spc="-26" dirty="0">
                <a:cs typeface="Calibri"/>
              </a:rPr>
              <a:t>f</a:t>
            </a:r>
            <a:r>
              <a:rPr lang="en-US" spc="-11" dirty="0">
                <a:cs typeface="Calibri"/>
              </a:rPr>
              <a:t>fic</a:t>
            </a:r>
            <a:r>
              <a:rPr lang="en-US" spc="-19" dirty="0">
                <a:cs typeface="Calibri"/>
              </a:rPr>
              <a:t>u</a:t>
            </a:r>
            <a:r>
              <a:rPr lang="en-US" spc="-8" dirty="0">
                <a:cs typeface="Calibri"/>
              </a:rPr>
              <a:t>lties</a:t>
            </a:r>
            <a:r>
              <a:rPr lang="en-US" dirty="0">
                <a:cs typeface="Calibri"/>
              </a:rPr>
              <a:t>.</a:t>
            </a:r>
          </a:p>
          <a:p>
            <a:pPr>
              <a:spcBef>
                <a:spcPts val="36"/>
              </a:spcBef>
            </a:pPr>
            <a:endParaRPr lang="en-US" sz="1600" dirty="0">
              <a:latin typeface="Times New Roman"/>
              <a:cs typeface="Times New Roman"/>
            </a:endParaRPr>
          </a:p>
          <a:p>
            <a:pPr marL="9706" marR="31059">
              <a:lnSpc>
                <a:spcPct val="90000"/>
              </a:lnSpc>
            </a:pPr>
            <a:r>
              <a:rPr lang="en-US" spc="-15" dirty="0">
                <a:cs typeface="Calibri"/>
              </a:rPr>
              <a:t>Sc</a:t>
            </a:r>
            <a:r>
              <a:rPr lang="en-US" spc="-26" dirty="0">
                <a:cs typeface="Calibri"/>
              </a:rPr>
              <a:t>r</a:t>
            </a:r>
            <a:r>
              <a:rPr lang="en-US" spc="-11" dirty="0">
                <a:cs typeface="Calibri"/>
              </a:rPr>
              <a:t>e</a:t>
            </a:r>
            <a:r>
              <a:rPr lang="en-US" spc="-8" dirty="0">
                <a:cs typeface="Calibri"/>
              </a:rPr>
              <a:t>e</a:t>
            </a:r>
            <a:r>
              <a:rPr lang="en-US" spc="-15" dirty="0">
                <a:cs typeface="Calibri"/>
              </a:rPr>
              <a:t>n</a:t>
            </a:r>
            <a:r>
              <a:rPr lang="en-US" spc="-8" dirty="0">
                <a:cs typeface="Calibri"/>
              </a:rPr>
              <a:t>s</a:t>
            </a:r>
            <a:r>
              <a:rPr lang="en-US" spc="8" dirty="0">
                <a:cs typeface="Calibri"/>
              </a:rPr>
              <a:t> </a:t>
            </a:r>
            <a:r>
              <a:rPr lang="en-US" spc="-11" dirty="0">
                <a:cs typeface="Calibri"/>
              </a:rPr>
              <a:t>7</a:t>
            </a:r>
            <a:r>
              <a:rPr lang="en-US" spc="-4" dirty="0">
                <a:cs typeface="Calibri"/>
              </a:rPr>
              <a:t> </a:t>
            </a:r>
            <a:r>
              <a:rPr lang="en-US" spc="-76" dirty="0">
                <a:cs typeface="Calibri"/>
              </a:rPr>
              <a:t>k</a:t>
            </a:r>
            <a:r>
              <a:rPr lang="en-US" spc="-11" dirty="0">
                <a:cs typeface="Calibri"/>
              </a:rPr>
              <a:t>ey</a:t>
            </a:r>
            <a:r>
              <a:rPr lang="en-US" dirty="0">
                <a:cs typeface="Calibri"/>
              </a:rPr>
              <a:t> </a:t>
            </a:r>
            <a:r>
              <a:rPr lang="en-US" spc="-15" dirty="0">
                <a:cs typeface="Calibri"/>
              </a:rPr>
              <a:t>beh</a:t>
            </a:r>
            <a:r>
              <a:rPr lang="en-US" spc="-39" dirty="0">
                <a:cs typeface="Calibri"/>
              </a:rPr>
              <a:t>a</a:t>
            </a:r>
            <a:r>
              <a:rPr lang="en-US" spc="-8" dirty="0">
                <a:cs typeface="Calibri"/>
              </a:rPr>
              <a:t>vio</a:t>
            </a:r>
            <a:r>
              <a:rPr lang="en-US" spc="-39" dirty="0">
                <a:cs typeface="Calibri"/>
              </a:rPr>
              <a:t>r</a:t>
            </a:r>
            <a:r>
              <a:rPr lang="en-US" spc="-8" dirty="0">
                <a:cs typeface="Calibri"/>
              </a:rPr>
              <a:t>al a</a:t>
            </a:r>
            <a:r>
              <a:rPr lang="en-US" spc="-31" dirty="0">
                <a:cs typeface="Calibri"/>
              </a:rPr>
              <a:t>r</a:t>
            </a:r>
            <a:r>
              <a:rPr lang="en-US" spc="-11" dirty="0">
                <a:cs typeface="Calibri"/>
              </a:rPr>
              <a:t>eas</a:t>
            </a:r>
            <a:r>
              <a:rPr lang="en-US" spc="-23" dirty="0">
                <a:cs typeface="Calibri"/>
              </a:rPr>
              <a:t>—</a:t>
            </a:r>
            <a:r>
              <a:rPr lang="en-US" spc="-11" dirty="0">
                <a:cs typeface="Calibri"/>
              </a:rPr>
              <a:t>self</a:t>
            </a:r>
            <a:r>
              <a:rPr lang="en-US" spc="-8" dirty="0">
                <a:cs typeface="Calibri"/>
              </a:rPr>
              <a:t>-</a:t>
            </a:r>
            <a:r>
              <a:rPr lang="en-US" spc="-35" dirty="0">
                <a:cs typeface="Calibri"/>
              </a:rPr>
              <a:t>r</a:t>
            </a:r>
            <a:r>
              <a:rPr lang="en-US" spc="-11" dirty="0">
                <a:cs typeface="Calibri"/>
              </a:rPr>
              <a:t>egul</a:t>
            </a:r>
            <a:r>
              <a:rPr lang="en-US" spc="-31" dirty="0">
                <a:cs typeface="Calibri"/>
              </a:rPr>
              <a:t>a</a:t>
            </a:r>
            <a:r>
              <a:rPr lang="en-US" dirty="0">
                <a:cs typeface="Calibri"/>
              </a:rPr>
              <a:t>ti</a:t>
            </a:r>
            <a:r>
              <a:rPr lang="en-US" spc="4" dirty="0">
                <a:cs typeface="Calibri"/>
              </a:rPr>
              <a:t>o</a:t>
            </a:r>
            <a:r>
              <a:rPr lang="en-US" spc="-11" dirty="0">
                <a:cs typeface="Calibri"/>
              </a:rPr>
              <a:t>n, </a:t>
            </a:r>
            <a:r>
              <a:rPr lang="en-US" spc="-31" dirty="0">
                <a:cs typeface="Calibri"/>
              </a:rPr>
              <a:t>c</a:t>
            </a:r>
            <a:r>
              <a:rPr lang="en-US" spc="-15" dirty="0">
                <a:cs typeface="Calibri"/>
              </a:rPr>
              <a:t>ompli</a:t>
            </a:r>
            <a:r>
              <a:rPr lang="en-US" spc="-4" dirty="0">
                <a:cs typeface="Calibri"/>
              </a:rPr>
              <a:t>a</a:t>
            </a:r>
            <a:r>
              <a:rPr lang="en-US" spc="-15" dirty="0">
                <a:cs typeface="Calibri"/>
              </a:rPr>
              <a:t>nce,</a:t>
            </a:r>
            <a:r>
              <a:rPr lang="en-US" spc="-11" dirty="0">
                <a:cs typeface="Calibri"/>
              </a:rPr>
              <a:t> </a:t>
            </a:r>
            <a:r>
              <a:rPr lang="en-US" spc="-31" dirty="0">
                <a:cs typeface="Calibri"/>
              </a:rPr>
              <a:t>c</a:t>
            </a:r>
            <a:r>
              <a:rPr lang="en-US" spc="-15" dirty="0">
                <a:cs typeface="Calibri"/>
              </a:rPr>
              <a:t>ommuni</a:t>
            </a:r>
            <a:r>
              <a:rPr lang="en-US" spc="-31" dirty="0">
                <a:cs typeface="Calibri"/>
              </a:rPr>
              <a:t>c</a:t>
            </a:r>
            <a:r>
              <a:rPr lang="en-US" spc="-26" dirty="0">
                <a:cs typeface="Calibri"/>
              </a:rPr>
              <a:t>a</a:t>
            </a:r>
            <a:r>
              <a:rPr lang="en-US" spc="-8" dirty="0">
                <a:cs typeface="Calibri"/>
              </a:rPr>
              <a:t>tio</a:t>
            </a:r>
            <a:r>
              <a:rPr lang="en-US" spc="-15" dirty="0">
                <a:cs typeface="Calibri"/>
              </a:rPr>
              <a:t>n</a:t>
            </a:r>
            <a:r>
              <a:rPr lang="en-US" spc="-8" dirty="0">
                <a:cs typeface="Calibri"/>
              </a:rPr>
              <a:t>,</a:t>
            </a:r>
            <a:r>
              <a:rPr lang="en-US" spc="15" dirty="0">
                <a:cs typeface="Calibri"/>
              </a:rPr>
              <a:t> </a:t>
            </a:r>
            <a:r>
              <a:rPr lang="en-US" spc="-11" dirty="0">
                <a:cs typeface="Calibri"/>
              </a:rPr>
              <a:t>ada</a:t>
            </a:r>
            <a:r>
              <a:rPr lang="en-US" spc="-19" dirty="0">
                <a:cs typeface="Calibri"/>
              </a:rPr>
              <a:t>p</a:t>
            </a:r>
            <a:r>
              <a:rPr lang="en-US" spc="-8" dirty="0">
                <a:cs typeface="Calibri"/>
              </a:rPr>
              <a:t>ti</a:t>
            </a:r>
            <a:r>
              <a:rPr lang="en-US" spc="-26" dirty="0">
                <a:cs typeface="Calibri"/>
              </a:rPr>
              <a:t>v</a:t>
            </a:r>
            <a:r>
              <a:rPr lang="en-US" spc="-11" dirty="0">
                <a:cs typeface="Calibri"/>
              </a:rPr>
              <a:t>e</a:t>
            </a:r>
            <a:r>
              <a:rPr lang="en-US" spc="-8" dirty="0">
                <a:cs typeface="Calibri"/>
              </a:rPr>
              <a:t> </a:t>
            </a:r>
            <a:r>
              <a:rPr lang="en-US" spc="-11" dirty="0">
                <a:cs typeface="Calibri"/>
              </a:rPr>
              <a:t>f</a:t>
            </a:r>
            <a:r>
              <a:rPr lang="en-US" spc="-19" dirty="0">
                <a:cs typeface="Calibri"/>
              </a:rPr>
              <a:t>u</a:t>
            </a:r>
            <a:r>
              <a:rPr lang="en-US" spc="-11" dirty="0">
                <a:cs typeface="Calibri"/>
              </a:rPr>
              <a:t>ncti</a:t>
            </a:r>
            <a:r>
              <a:rPr lang="en-US" spc="-8" dirty="0">
                <a:cs typeface="Calibri"/>
              </a:rPr>
              <a:t>o</a:t>
            </a:r>
            <a:r>
              <a:rPr lang="en-US" spc="-15" dirty="0">
                <a:cs typeface="Calibri"/>
              </a:rPr>
              <a:t>nin</a:t>
            </a:r>
            <a:r>
              <a:rPr lang="en-US" dirty="0">
                <a:cs typeface="Calibri"/>
              </a:rPr>
              <a:t>g</a:t>
            </a:r>
            <a:r>
              <a:rPr lang="en-US" spc="-8" dirty="0">
                <a:cs typeface="Calibri"/>
              </a:rPr>
              <a:t>,</a:t>
            </a:r>
            <a:r>
              <a:rPr lang="en-US" spc="15" dirty="0">
                <a:cs typeface="Calibri"/>
              </a:rPr>
              <a:t> </a:t>
            </a:r>
            <a:r>
              <a:rPr lang="en-US" spc="-11" dirty="0">
                <a:cs typeface="Calibri"/>
              </a:rPr>
              <a:t>au</a:t>
            </a:r>
            <a:r>
              <a:rPr lang="en-US" spc="-23" dirty="0">
                <a:cs typeface="Calibri"/>
              </a:rPr>
              <a:t>t</a:t>
            </a:r>
            <a:r>
              <a:rPr lang="en-US" spc="-15" dirty="0">
                <a:cs typeface="Calibri"/>
              </a:rPr>
              <a:t>ono</a:t>
            </a:r>
            <a:r>
              <a:rPr lang="en-US" spc="-50" dirty="0">
                <a:cs typeface="Calibri"/>
              </a:rPr>
              <a:t>m</a:t>
            </a:r>
            <a:r>
              <a:rPr lang="en-US" spc="-153" dirty="0">
                <a:cs typeface="Calibri"/>
              </a:rPr>
              <a:t>y</a:t>
            </a:r>
            <a:r>
              <a:rPr lang="en-US" spc="-8" dirty="0">
                <a:cs typeface="Calibri"/>
              </a:rPr>
              <a:t>, </a:t>
            </a:r>
            <a:r>
              <a:rPr lang="en-US" spc="-19" dirty="0">
                <a:cs typeface="Calibri"/>
              </a:rPr>
              <a:t>a</a:t>
            </a:r>
            <a:r>
              <a:rPr lang="en-US" spc="-35" dirty="0">
                <a:cs typeface="Calibri"/>
              </a:rPr>
              <a:t>f</a:t>
            </a:r>
            <a:r>
              <a:rPr lang="en-US" spc="-61" dirty="0">
                <a:cs typeface="Calibri"/>
              </a:rPr>
              <a:t>f</a:t>
            </a:r>
            <a:r>
              <a:rPr lang="en-US" spc="-8" dirty="0">
                <a:cs typeface="Calibri"/>
              </a:rPr>
              <a:t>ect,</a:t>
            </a:r>
            <a:r>
              <a:rPr lang="en-US" spc="8" dirty="0">
                <a:cs typeface="Calibri"/>
              </a:rPr>
              <a:t> </a:t>
            </a:r>
            <a:r>
              <a:rPr lang="en-US" spc="-11" dirty="0">
                <a:cs typeface="Calibri"/>
              </a:rPr>
              <a:t>and</a:t>
            </a:r>
            <a:r>
              <a:rPr lang="en-US" spc="-4" dirty="0">
                <a:cs typeface="Calibri"/>
              </a:rPr>
              <a:t> </a:t>
            </a:r>
            <a:r>
              <a:rPr lang="en-US" spc="4" dirty="0">
                <a:cs typeface="Calibri"/>
              </a:rPr>
              <a:t>i</a:t>
            </a:r>
            <a:r>
              <a:rPr lang="en-US" spc="-23" dirty="0">
                <a:cs typeface="Calibri"/>
              </a:rPr>
              <a:t>nt</a:t>
            </a:r>
            <a:r>
              <a:rPr lang="en-US" spc="-11" dirty="0">
                <a:cs typeface="Calibri"/>
              </a:rPr>
              <a:t>e</a:t>
            </a:r>
            <a:r>
              <a:rPr lang="en-US" spc="-39" dirty="0">
                <a:cs typeface="Calibri"/>
              </a:rPr>
              <a:t>r</a:t>
            </a:r>
            <a:r>
              <a:rPr lang="en-US" spc="-8" dirty="0">
                <a:cs typeface="Calibri"/>
              </a:rPr>
              <a:t>actio</a:t>
            </a:r>
            <a:r>
              <a:rPr lang="en-US" dirty="0">
                <a:cs typeface="Calibri"/>
              </a:rPr>
              <a:t>n</a:t>
            </a:r>
            <a:r>
              <a:rPr lang="en-US" spc="-15" dirty="0">
                <a:cs typeface="Calibri"/>
              </a:rPr>
              <a:t> </a:t>
            </a:r>
            <a:r>
              <a:rPr lang="en-US" spc="-11" dirty="0">
                <a:cs typeface="Calibri"/>
              </a:rPr>
              <a:t>with</a:t>
            </a:r>
            <a:r>
              <a:rPr lang="en-US" spc="-8" dirty="0">
                <a:cs typeface="Calibri"/>
              </a:rPr>
              <a:t> </a:t>
            </a:r>
            <a:r>
              <a:rPr lang="en-US" spc="-15" dirty="0">
                <a:cs typeface="Calibri"/>
              </a:rPr>
              <a:t>people</a:t>
            </a:r>
          </a:p>
          <a:p>
            <a:pPr marL="9706" marR="31059">
              <a:lnSpc>
                <a:spcPct val="90000"/>
              </a:lnSpc>
            </a:pPr>
            <a:endParaRPr lang="en-US" spc="-15" dirty="0">
              <a:cs typeface="Calibri"/>
            </a:endParaRPr>
          </a:p>
          <a:p>
            <a:pPr marL="271767" marR="603227" indent="-262061">
              <a:lnSpc>
                <a:spcPct val="110100"/>
              </a:lnSpc>
              <a:buFont typeface="Arial"/>
              <a:buChar char="•"/>
              <a:tabLst>
                <a:tab pos="271767" algn="l"/>
              </a:tabLst>
            </a:pPr>
            <a:r>
              <a:rPr lang="en-US" spc="-4" dirty="0">
                <a:cs typeface="Calibri"/>
              </a:rPr>
              <a:t>De</a:t>
            </a:r>
            <a:r>
              <a:rPr lang="en-US" spc="-23" dirty="0">
                <a:cs typeface="Calibri"/>
              </a:rPr>
              <a:t>v</a:t>
            </a:r>
            <a:r>
              <a:rPr lang="en-US" dirty="0">
                <a:cs typeface="Calibri"/>
              </a:rPr>
              <a:t>eloped</a:t>
            </a:r>
            <a:r>
              <a:rPr lang="en-US" spc="-39" dirty="0">
                <a:cs typeface="Calibri"/>
              </a:rPr>
              <a:t> </a:t>
            </a:r>
            <a:r>
              <a:rPr lang="en-US" dirty="0">
                <a:cs typeface="Calibri"/>
              </a:rPr>
              <a:t>as</a:t>
            </a:r>
            <a:r>
              <a:rPr lang="en-US" spc="-8" dirty="0">
                <a:cs typeface="Calibri"/>
              </a:rPr>
              <a:t> </a:t>
            </a:r>
            <a:r>
              <a:rPr lang="en-US" dirty="0">
                <a:cs typeface="Calibri"/>
              </a:rPr>
              <a:t>a </a:t>
            </a:r>
            <a:r>
              <a:rPr lang="en-US" spc="-19" dirty="0">
                <a:cs typeface="Calibri"/>
              </a:rPr>
              <a:t>c</a:t>
            </a:r>
            <a:r>
              <a:rPr lang="en-US" spc="-4" dirty="0">
                <a:cs typeface="Calibri"/>
              </a:rPr>
              <a:t>o</a:t>
            </a:r>
            <a:r>
              <a:rPr lang="en-US" spc="-8" dirty="0">
                <a:cs typeface="Calibri"/>
              </a:rPr>
              <a:t>m</a:t>
            </a:r>
            <a:r>
              <a:rPr lang="en-US" spc="-4" dirty="0">
                <a:cs typeface="Calibri"/>
              </a:rPr>
              <a:t>pleme</a:t>
            </a:r>
            <a:r>
              <a:rPr lang="en-US" spc="-15" dirty="0">
                <a:cs typeface="Calibri"/>
              </a:rPr>
              <a:t>n</a:t>
            </a:r>
            <a:r>
              <a:rPr lang="en-US" dirty="0">
                <a:cs typeface="Calibri"/>
              </a:rPr>
              <a:t>t</a:t>
            </a:r>
            <a:r>
              <a:rPr lang="en-US" spc="-15" dirty="0">
                <a:cs typeface="Calibri"/>
              </a:rPr>
              <a:t> </a:t>
            </a:r>
            <a:r>
              <a:rPr lang="en-US" spc="-19" dirty="0">
                <a:cs typeface="Calibri"/>
              </a:rPr>
              <a:t>t</a:t>
            </a:r>
            <a:r>
              <a:rPr lang="en-US" dirty="0">
                <a:cs typeface="Calibri"/>
              </a:rPr>
              <a:t>o AS</a:t>
            </a:r>
            <a:r>
              <a:rPr lang="en-US" spc="100" dirty="0">
                <a:cs typeface="Calibri"/>
              </a:rPr>
              <a:t>Q</a:t>
            </a:r>
            <a:r>
              <a:rPr lang="en-US" spc="-8" dirty="0">
                <a:cs typeface="Calibri"/>
              </a:rPr>
              <a:t>, </a:t>
            </a:r>
            <a:r>
              <a:rPr lang="en-US" spc="-4" dirty="0">
                <a:cs typeface="Calibri"/>
              </a:rPr>
              <a:t>d</a:t>
            </a:r>
            <a:r>
              <a:rPr lang="en-US" spc="-11" dirty="0">
                <a:cs typeface="Calibri"/>
              </a:rPr>
              <a:t>e</a:t>
            </a:r>
            <a:r>
              <a:rPr lang="en-US" spc="-23" dirty="0">
                <a:cs typeface="Calibri"/>
              </a:rPr>
              <a:t>v</a:t>
            </a:r>
            <a:r>
              <a:rPr lang="en-US" dirty="0">
                <a:cs typeface="Calibri"/>
              </a:rPr>
              <a:t>elopm</a:t>
            </a:r>
            <a:r>
              <a:rPr lang="en-US" spc="-11" dirty="0">
                <a:cs typeface="Calibri"/>
              </a:rPr>
              <a:t>e</a:t>
            </a:r>
            <a:r>
              <a:rPr lang="en-US" spc="-19" dirty="0">
                <a:cs typeface="Calibri"/>
              </a:rPr>
              <a:t>n</a:t>
            </a:r>
            <a:r>
              <a:rPr lang="en-US" spc="-26" dirty="0">
                <a:cs typeface="Calibri"/>
              </a:rPr>
              <a:t>t</a:t>
            </a:r>
            <a:r>
              <a:rPr lang="en-US" dirty="0">
                <a:cs typeface="Calibri"/>
              </a:rPr>
              <a:t>al</a:t>
            </a:r>
            <a:r>
              <a:rPr lang="en-US" spc="-26" dirty="0">
                <a:cs typeface="Calibri"/>
              </a:rPr>
              <a:t> </a:t>
            </a:r>
            <a:r>
              <a:rPr lang="en-US" spc="-4" dirty="0">
                <a:cs typeface="Calibri"/>
              </a:rPr>
              <a:t>sc</a:t>
            </a:r>
            <a:r>
              <a:rPr lang="en-US" spc="-23" dirty="0">
                <a:cs typeface="Calibri"/>
              </a:rPr>
              <a:t>r</a:t>
            </a:r>
            <a:r>
              <a:rPr lang="en-US" dirty="0">
                <a:cs typeface="Calibri"/>
              </a:rPr>
              <a:t>eening</a:t>
            </a:r>
            <a:r>
              <a:rPr lang="en-US" spc="-35" dirty="0">
                <a:cs typeface="Calibri"/>
              </a:rPr>
              <a:t> </a:t>
            </a:r>
            <a:r>
              <a:rPr lang="en-US" spc="-19" dirty="0">
                <a:cs typeface="Calibri"/>
              </a:rPr>
              <a:t>t</a:t>
            </a:r>
            <a:r>
              <a:rPr lang="en-US" spc="-4" dirty="0">
                <a:cs typeface="Calibri"/>
              </a:rPr>
              <a:t>o</a:t>
            </a:r>
            <a:r>
              <a:rPr lang="en-US" spc="-8" dirty="0">
                <a:cs typeface="Calibri"/>
              </a:rPr>
              <a:t>o</a:t>
            </a:r>
            <a:r>
              <a:rPr lang="en-US" dirty="0">
                <a:cs typeface="Calibri"/>
              </a:rPr>
              <a:t>l</a:t>
            </a:r>
          </a:p>
          <a:p>
            <a:pPr marL="271767" indent="-262061">
              <a:spcBef>
                <a:spcPts val="952"/>
              </a:spcBef>
              <a:buFont typeface="Arial"/>
              <a:buChar char="•"/>
              <a:tabLst>
                <a:tab pos="271767" algn="l"/>
              </a:tabLst>
            </a:pPr>
            <a:r>
              <a:rPr lang="en-US" spc="-85" dirty="0">
                <a:cs typeface="Calibri"/>
              </a:rPr>
              <a:t>W</a:t>
            </a:r>
            <a:r>
              <a:rPr lang="en-US" spc="-4" dirty="0">
                <a:cs typeface="Calibri"/>
              </a:rPr>
              <a:t>or</a:t>
            </a:r>
            <a:r>
              <a:rPr lang="en-US" dirty="0">
                <a:cs typeface="Calibri"/>
              </a:rPr>
              <a:t>k</a:t>
            </a:r>
            <a:r>
              <a:rPr lang="en-US" spc="4" dirty="0">
                <a:cs typeface="Calibri"/>
              </a:rPr>
              <a:t> </a:t>
            </a:r>
            <a:r>
              <a:rPr lang="en-US" spc="-19" dirty="0">
                <a:cs typeface="Calibri"/>
              </a:rPr>
              <a:t>s</a:t>
            </a:r>
            <a:r>
              <a:rPr lang="en-US" spc="-26" dirty="0">
                <a:cs typeface="Calibri"/>
              </a:rPr>
              <a:t>t</a:t>
            </a:r>
            <a:r>
              <a:rPr lang="en-US" dirty="0">
                <a:cs typeface="Calibri"/>
              </a:rPr>
              <a:t>ar</a:t>
            </a:r>
            <a:r>
              <a:rPr lang="en-US" spc="-11" dirty="0">
                <a:cs typeface="Calibri"/>
              </a:rPr>
              <a:t>t</a:t>
            </a:r>
            <a:r>
              <a:rPr lang="en-US" dirty="0">
                <a:cs typeface="Calibri"/>
              </a:rPr>
              <a:t>ed</a:t>
            </a:r>
            <a:r>
              <a:rPr lang="en-US" spc="-19" dirty="0">
                <a:cs typeface="Calibri"/>
              </a:rPr>
              <a:t> </a:t>
            </a:r>
            <a:r>
              <a:rPr lang="en-US" dirty="0">
                <a:cs typeface="Calibri"/>
              </a:rPr>
              <a:t>in</a:t>
            </a:r>
            <a:r>
              <a:rPr lang="en-US" spc="-4" dirty="0">
                <a:cs typeface="Calibri"/>
              </a:rPr>
              <a:t> </a:t>
            </a:r>
            <a:r>
              <a:rPr lang="en-US" dirty="0">
                <a:cs typeface="Calibri"/>
              </a:rPr>
              <a:t>1995</a:t>
            </a:r>
            <a:r>
              <a:rPr lang="en-US" spc="-31" dirty="0">
                <a:cs typeface="Calibri"/>
              </a:rPr>
              <a:t> </a:t>
            </a:r>
            <a:r>
              <a:rPr lang="en-US" spc="-19" dirty="0">
                <a:cs typeface="Calibri"/>
              </a:rPr>
              <a:t>a</a:t>
            </a:r>
            <a:r>
              <a:rPr lang="en-US" dirty="0">
                <a:cs typeface="Calibri"/>
              </a:rPr>
              <a:t>t Uni</a:t>
            </a:r>
            <a:r>
              <a:rPr lang="en-US" spc="-19" dirty="0">
                <a:cs typeface="Calibri"/>
              </a:rPr>
              <a:t>v</a:t>
            </a:r>
            <a:r>
              <a:rPr lang="en-US" dirty="0">
                <a:cs typeface="Calibri"/>
              </a:rPr>
              <a:t>e</a:t>
            </a:r>
            <a:r>
              <a:rPr lang="en-US" spc="-39" dirty="0">
                <a:cs typeface="Calibri"/>
              </a:rPr>
              <a:t>r</a:t>
            </a:r>
            <a:r>
              <a:rPr lang="en-US" spc="-4" dirty="0">
                <a:cs typeface="Calibri"/>
              </a:rPr>
              <a:t>sit</a:t>
            </a:r>
            <a:r>
              <a:rPr lang="en-US" dirty="0">
                <a:cs typeface="Calibri"/>
              </a:rPr>
              <a:t>y</a:t>
            </a:r>
            <a:r>
              <a:rPr lang="en-US" spc="-15" dirty="0">
                <a:cs typeface="Calibri"/>
              </a:rPr>
              <a:t> </a:t>
            </a:r>
            <a:r>
              <a:rPr lang="en-US" spc="-4" dirty="0">
                <a:cs typeface="Calibri"/>
              </a:rPr>
              <a:t>of</a:t>
            </a:r>
            <a:endParaRPr lang="en-US" dirty="0">
              <a:cs typeface="Calibri"/>
            </a:endParaRPr>
          </a:p>
          <a:p>
            <a:pPr marL="271767">
              <a:spcBef>
                <a:spcPts val="237"/>
              </a:spcBef>
            </a:pPr>
            <a:r>
              <a:rPr lang="en-US" spc="-4" dirty="0">
                <a:cs typeface="Calibri"/>
              </a:rPr>
              <a:t>O</a:t>
            </a:r>
            <a:r>
              <a:rPr lang="en-US" spc="-26" dirty="0">
                <a:cs typeface="Calibri"/>
              </a:rPr>
              <a:t>r</a:t>
            </a:r>
            <a:r>
              <a:rPr lang="en-US" dirty="0">
                <a:cs typeface="Calibri"/>
              </a:rPr>
              <a:t>e</a:t>
            </a:r>
            <a:r>
              <a:rPr lang="en-US" spc="-15" dirty="0">
                <a:cs typeface="Calibri"/>
              </a:rPr>
              <a:t>g</a:t>
            </a:r>
            <a:r>
              <a:rPr lang="en-US" spc="-4" dirty="0">
                <a:cs typeface="Calibri"/>
              </a:rPr>
              <a:t>on</a:t>
            </a:r>
            <a:endParaRPr lang="en-US" dirty="0">
              <a:cs typeface="Calibri"/>
            </a:endParaRPr>
          </a:p>
          <a:p>
            <a:pPr marL="271767" marR="3882" indent="-262061">
              <a:lnSpc>
                <a:spcPct val="110000"/>
              </a:lnSpc>
              <a:spcBef>
                <a:spcPts val="714"/>
              </a:spcBef>
              <a:buFont typeface="Arial"/>
              <a:buChar char="•"/>
              <a:tabLst>
                <a:tab pos="271767" algn="l"/>
              </a:tabLst>
            </a:pPr>
            <a:r>
              <a:rPr lang="en-US" dirty="0">
                <a:cs typeface="Calibri"/>
              </a:rPr>
              <a:t>Aut</a:t>
            </a:r>
            <a:r>
              <a:rPr lang="en-US" spc="-4" dirty="0">
                <a:cs typeface="Calibri"/>
              </a:rPr>
              <a:t>ho</a:t>
            </a:r>
            <a:r>
              <a:rPr lang="en-US" spc="-39" dirty="0">
                <a:cs typeface="Calibri"/>
              </a:rPr>
              <a:t>r</a:t>
            </a:r>
            <a:r>
              <a:rPr lang="en-US" dirty="0">
                <a:cs typeface="Calibri"/>
              </a:rPr>
              <a:t>s</a:t>
            </a:r>
            <a:r>
              <a:rPr lang="en-US" spc="-19" dirty="0">
                <a:cs typeface="Calibri"/>
              </a:rPr>
              <a:t> </a:t>
            </a:r>
            <a:r>
              <a:rPr lang="en-US" spc="-26" dirty="0">
                <a:cs typeface="Calibri"/>
              </a:rPr>
              <a:t>r</a:t>
            </a:r>
            <a:r>
              <a:rPr lang="en-US" spc="-11" dirty="0">
                <a:cs typeface="Calibri"/>
              </a:rPr>
              <a:t>e</a:t>
            </a:r>
            <a:r>
              <a:rPr lang="en-US" dirty="0">
                <a:cs typeface="Calibri"/>
              </a:rPr>
              <a:t>vi</a:t>
            </a:r>
            <a:r>
              <a:rPr lang="en-US" spc="-11" dirty="0">
                <a:cs typeface="Calibri"/>
              </a:rPr>
              <a:t>e</a:t>
            </a:r>
            <a:r>
              <a:rPr lang="en-US" spc="-23" dirty="0">
                <a:cs typeface="Calibri"/>
              </a:rPr>
              <a:t>w</a:t>
            </a:r>
            <a:r>
              <a:rPr lang="en-US" dirty="0">
                <a:cs typeface="Calibri"/>
              </a:rPr>
              <a:t>ed</a:t>
            </a:r>
            <a:r>
              <a:rPr lang="en-US" spc="-19" dirty="0">
                <a:cs typeface="Calibri"/>
              </a:rPr>
              <a:t> </a:t>
            </a:r>
            <a:r>
              <a:rPr lang="en-US" spc="-4" dirty="0">
                <a:cs typeface="Calibri"/>
              </a:rPr>
              <a:t>othe</a:t>
            </a:r>
            <a:r>
              <a:rPr lang="en-US" dirty="0">
                <a:cs typeface="Calibri"/>
              </a:rPr>
              <a:t>r</a:t>
            </a:r>
            <a:r>
              <a:rPr lang="en-US" spc="-4" dirty="0">
                <a:cs typeface="Calibri"/>
              </a:rPr>
              <a:t> </a:t>
            </a:r>
            <a:r>
              <a:rPr lang="en-US" spc="-19" dirty="0">
                <a:cs typeface="Calibri"/>
              </a:rPr>
              <a:t>s</a:t>
            </a:r>
            <a:r>
              <a:rPr lang="en-US" spc="-26" dirty="0">
                <a:cs typeface="Calibri"/>
              </a:rPr>
              <a:t>t</a:t>
            </a:r>
            <a:r>
              <a:rPr lang="en-US" dirty="0">
                <a:cs typeface="Calibri"/>
              </a:rPr>
              <a:t>anda</a:t>
            </a:r>
            <a:r>
              <a:rPr lang="en-US" spc="-23" dirty="0">
                <a:cs typeface="Calibri"/>
              </a:rPr>
              <a:t>r</a:t>
            </a:r>
            <a:r>
              <a:rPr lang="en-US" spc="-4" dirty="0">
                <a:cs typeface="Calibri"/>
              </a:rPr>
              <a:t>di</a:t>
            </a:r>
            <a:r>
              <a:rPr lang="en-US" spc="-42" dirty="0">
                <a:cs typeface="Calibri"/>
              </a:rPr>
              <a:t>z</a:t>
            </a:r>
            <a:r>
              <a:rPr lang="en-US" dirty="0">
                <a:cs typeface="Calibri"/>
              </a:rPr>
              <a:t>ed</a:t>
            </a:r>
            <a:r>
              <a:rPr lang="en-US" spc="-31" dirty="0">
                <a:cs typeface="Calibri"/>
              </a:rPr>
              <a:t> </a:t>
            </a:r>
            <a:r>
              <a:rPr lang="en-US" spc="-19" dirty="0">
                <a:cs typeface="Calibri"/>
              </a:rPr>
              <a:t>t</a:t>
            </a:r>
            <a:r>
              <a:rPr lang="en-US" dirty="0">
                <a:cs typeface="Calibri"/>
              </a:rPr>
              <a:t>e</a:t>
            </a:r>
            <a:r>
              <a:rPr lang="en-US" spc="-19" dirty="0">
                <a:cs typeface="Calibri"/>
              </a:rPr>
              <a:t>s</a:t>
            </a:r>
            <a:r>
              <a:rPr lang="en-US" dirty="0">
                <a:cs typeface="Calibri"/>
              </a:rPr>
              <a:t>ts and</a:t>
            </a:r>
            <a:r>
              <a:rPr lang="en-US" spc="-11" dirty="0">
                <a:cs typeface="Calibri"/>
              </a:rPr>
              <a:t> </a:t>
            </a:r>
            <a:r>
              <a:rPr lang="en-US" spc="-19" dirty="0">
                <a:cs typeface="Calibri"/>
              </a:rPr>
              <a:t>s</a:t>
            </a:r>
            <a:r>
              <a:rPr lang="en-US" dirty="0">
                <a:cs typeface="Calibri"/>
              </a:rPr>
              <a:t>tudied</a:t>
            </a:r>
            <a:r>
              <a:rPr lang="en-US" spc="-23" dirty="0">
                <a:cs typeface="Calibri"/>
              </a:rPr>
              <a:t> </a:t>
            </a:r>
            <a:r>
              <a:rPr lang="en-US" dirty="0">
                <a:cs typeface="Calibri"/>
              </a:rPr>
              <a:t>the</a:t>
            </a:r>
            <a:r>
              <a:rPr lang="en-US" spc="-8" dirty="0">
                <a:cs typeface="Calibri"/>
              </a:rPr>
              <a:t> </a:t>
            </a:r>
            <a:r>
              <a:rPr lang="en-US" dirty="0">
                <a:cs typeface="Calibri"/>
              </a:rPr>
              <a:t>li</a:t>
            </a:r>
            <a:r>
              <a:rPr lang="en-US" spc="-15" dirty="0">
                <a:cs typeface="Calibri"/>
              </a:rPr>
              <a:t>t</a:t>
            </a:r>
            <a:r>
              <a:rPr lang="en-US" dirty="0">
                <a:cs typeface="Calibri"/>
              </a:rPr>
              <a:t>e</a:t>
            </a:r>
            <a:r>
              <a:rPr lang="en-US" spc="-39" dirty="0">
                <a:cs typeface="Calibri"/>
              </a:rPr>
              <a:t>r</a:t>
            </a:r>
            <a:r>
              <a:rPr lang="en-US" spc="-19" dirty="0">
                <a:cs typeface="Calibri"/>
              </a:rPr>
              <a:t>a</a:t>
            </a:r>
            <a:r>
              <a:rPr lang="en-US" dirty="0">
                <a:cs typeface="Calibri"/>
              </a:rPr>
              <a:t>tu</a:t>
            </a:r>
            <a:r>
              <a:rPr lang="en-US" spc="-23" dirty="0">
                <a:cs typeface="Calibri"/>
              </a:rPr>
              <a:t>r</a:t>
            </a:r>
            <a:r>
              <a:rPr lang="en-US" dirty="0">
                <a:cs typeface="Calibri"/>
              </a:rPr>
              <a:t>e</a:t>
            </a:r>
            <a:r>
              <a:rPr lang="en-US" spc="-26" dirty="0">
                <a:cs typeface="Calibri"/>
              </a:rPr>
              <a:t> </a:t>
            </a:r>
            <a:r>
              <a:rPr lang="en-US" spc="-31" dirty="0">
                <a:cs typeface="Calibri"/>
              </a:rPr>
              <a:t>e</a:t>
            </a:r>
            <a:r>
              <a:rPr lang="en-US" spc="8" dirty="0">
                <a:cs typeface="Calibri"/>
              </a:rPr>
              <a:t>x</a:t>
            </a:r>
            <a:r>
              <a:rPr lang="en-US" spc="-19" dirty="0">
                <a:cs typeface="Calibri"/>
              </a:rPr>
              <a:t>t</a:t>
            </a:r>
            <a:r>
              <a:rPr lang="en-US" dirty="0">
                <a:cs typeface="Calibri"/>
              </a:rPr>
              <a:t>en</a:t>
            </a:r>
            <a:r>
              <a:rPr lang="en-US" spc="-11" dirty="0">
                <a:cs typeface="Calibri"/>
              </a:rPr>
              <a:t>s</a:t>
            </a:r>
            <a:r>
              <a:rPr lang="en-US" dirty="0">
                <a:cs typeface="Calibri"/>
              </a:rPr>
              <a:t>i</a:t>
            </a:r>
            <a:r>
              <a:rPr lang="en-US" spc="-19" dirty="0">
                <a:cs typeface="Calibri"/>
              </a:rPr>
              <a:t>v</a:t>
            </a:r>
            <a:r>
              <a:rPr lang="en-US" spc="-11" dirty="0">
                <a:cs typeface="Calibri"/>
              </a:rPr>
              <a:t>e</a:t>
            </a:r>
            <a:r>
              <a:rPr lang="en-US" dirty="0">
                <a:cs typeface="Calibri"/>
              </a:rPr>
              <a:t>ly</a:t>
            </a:r>
          </a:p>
          <a:p>
            <a:pPr marL="271767" indent="-262061">
              <a:spcBef>
                <a:spcPts val="956"/>
              </a:spcBef>
              <a:buFont typeface="Arial"/>
              <a:buChar char="•"/>
              <a:tabLst>
                <a:tab pos="271767" algn="l"/>
              </a:tabLst>
            </a:pPr>
            <a:r>
              <a:rPr lang="en-US" spc="-4" dirty="0">
                <a:cs typeface="Calibri"/>
              </a:rPr>
              <a:t>Fi</a:t>
            </a:r>
            <a:r>
              <a:rPr lang="en-US" spc="-31" dirty="0">
                <a:cs typeface="Calibri"/>
              </a:rPr>
              <a:t>r</a:t>
            </a:r>
            <a:r>
              <a:rPr lang="en-US" spc="-19" dirty="0">
                <a:cs typeface="Calibri"/>
              </a:rPr>
              <a:t>s</a:t>
            </a:r>
            <a:r>
              <a:rPr lang="en-US" dirty="0">
                <a:cs typeface="Calibri"/>
              </a:rPr>
              <a:t>t</a:t>
            </a:r>
            <a:r>
              <a:rPr lang="en-US" spc="-8" dirty="0">
                <a:cs typeface="Calibri"/>
              </a:rPr>
              <a:t> </a:t>
            </a:r>
            <a:r>
              <a:rPr lang="en-US" dirty="0">
                <a:cs typeface="Calibri"/>
              </a:rPr>
              <a:t>edition</a:t>
            </a:r>
            <a:r>
              <a:rPr lang="en-US" spc="-23" dirty="0">
                <a:cs typeface="Calibri"/>
              </a:rPr>
              <a:t> </a:t>
            </a:r>
            <a:r>
              <a:rPr lang="en-US" spc="-4" dirty="0">
                <a:cs typeface="Calibri"/>
              </a:rPr>
              <a:t>publishe</a:t>
            </a:r>
            <a:r>
              <a:rPr lang="en-US" dirty="0">
                <a:cs typeface="Calibri"/>
              </a:rPr>
              <a:t>d</a:t>
            </a:r>
            <a:r>
              <a:rPr lang="en-US" spc="-35" dirty="0">
                <a:cs typeface="Calibri"/>
              </a:rPr>
              <a:t> </a:t>
            </a:r>
            <a:r>
              <a:rPr lang="en-US" dirty="0">
                <a:cs typeface="Calibri"/>
              </a:rPr>
              <a:t>in</a:t>
            </a:r>
            <a:r>
              <a:rPr lang="en-US" spc="-4" dirty="0">
                <a:cs typeface="Calibri"/>
              </a:rPr>
              <a:t> </a:t>
            </a:r>
            <a:r>
              <a:rPr lang="en-US" dirty="0">
                <a:cs typeface="Calibri"/>
              </a:rPr>
              <a:t>2001;</a:t>
            </a:r>
            <a:r>
              <a:rPr lang="en-US" spc="-26" dirty="0">
                <a:cs typeface="Calibri"/>
              </a:rPr>
              <a:t> </a:t>
            </a:r>
            <a:r>
              <a:rPr lang="en-US" spc="-4" dirty="0">
                <a:cs typeface="Calibri"/>
              </a:rPr>
              <a:t>se</a:t>
            </a:r>
            <a:r>
              <a:rPr lang="en-US" spc="-19" dirty="0">
                <a:cs typeface="Calibri"/>
              </a:rPr>
              <a:t>c</a:t>
            </a:r>
            <a:r>
              <a:rPr lang="en-US" spc="-4" dirty="0">
                <a:cs typeface="Calibri"/>
              </a:rPr>
              <a:t>ond</a:t>
            </a:r>
            <a:endParaRPr lang="en-US" dirty="0">
              <a:cs typeface="Calibri"/>
            </a:endParaRPr>
          </a:p>
          <a:p>
            <a:pPr marL="271767">
              <a:spcBef>
                <a:spcPts val="237"/>
              </a:spcBef>
            </a:pPr>
            <a:r>
              <a:rPr lang="en-US" dirty="0">
                <a:cs typeface="Calibri"/>
              </a:rPr>
              <a:t>edition</a:t>
            </a:r>
            <a:r>
              <a:rPr lang="en-US" spc="-19" dirty="0">
                <a:cs typeface="Calibri"/>
              </a:rPr>
              <a:t> </a:t>
            </a:r>
            <a:r>
              <a:rPr lang="en-US" spc="-4" dirty="0">
                <a:cs typeface="Calibri"/>
              </a:rPr>
              <a:t>publishe</a:t>
            </a:r>
            <a:r>
              <a:rPr lang="en-US" dirty="0">
                <a:cs typeface="Calibri"/>
              </a:rPr>
              <a:t>d</a:t>
            </a:r>
            <a:r>
              <a:rPr lang="en-US" spc="-23" dirty="0">
                <a:cs typeface="Calibri"/>
              </a:rPr>
              <a:t> </a:t>
            </a:r>
            <a:r>
              <a:rPr lang="en-US" dirty="0">
                <a:cs typeface="Calibri"/>
              </a:rPr>
              <a:t>in</a:t>
            </a:r>
            <a:r>
              <a:rPr lang="en-US" spc="-4" dirty="0">
                <a:cs typeface="Calibri"/>
              </a:rPr>
              <a:t> </a:t>
            </a:r>
            <a:r>
              <a:rPr lang="en-US" dirty="0">
                <a:cs typeface="Calibri"/>
              </a:rPr>
              <a:t>2015.</a:t>
            </a:r>
          </a:p>
          <a:p>
            <a:pPr marL="9706" marR="31059">
              <a:lnSpc>
                <a:spcPct val="90000"/>
              </a:lnSpc>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14</a:t>
            </a:fld>
            <a:endParaRPr lang="en-US" dirty="0"/>
          </a:p>
        </p:txBody>
      </p:sp>
    </p:spTree>
    <p:extLst>
      <p:ext uri="{BB962C8B-B14F-4D97-AF65-F5344CB8AC3E}">
        <p14:creationId xmlns:p14="http://schemas.microsoft.com/office/powerpoint/2010/main" val="253817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 early literacy</a:t>
            </a:r>
          </a:p>
          <a:p>
            <a:r>
              <a:rPr lang="en-US" dirty="0" smtClean="0"/>
              <a:t>Problem-solving – emergent math</a:t>
            </a:r>
          </a:p>
          <a:p>
            <a:r>
              <a:rPr lang="en-US" dirty="0" smtClean="0"/>
              <a:t>Personal-Social</a:t>
            </a:r>
            <a:r>
              <a:rPr lang="en-US" baseline="0" dirty="0" smtClean="0"/>
              <a:t> – self-help</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16</a:t>
            </a:fld>
            <a:endParaRPr lang="en-US" dirty="0"/>
          </a:p>
        </p:txBody>
      </p:sp>
    </p:spTree>
    <p:extLst>
      <p:ext uri="{BB962C8B-B14F-4D97-AF65-F5344CB8AC3E}">
        <p14:creationId xmlns:p14="http://schemas.microsoft.com/office/powerpoint/2010/main" val="30272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D0113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Prairie Hills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Sabetha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D0247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Cherokee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Southeast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D0252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Southern Lyon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Neosho Rapids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D0252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Southern Lyon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Olpe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D0253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Emporia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Logan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D0253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Emporia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Walnut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D0258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Humboldt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Humboldt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D0260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Derby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Paul B Cooper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D0266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Maize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Maize Virtual Preparatory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D0270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Plainville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Plainville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D0283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Elk Valley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Elk Valley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D0298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Lincoln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Lincoln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D0309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Nickerson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Nickerson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D0309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Nickerson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South Hutchinson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Buhler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Union Valley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Buhler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Buhler Grade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D0342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McLouth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McLouth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Seaman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Elmont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Seaman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Logan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Seaman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North Fairview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Seaman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Northern Hills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Seaman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West Indianola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D0352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Goodland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West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D0361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Chaparral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Anthony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D0362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Prairie View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Lacygne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D0362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Prairie View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Parker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D0363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Holcomb</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Wiley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D0377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Atchison Co Comm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Atchison County Community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D0380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Vermillion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Frankfort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D0388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Ellis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Washington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D0389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Eureka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Marshall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D0398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Peabody-Burns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Peabody-Burns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D0409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Atchison Public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Atchison Elementary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McPherson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Eisenhower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McPherson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Lincoln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McPherson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Roosevelt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McPherson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Washington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Canton-Galva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Canton-Galva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Hoisington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Roosevelt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D0443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Dodge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Beeson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D0443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Dodge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Linn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D0465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Winfield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Country View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D0465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Winfield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Lowell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D0475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Geary County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Fort Riley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D0475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Geary County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Lincoln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D0475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Geary County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Ware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D0475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Geary County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Washington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D0475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Geary County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Westwood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D0498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Valley Heights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Valley Heights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Kansas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John Fiske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Kansas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Quindaro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Kansas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Parker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Kansas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New Chelsea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Kansas City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Stony Point South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Topeka Public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McCarter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Topeka Public Schools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Meadows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Chetopa/St.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Chetopea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Chetopa/St.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 Paul 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Satanta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Satanta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D0509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South Haven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South Haven Elem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Louisburg</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Rockville Elementary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17</a:t>
            </a:fld>
            <a:endParaRPr lang="en-US" dirty="0"/>
          </a:p>
        </p:txBody>
      </p:sp>
    </p:spTree>
    <p:extLst>
      <p:ext uri="{BB962C8B-B14F-4D97-AF65-F5344CB8AC3E}">
        <p14:creationId xmlns:p14="http://schemas.microsoft.com/office/powerpoint/2010/main" val="405571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18</a:t>
            </a:fld>
            <a:endParaRPr lang="en-US" dirty="0"/>
          </a:p>
        </p:txBody>
      </p:sp>
    </p:spTree>
    <p:extLst>
      <p:ext uri="{BB962C8B-B14F-4D97-AF65-F5344CB8AC3E}">
        <p14:creationId xmlns:p14="http://schemas.microsoft.com/office/powerpoint/2010/main" val="11589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20</a:t>
            </a:fld>
            <a:endParaRPr lang="en-US" dirty="0"/>
          </a:p>
        </p:txBody>
      </p:sp>
    </p:spTree>
    <p:extLst>
      <p:ext uri="{BB962C8B-B14F-4D97-AF65-F5344CB8AC3E}">
        <p14:creationId xmlns:p14="http://schemas.microsoft.com/office/powerpoint/2010/main" val="2857591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21</a:t>
            </a:fld>
            <a:endParaRPr lang="en-US" dirty="0"/>
          </a:p>
        </p:txBody>
      </p:sp>
    </p:spTree>
    <p:extLst>
      <p:ext uri="{BB962C8B-B14F-4D97-AF65-F5344CB8AC3E}">
        <p14:creationId xmlns:p14="http://schemas.microsoft.com/office/powerpoint/2010/main" val="48556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2</a:t>
            </a:fld>
            <a:endParaRPr lang="en-US" dirty="0"/>
          </a:p>
        </p:txBody>
      </p:sp>
    </p:spTree>
    <p:extLst>
      <p:ext uri="{BB962C8B-B14F-4D97-AF65-F5344CB8AC3E}">
        <p14:creationId xmlns:p14="http://schemas.microsoft.com/office/powerpoint/2010/main" val="239500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Among the outcomes being considered</a:t>
            </a:r>
            <a:r>
              <a:rPr lang="en-US" baseline="0" dirty="0" smtClean="0"/>
              <a:t> by the state board are:</a:t>
            </a:r>
          </a:p>
          <a:p>
            <a:endParaRPr lang="en-US" baseline="0" dirty="0" smtClean="0"/>
          </a:p>
          <a:p>
            <a:pPr marL="931774" lvl="1" indent="-465887">
              <a:lnSpc>
                <a:spcPct val="130000"/>
              </a:lnSpc>
              <a:buFont typeface="Wingdings" charset="2"/>
              <a:buChar char="ü"/>
            </a:pPr>
            <a:r>
              <a:rPr lang="en-US" sz="2400" dirty="0">
                <a:latin typeface="Arial"/>
                <a:cs typeface="Arial"/>
              </a:rPr>
              <a:t>High School Graduation Rates</a:t>
            </a:r>
          </a:p>
          <a:p>
            <a:pPr marL="931774" lvl="1" indent="-465887">
              <a:lnSpc>
                <a:spcPct val="130000"/>
              </a:lnSpc>
              <a:buFont typeface="Wingdings" charset="2"/>
              <a:buChar char="ü"/>
            </a:pPr>
            <a:r>
              <a:rPr lang="en-US" sz="2400" dirty="0">
                <a:latin typeface="Arial"/>
                <a:cs typeface="Arial"/>
              </a:rPr>
              <a:t>Post Secondary Completion/Attendance</a:t>
            </a:r>
          </a:p>
          <a:p>
            <a:pPr marL="931774" lvl="1" indent="-465887">
              <a:lnSpc>
                <a:spcPct val="130000"/>
              </a:lnSpc>
              <a:buFont typeface="Wingdings" charset="2"/>
              <a:buChar char="ü"/>
            </a:pPr>
            <a:r>
              <a:rPr lang="en-US" sz="2400" dirty="0">
                <a:latin typeface="Arial"/>
                <a:cs typeface="Arial"/>
              </a:rPr>
              <a:t>Remedial Rate of Students Attending Post-Secondary</a:t>
            </a:r>
          </a:p>
          <a:p>
            <a:pPr marL="931774" lvl="1" indent="-465887">
              <a:lnSpc>
                <a:spcPct val="130000"/>
              </a:lnSpc>
              <a:buFont typeface="Wingdings" charset="2"/>
              <a:buChar char="ü"/>
            </a:pPr>
            <a:r>
              <a:rPr lang="en-US" sz="2400" dirty="0">
                <a:latin typeface="Arial"/>
                <a:cs typeface="Arial"/>
              </a:rPr>
              <a:t>Kindergarten Readiness</a:t>
            </a:r>
          </a:p>
          <a:p>
            <a:pPr marL="931774" lvl="1" indent="-465887">
              <a:lnSpc>
                <a:spcPct val="130000"/>
              </a:lnSpc>
              <a:buFont typeface="Wingdings" charset="2"/>
              <a:buChar char="ü"/>
            </a:pPr>
            <a:r>
              <a:rPr lang="en-US" sz="2400" dirty="0"/>
              <a:t>Individual Plan of Study Focused on Career Interest </a:t>
            </a:r>
          </a:p>
          <a:p>
            <a:pPr marL="931774" lvl="1" indent="-465887">
              <a:lnSpc>
                <a:spcPct val="130000"/>
              </a:lnSpc>
              <a:buFont typeface="Wingdings" charset="2"/>
              <a:buChar char="ü"/>
            </a:pPr>
            <a:r>
              <a:rPr lang="en-US" sz="2400" dirty="0">
                <a:latin typeface="Arial"/>
                <a:cs typeface="Arial"/>
              </a:rPr>
              <a:t>Social/Emotional Growth Measured Locally</a:t>
            </a:r>
          </a:p>
          <a:p>
            <a:endParaRPr lang="en-US" dirty="0" smtClean="0"/>
          </a:p>
          <a:p>
            <a:r>
              <a:rPr lang="en-US" dirty="0" smtClean="0"/>
              <a:t>Education Commissioner Randy Watson and members</a:t>
            </a:r>
            <a:r>
              <a:rPr lang="en-US" baseline="0" dirty="0" smtClean="0"/>
              <a:t> of the State Board of Education </a:t>
            </a:r>
            <a:r>
              <a:rPr lang="en-US" dirty="0" smtClean="0"/>
              <a:t>will meet</a:t>
            </a:r>
            <a:r>
              <a:rPr lang="en-US" baseline="0" dirty="0" smtClean="0"/>
              <a:t> </a:t>
            </a:r>
            <a:r>
              <a:rPr lang="en-US" dirty="0" smtClean="0"/>
              <a:t>with business, education and state leaders to build agreement on how we will work together to achieve this vision for Kansas education.</a:t>
            </a:r>
          </a:p>
          <a:p>
            <a:endParaRPr lang="en-US" dirty="0" smtClean="0"/>
          </a:p>
          <a:p>
            <a:r>
              <a:rPr lang="en-US" dirty="0" smtClean="0"/>
              <a:t>Kansas schools are already doing tremendous</a:t>
            </a:r>
            <a:r>
              <a:rPr lang="en-US" baseline="0" dirty="0" smtClean="0"/>
              <a:t> work to address the needs of individual students, but in order to achieve this new vision we cannot expect schools to go it alone. This requires a unified effort with businesses, communities, parents, higher education, and elected officials working with educators to help provide the supports and experiences Kansas students need for their future success.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279996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49478">
              <a:defRPr/>
            </a:pPr>
            <a:r>
              <a:rPr lang="en-US" dirty="0" smtClean="0">
                <a:hlinkClick r:id="rId3"/>
              </a:rPr>
              <a:t>https://www.youtube.com/watch?v=7rd5kJ3bnPM</a:t>
            </a:r>
            <a:endParaRPr lang="en-US" dirty="0" smtClean="0"/>
          </a:p>
          <a:p>
            <a:pPr defTabSz="949478">
              <a:defRPr/>
            </a:pPr>
            <a:endParaRPr lang="en-US" dirty="0" smtClean="0"/>
          </a:p>
        </p:txBody>
      </p:sp>
      <p:sp>
        <p:nvSpPr>
          <p:cNvPr id="4" name="Slide Number Placeholder 3"/>
          <p:cNvSpPr>
            <a:spLocks noGrp="1"/>
          </p:cNvSpPr>
          <p:nvPr>
            <p:ph type="sldNum" sz="quarter" idx="10"/>
          </p:nvPr>
        </p:nvSpPr>
        <p:spPr/>
        <p:txBody>
          <a:bodyPr/>
          <a:lstStyle/>
          <a:p>
            <a:fld id="{31BC64E8-45BE-4474-B3AA-B6DEBEC91A50}" type="slidenum">
              <a:rPr lang="en-US" smtClean="0"/>
              <a:t>5</a:t>
            </a:fld>
            <a:endParaRPr lang="en-US" dirty="0"/>
          </a:p>
        </p:txBody>
      </p:sp>
    </p:spTree>
    <p:extLst>
      <p:ext uri="{BB962C8B-B14F-4D97-AF65-F5344CB8AC3E}">
        <p14:creationId xmlns:p14="http://schemas.microsoft.com/office/powerpoint/2010/main" val="216295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dirty="0"/>
          </a:p>
        </p:txBody>
      </p:sp>
    </p:spTree>
    <p:extLst>
      <p:ext uri="{BB962C8B-B14F-4D97-AF65-F5344CB8AC3E}">
        <p14:creationId xmlns:p14="http://schemas.microsoft.com/office/powerpoint/2010/main" val="145493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a:t>
            </a:r>
            <a:r>
              <a:rPr lang="en-US" baseline="0" dirty="0" smtClean="0"/>
              <a:t> it mean if all children arrived at Kindergarten at age 5 “ready”?  For children, for families, for teachers, for communities, for Kansas?</a:t>
            </a:r>
          </a:p>
          <a:p>
            <a:endParaRPr lang="en-US" baseline="0" dirty="0" smtClean="0"/>
          </a:p>
          <a:p>
            <a:r>
              <a:rPr lang="en-US" dirty="0" smtClean="0"/>
              <a:t>This is our</a:t>
            </a:r>
            <a:r>
              <a:rPr lang="en-US" baseline="0" dirty="0" smtClean="0"/>
              <a:t> aspirational goal.  It is a moonshot and we’re starting now.</a:t>
            </a:r>
          </a:p>
          <a:p>
            <a:endParaRPr lang="en-US" baseline="0" dirty="0" smtClean="0"/>
          </a:p>
          <a:p>
            <a:r>
              <a:rPr lang="en-US" baseline="0" dirty="0" smtClean="0"/>
              <a:t>What do children in Kansas need in order to be “ready” for Kindergarten?  Discuss with your partner/small group.  Be ready to share out.</a:t>
            </a:r>
          </a:p>
          <a:p>
            <a:endParaRPr lang="en-US" baseline="0" dirty="0" smtClean="0"/>
          </a:p>
          <a:p>
            <a:r>
              <a:rPr lang="en-US" baseline="0" dirty="0" smtClean="0"/>
              <a:t>Social/emotional skills</a:t>
            </a:r>
          </a:p>
          <a:p>
            <a:r>
              <a:rPr lang="en-US" baseline="0" dirty="0" smtClean="0"/>
              <a:t>Academic skills</a:t>
            </a:r>
          </a:p>
          <a:p>
            <a:r>
              <a:rPr lang="en-US" baseline="0" dirty="0" smtClean="0"/>
              <a:t>Cognitive skills</a:t>
            </a:r>
          </a:p>
          <a:p>
            <a:r>
              <a:rPr lang="en-US" baseline="0" dirty="0" smtClean="0"/>
              <a:t>Self-help skills</a:t>
            </a:r>
          </a:p>
          <a:p>
            <a:r>
              <a:rPr lang="en-US" baseline="0" dirty="0" smtClean="0"/>
              <a:t>Other?</a:t>
            </a:r>
          </a:p>
          <a:p>
            <a:endParaRPr lang="en-US" baseline="0" dirty="0" smtClean="0"/>
          </a:p>
          <a:p>
            <a:r>
              <a:rPr lang="en-US" baseline="0" dirty="0" smtClean="0"/>
              <a:t>*Research is showing that when children come to Kindergarten developmentally on target socially/emotionally, the academics fall into place.  A child who isn’t on target socially/emotionally isn’t going to be more so if “redshirted”.</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dirty="0"/>
          </a:p>
        </p:txBody>
      </p:sp>
    </p:spTree>
    <p:extLst>
      <p:ext uri="{BB962C8B-B14F-4D97-AF65-F5344CB8AC3E}">
        <p14:creationId xmlns:p14="http://schemas.microsoft.com/office/powerpoint/2010/main" val="181683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it going to take?</a:t>
            </a:r>
          </a:p>
          <a:p>
            <a:endParaRPr lang="en-US" dirty="0" smtClean="0"/>
          </a:p>
        </p:txBody>
      </p:sp>
      <p:sp>
        <p:nvSpPr>
          <p:cNvPr id="4" name="Slide Number Placeholder 3"/>
          <p:cNvSpPr>
            <a:spLocks noGrp="1"/>
          </p:cNvSpPr>
          <p:nvPr>
            <p:ph type="sldNum" sz="quarter" idx="10"/>
          </p:nvPr>
        </p:nvSpPr>
        <p:spPr/>
        <p:txBody>
          <a:bodyPr/>
          <a:lstStyle/>
          <a:p>
            <a:fld id="{31BC64E8-45BE-4474-B3AA-B6DEBEC91A50}" type="slidenum">
              <a:rPr lang="en-US" smtClean="0"/>
              <a:t>8</a:t>
            </a:fld>
            <a:endParaRPr lang="en-US" dirty="0"/>
          </a:p>
        </p:txBody>
      </p:sp>
    </p:spTree>
    <p:extLst>
      <p:ext uri="{BB962C8B-B14F-4D97-AF65-F5344CB8AC3E}">
        <p14:creationId xmlns:p14="http://schemas.microsoft.com/office/powerpoint/2010/main" val="208256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75" y="904875"/>
            <a:ext cx="4348163" cy="2446338"/>
          </a:xfrm>
          <a:prstGeom prst="rect">
            <a:avLst/>
          </a:prstGeom>
          <a:noFill/>
          <a:ln w="12700">
            <a:solidFill>
              <a:prstClr val="black"/>
            </a:solidFill>
          </a:ln>
        </p:spPr>
      </p:sp>
      <p:sp>
        <p:nvSpPr>
          <p:cNvPr id="3" name="Notes Placeholder 2"/>
          <p:cNvSpPr>
            <a:spLocks noGrp="1"/>
          </p:cNvSpPr>
          <p:nvPr>
            <p:ph type="body" idx="1"/>
          </p:nvPr>
        </p:nvSpPr>
        <p:spPr>
          <a:xfrm>
            <a:off x="972081" y="3486823"/>
            <a:ext cx="7770004" cy="2853451"/>
          </a:xfrm>
          <a:prstGeom prst="rect">
            <a:avLst/>
          </a:prstGeom>
        </p:spPr>
        <p:txBody>
          <a:bodyPr/>
          <a:lstStyle/>
          <a:p>
            <a:r>
              <a:rPr lang="en-US" dirty="0" smtClean="0"/>
              <a:t>Our partners in this work</a:t>
            </a:r>
            <a:r>
              <a:rPr lang="en-US" baseline="0" dirty="0" smtClean="0"/>
              <a:t> – a special thank you to them.</a:t>
            </a:r>
          </a:p>
          <a:p>
            <a:endParaRPr lang="en-US" baseline="0" dirty="0" smtClean="0"/>
          </a:p>
        </p:txBody>
      </p:sp>
    </p:spTree>
    <p:extLst>
      <p:ext uri="{BB962C8B-B14F-4D97-AF65-F5344CB8AC3E}">
        <p14:creationId xmlns:p14="http://schemas.microsoft.com/office/powerpoint/2010/main" val="250706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a:prstGeom prst="rect">
            <a:avLst/>
          </a:prstGeom>
          <a:noFill/>
          <a:ln w="12700">
            <a:solidFill>
              <a:prstClr val="black"/>
            </a:solidFill>
          </a:ln>
        </p:spPr>
      </p:sp>
      <p:sp>
        <p:nvSpPr>
          <p:cNvPr id="3" name="Notes Placeholder 2"/>
          <p:cNvSpPr>
            <a:spLocks noGrp="1"/>
          </p:cNvSpPr>
          <p:nvPr>
            <p:ph type="body" idx="1"/>
          </p:nvPr>
        </p:nvSpPr>
        <p:spPr>
          <a:xfrm>
            <a:off x="717108" y="4548030"/>
            <a:ext cx="5731970" cy="3721893"/>
          </a:xfrm>
          <a:prstGeom prst="rect">
            <a:avLst/>
          </a:prstGeom>
        </p:spPr>
        <p:txBody>
          <a:bodyPr/>
          <a:lstStyle/>
          <a:p>
            <a:r>
              <a:rPr lang="en-US" dirty="0" smtClean="0"/>
              <a:t>Key</a:t>
            </a:r>
            <a:r>
              <a:rPr lang="en-US" baseline="0" dirty="0" smtClean="0"/>
              <a:t> ideas agreed upon by the workgroup.</a:t>
            </a:r>
            <a:endParaRPr lang="en-US" dirty="0"/>
          </a:p>
        </p:txBody>
      </p:sp>
    </p:spTree>
    <p:extLst>
      <p:ext uri="{BB962C8B-B14F-4D97-AF65-F5344CB8AC3E}">
        <p14:creationId xmlns:p14="http://schemas.microsoft.com/office/powerpoint/2010/main" val="1535427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4" name="Date Placeholder 3"/>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3" name="Subtitle 2"/>
          <p:cNvSpPr>
            <a:spLocks noGrp="1"/>
          </p:cNvSpPr>
          <p:nvPr>
            <p:ph type="subTitle" idx="1"/>
          </p:nvPr>
        </p:nvSpPr>
        <p:spPr>
          <a:xfrm>
            <a:off x="2819400" y="3257550"/>
            <a:ext cx="6172212" cy="990600"/>
          </a:xfrm>
          <a:prstGeom prst="rect">
            <a:avLst/>
          </a:prstGeom>
        </p:spPr>
        <p:txBody>
          <a:bodyPr lIns="91440" tIns="91440" rIns="91440" bIns="91440" anchor="t" anchorCtr="0">
            <a:normAutofit/>
          </a:bodyPr>
          <a:lstStyle>
            <a:lvl1pPr marL="0" indent="0" algn="r">
              <a:buNone/>
              <a:defRPr sz="2400" spc="3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2" name="Title 1"/>
          <p:cNvSpPr>
            <a:spLocks noGrp="1"/>
          </p:cNvSpPr>
          <p:nvPr>
            <p:ph type="ctrTitle"/>
          </p:nvPr>
        </p:nvSpPr>
        <p:spPr>
          <a:xfrm>
            <a:off x="2819400" y="1428750"/>
            <a:ext cx="6172199" cy="1752600"/>
          </a:xfrm>
        </p:spPr>
        <p:txBody>
          <a:bodyPr wrap="square" lIns="182880" rIns="182880" bIns="182880" anchor="t" anchorCtr="0">
            <a:noAutofit/>
          </a:bodyPr>
          <a:lstStyle>
            <a:lvl1pPr algn="r">
              <a:defRPr sz="3600" b="0" cap="none" spc="0">
                <a:ln>
                  <a:noFill/>
                </a:ln>
                <a:solidFill>
                  <a:schemeClr val="tx2"/>
                </a:solidFill>
                <a:effectLst/>
              </a:defRPr>
            </a:lvl1pPr>
          </a:lstStyle>
          <a:p>
            <a:r>
              <a:rPr lang="en-US" dirty="0" smtClean="0"/>
              <a:t>Click to edit Master title style</a:t>
            </a:r>
            <a:endParaRPr lang="en-US" dirty="0"/>
          </a:p>
        </p:txBody>
      </p:sp>
      <p:sp>
        <p:nvSpPr>
          <p:cNvPr id="10" name="TextBox 9"/>
          <p:cNvSpPr txBox="1"/>
          <p:nvPr userDrawn="1"/>
        </p:nvSpPr>
        <p:spPr>
          <a:xfrm>
            <a:off x="2798618" y="4248150"/>
            <a:ext cx="5906235" cy="338554"/>
          </a:xfrm>
          <a:prstGeom prst="rect">
            <a:avLst/>
          </a:prstGeom>
          <a:noFill/>
        </p:spPr>
        <p:txBody>
          <a:bodyPr wrap="square" rtlCol="0">
            <a:spAutoFit/>
          </a:bodyPr>
          <a:lstStyle/>
          <a:p>
            <a:r>
              <a:rPr lang="en-US" sz="1600" dirty="0" smtClean="0">
                <a:solidFill>
                  <a:srgbClr val="15284B"/>
                </a:solidFill>
                <a:latin typeface="+mj-lt"/>
              </a:rPr>
              <a:t>Kansas leads the world in the success of each student.</a:t>
            </a:r>
            <a:endParaRPr lang="en-US" sz="1600" dirty="0">
              <a:solidFill>
                <a:srgbClr val="15284B"/>
              </a:solidFill>
              <a:latin typeface="+mj-lt"/>
            </a:endParaRPr>
          </a:p>
        </p:txBody>
      </p:sp>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7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5"/>
            <a:ext cx="8153400" cy="3048000"/>
          </a:xfrm>
          <a:prstGeom prst="rect">
            <a:avLst/>
          </a:prstGeom>
          <a:noFill/>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7" name="TextBox 16"/>
          <p:cNvSpPr txBox="1"/>
          <p:nvPr userDrawn="1"/>
        </p:nvSpPr>
        <p:spPr>
          <a:xfrm>
            <a:off x="6192436" y="4811820"/>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15" name="Rectangle 14"/>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223760" y="4575050"/>
            <a:ext cx="1920240"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BUSINESS</a:t>
            </a:r>
            <a:r>
              <a:rPr lang="en-US" sz="1050" b="1" baseline="0" dirty="0" smtClean="0">
                <a:solidFill>
                  <a:schemeClr val="accent1"/>
                </a:solidFill>
                <a:latin typeface="Century Gothic" panose="020B0502020202020204" pitchFamily="34" charset="0"/>
              </a:rPr>
              <a:t> AND INDUSTRY</a:t>
            </a:r>
            <a:endParaRPr lang="en-US" sz="1050" b="1" dirty="0">
              <a:solidFill>
                <a:schemeClr val="accent1"/>
              </a:solidFill>
              <a:latin typeface="Century Gothic" panose="020B0502020202020204" pitchFamily="34" charset="0"/>
            </a:endParaRPr>
          </a:p>
        </p:txBody>
      </p:sp>
      <p:sp>
        <p:nvSpPr>
          <p:cNvPr id="18" name="TextBox 17"/>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20" name="Title 1"/>
          <p:cNvSpPr>
            <a:spLocks noGrp="1"/>
          </p:cNvSpPr>
          <p:nvPr>
            <p:ph type="title"/>
          </p:nvPr>
        </p:nvSpPr>
        <p:spPr>
          <a:xfrm>
            <a:off x="457200" y="129783"/>
            <a:ext cx="8229600" cy="7655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42639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047750"/>
            <a:ext cx="8458200" cy="3623072"/>
          </a:xfrm>
          <a:prstGeom prst="rect">
            <a:avLst/>
          </a:prstGeom>
          <a:noFill/>
        </p:spPr>
        <p:txBody>
          <a:bodyPr/>
          <a:lstStyle>
            <a:lvl1pPr marL="342900" indent="-342900">
              <a:buClr>
                <a:schemeClr val="accent2"/>
              </a:buClr>
              <a:buSzPct val="100000"/>
              <a:buFont typeface="Arial" panose="020B0604020202020204" pitchFamily="34" charset="0"/>
              <a:buChar char="•"/>
              <a:defRPr>
                <a:latin typeface="+mn-lt"/>
              </a:defRPr>
            </a:lvl1pPr>
            <a:lvl2pPr marL="788670" indent="-342900">
              <a:buClr>
                <a:schemeClr val="accent2"/>
              </a:buClr>
              <a:buSzPct val="95000"/>
              <a:buFont typeface="Arial" panose="020B0604020202020204" pitchFamily="34" charset="0"/>
              <a:buChar char="•"/>
              <a:defRPr>
                <a:latin typeface="+mn-lt"/>
              </a:defRPr>
            </a:lvl2pPr>
            <a:lvl3pPr marL="1257300" indent="-342900">
              <a:buClr>
                <a:schemeClr val="accent2"/>
              </a:buClr>
              <a:buFont typeface="Arial" panose="020B0604020202020204" pitchFamily="34" charset="0"/>
              <a:buChar char="•"/>
              <a:defRPr>
                <a:latin typeface="+mn-lt"/>
              </a:defRPr>
            </a:lvl3pPr>
            <a:lvl4pPr>
              <a:buClr>
                <a:schemeClr val="accent2"/>
              </a:buClr>
              <a:buSzPct val="80000"/>
              <a:defRPr>
                <a:latin typeface="+mn-lt"/>
              </a:defRPr>
            </a:lvl4pPr>
            <a:lvl5pPr>
              <a:buClr>
                <a:schemeClr val="accent2"/>
              </a:buCl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133350"/>
            <a:ext cx="8458200" cy="765571"/>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1613298"/>
            <a:ext cx="6172208" cy="1415652"/>
          </a:xfrm>
          <a:solidFill>
            <a:schemeClr val="accent3"/>
          </a:solidFill>
        </p:spPr>
        <p:txBody>
          <a:bodyPr wrap="square" lIns="182880" rIns="182880" anchor="ctr" anchorCtr="0">
            <a:normAutofit/>
          </a:bodyPr>
          <a:lstStyle>
            <a:lvl1pPr algn="l">
              <a:defRPr sz="4000" b="0" cap="none">
                <a:solidFill>
                  <a:schemeClr val="tx2"/>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3105150"/>
            <a:ext cx="6172200" cy="685800"/>
          </a:xfrm>
          <a:prstGeom prst="rect">
            <a:avLst/>
          </a:prstGeom>
          <a:noFill/>
        </p:spPr>
        <p:txBody>
          <a:bodyPr lIns="182880" tIns="182880" rIns="182880" bIns="182880" anchor="t">
            <a:normAutofit/>
          </a:bodyPr>
          <a:lstStyle>
            <a:lvl1pPr marL="0" indent="0" algn="l">
              <a:buNone/>
              <a:defRPr sz="2000" spc="30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5" name="Footer Placeholder 4"/>
          <p:cNvSpPr>
            <a:spLocks noGrp="1"/>
          </p:cNvSpPr>
          <p:nvPr>
            <p:ph type="ftr" sz="quarter" idx="11"/>
          </p:nvPr>
        </p:nvSpPr>
        <p:spPr/>
        <p:txBody>
          <a:bodyPr/>
          <a:lstStyle>
            <a:lvl1pPr>
              <a:defRPr sz="1000">
                <a:latin typeface="+mj-lt"/>
              </a:defRPr>
            </a:lvl1pPr>
          </a:lstStyle>
          <a:p>
            <a:r>
              <a:rPr lang="en-US" dirty="0" smtClean="0">
                <a:solidFill>
                  <a:srgbClr val="15284B"/>
                </a:solidFill>
              </a:rPr>
              <a:t>Kansas leads the world in the success of each student</a:t>
            </a:r>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780555"/>
            <a:ext cx="2363531" cy="4206240"/>
          </a:xfrm>
          <a:prstGeom prst="rect">
            <a:avLst/>
          </a:prstGeom>
        </p:spPr>
      </p:pic>
      <p:sp>
        <p:nvSpPr>
          <p:cNvPr id="11" name="TextBox 10"/>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
            <a:ext cx="8610600" cy="741996"/>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28600" y="895350"/>
            <a:ext cx="4150827" cy="533400"/>
          </a:xfrm>
          <a:prstGeom prst="rect">
            <a:avLst/>
          </a:prstGeom>
          <a:noFill/>
        </p:spPr>
        <p:txBody>
          <a:bodyPr anchor="ctr" anchorCtr="0">
            <a:noAutofit/>
          </a:bodyPr>
          <a:lstStyle>
            <a:lvl1pPr marL="0" indent="0">
              <a:buNone/>
              <a:defRPr sz="20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228600" y="1428750"/>
            <a:ext cx="4152415" cy="2743200"/>
          </a:xfrm>
          <a:prstGeom prst="rect">
            <a:avLst/>
          </a:prstGeom>
          <a:noFill/>
        </p:spPr>
        <p:txBody>
          <a:bodyPr>
            <a:normAutofit/>
          </a:bodyPr>
          <a:lstStyle>
            <a:lvl1pPr>
              <a:defRPr sz="2000">
                <a:latin typeface="Arial" panose="020B0604020202020204" pitchFamily="34" charset="0"/>
                <a:cs typeface="Arial" panose="020B0604020202020204" pitchFamily="34" charset="0"/>
              </a:defRPr>
            </a:lvl1pPr>
            <a:lvl2pPr marL="788670" indent="-342900">
              <a:buClr>
                <a:schemeClr val="tx2"/>
              </a:buClr>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Clr>
                <a:schemeClr val="tx2"/>
              </a:buClr>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Clr>
                <a:schemeClr val="tx2"/>
              </a:buClr>
              <a:buFont typeface="Arial" panose="020B0604020202020204" pitchFamily="34" charset="0"/>
              <a:buChar cha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97425" y="895350"/>
            <a:ext cx="4041775" cy="533400"/>
          </a:xfrm>
          <a:prstGeom prst="rect">
            <a:avLst/>
          </a:prstGeom>
          <a:noFill/>
        </p:spPr>
        <p:txBody>
          <a:bodyPr anchor="ctr" anchorCtr="0">
            <a:noAutofit/>
          </a:bodyPr>
          <a:lstStyle>
            <a:lvl1pPr marL="0" indent="0">
              <a:buNone/>
              <a:defRPr sz="20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428750"/>
            <a:ext cx="4041775" cy="2743200"/>
          </a:xfrm>
          <a:prstGeom prst="rect">
            <a:avLst/>
          </a:prstGeom>
          <a:noFill/>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2" name="Rectangle 11"/>
          <p:cNvSpPr/>
          <p:nvPr userDrawn="1"/>
        </p:nvSpPr>
        <p:spPr>
          <a:xfrm>
            <a:off x="76200" y="84534"/>
            <a:ext cx="152400" cy="40874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0872" y="1367790"/>
            <a:ext cx="8055928" cy="677108"/>
          </a:xfrm>
        </p:spPr>
        <p:txBody>
          <a:bodyPr wrap="square" anchor="t" anchorCtr="0">
            <a:spAutoFit/>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Rectangle 10"/>
          <p:cNvSpPr/>
          <p:nvPr userDrawn="1"/>
        </p:nvSpPr>
        <p:spPr>
          <a:xfrm>
            <a:off x="457200" y="84534"/>
            <a:ext cx="150812" cy="46208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5608665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919758"/>
            <a:ext cx="6095999" cy="3758208"/>
          </a:xfrm>
          <a:prstGeom prst="rect">
            <a:avLst/>
          </a:prstGeom>
          <a:noFill/>
        </p:spPr>
        <p:txBody>
          <a:bodyPr wrap="square">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04799" y="57150"/>
            <a:ext cx="8686801" cy="786408"/>
          </a:xfrm>
          <a:noFill/>
        </p:spPr>
        <p:txBody>
          <a:bodyPr lIns="182880" tIns="91440" rIns="91440" bIns="91440" anchor="b">
            <a:normAutofit/>
          </a:bodyPr>
          <a:lstStyle>
            <a:lvl1pPr algn="l">
              <a:defRPr sz="32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553200" y="919758"/>
            <a:ext cx="2438400" cy="3470673"/>
          </a:xfrm>
          <a:prstGeom prst="rect">
            <a:avLst/>
          </a:prstGeom>
          <a:noFill/>
        </p:spPr>
        <p:txBody>
          <a:bodyPr/>
          <a:lstStyle>
            <a:lvl1pPr marL="285750" indent="-28575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
        <p:nvSpPr>
          <p:cNvPr id="13" name="TextBox 12"/>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2" name="Rectangle 11"/>
          <p:cNvSpPr/>
          <p:nvPr userDrawn="1"/>
        </p:nvSpPr>
        <p:spPr>
          <a:xfrm>
            <a:off x="76200" y="57150"/>
            <a:ext cx="150812" cy="46208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5016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95" y="3600450"/>
            <a:ext cx="7772410" cy="425054"/>
          </a:xfrm>
        </p:spPr>
        <p:txBody>
          <a:bodyPr anchor="b">
            <a:noAutofit/>
          </a:bodyPr>
          <a:lstStyle>
            <a:lvl1pPr algn="l">
              <a:defRPr sz="28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85795" y="4025514"/>
            <a:ext cx="7772410" cy="603647"/>
          </a:xfrm>
          <a:prstGeom prst="rect">
            <a:avLst/>
          </a:prstGeom>
          <a:noFill/>
        </p:spPr>
        <p:txBody>
          <a:bodyPr/>
          <a:lstStyle>
            <a:lvl1pPr marL="0" indent="0">
              <a:buNone/>
              <a:defRPr sz="1400" spc="3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685800" y="57151"/>
            <a:ext cx="7772400" cy="3543290"/>
          </a:xfrm>
        </p:spPr>
        <p:txBody>
          <a:bodyPr/>
          <a:lstStyle/>
          <a:p>
            <a:endParaRPr lang="en-US" dirty="0"/>
          </a:p>
        </p:txBody>
      </p:sp>
      <p:sp>
        <p:nvSpPr>
          <p:cNvPr id="11" name="Rectangle 10"/>
          <p:cNvSpPr/>
          <p:nvPr userDrawn="1"/>
        </p:nvSpPr>
        <p:spPr>
          <a:xfrm>
            <a:off x="534988" y="84534"/>
            <a:ext cx="150812" cy="46208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ext Placeholder 20"/>
          <p:cNvSpPr>
            <a:spLocks noGrp="1"/>
          </p:cNvSpPr>
          <p:nvPr>
            <p:ph type="body" idx="1"/>
          </p:nvPr>
        </p:nvSpPr>
        <p:spPr>
          <a:xfrm>
            <a:off x="228600" y="1014382"/>
            <a:ext cx="8686800" cy="3675184"/>
          </a:xfrm>
          <a:prstGeom prst="rect">
            <a:avLst/>
          </a:prstGeom>
          <a:noFill/>
        </p:spPr>
        <p:txBody>
          <a:bodyPr vert="horz" lIns="182880" tIns="182880" rIns="182880" bIns="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38100" y="0"/>
            <a:ext cx="9220200" cy="89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a:endParaRPr lang="en-US" dirty="0">
              <a:solidFill>
                <a:srgbClr val="002060"/>
              </a:solidFill>
            </a:endParaRPr>
          </a:p>
        </p:txBody>
      </p:sp>
      <p:sp>
        <p:nvSpPr>
          <p:cNvPr id="8" name="Rectangle 7"/>
          <p:cNvSpPr/>
          <p:nvPr/>
        </p:nvSpPr>
        <p:spPr>
          <a:xfrm>
            <a:off x="0" y="4705350"/>
            <a:ext cx="9144000" cy="4381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2/8/2017</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
        <p:nvSpPr>
          <p:cNvPr id="2" name="Title Placeholder 1"/>
          <p:cNvSpPr>
            <a:spLocks noGrp="1"/>
          </p:cNvSpPr>
          <p:nvPr>
            <p:ph type="title"/>
          </p:nvPr>
        </p:nvSpPr>
        <p:spPr>
          <a:xfrm>
            <a:off x="228599" y="84534"/>
            <a:ext cx="8686794" cy="814387"/>
          </a:xfrm>
          <a:prstGeom prst="rect">
            <a:avLst/>
          </a:prstGeom>
        </p:spPr>
        <p:txBody>
          <a:bodyPr vert="horz" wrap="square" lIns="182880" tIns="182880" rIns="182880" bIns="0" rtlCol="0" anchor="b" anchorCtr="0">
            <a:norm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
        <p:nvSpPr>
          <p:cNvPr id="14" name="Rectangle 13"/>
          <p:cNvSpPr/>
          <p:nvPr userDrawn="1"/>
        </p:nvSpPr>
        <p:spPr>
          <a:xfrm>
            <a:off x="76200" y="57150"/>
            <a:ext cx="150812" cy="46208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56" r:id="rId8"/>
    <p:sldLayoutId id="2147483657" r:id="rId9"/>
    <p:sldLayoutId id="2147483659" r:id="rId10"/>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2"/>
          </a:solidFill>
          <a:latin typeface="Arial Narrow" panose="020B0606020202030204" pitchFamily="34" charset="0"/>
          <a:ea typeface="+mj-ea"/>
          <a:cs typeface="+mj-cs"/>
        </a:defRPr>
      </a:lvl1pPr>
    </p:titleStyle>
    <p:bodyStyle>
      <a:lvl1pPr marL="457200" indent="-457200" algn="l" defTabSz="914400" rtl="0" eaLnBrk="1" latinLnBrk="0" hangingPunct="1">
        <a:spcBef>
          <a:spcPct val="20000"/>
        </a:spcBef>
        <a:spcAft>
          <a:spcPts val="600"/>
        </a:spcAft>
        <a:buClr>
          <a:schemeClr val="tx2"/>
        </a:buClr>
        <a:buSzPct val="100000"/>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902970" indent="-457200" algn="l" defTabSz="914400" rtl="0" eaLnBrk="1" latinLnBrk="0" hangingPunct="1">
        <a:spcBef>
          <a:spcPct val="20000"/>
        </a:spcBef>
        <a:spcAft>
          <a:spcPts val="600"/>
        </a:spcAft>
        <a:buClr>
          <a:schemeClr val="tx2"/>
        </a:buClr>
        <a:buSzPct val="95000"/>
        <a:buFont typeface="Arial" panose="020B0604020202020204" pitchFamily="34" charset="0"/>
        <a:buChar char="•"/>
        <a:defRPr sz="20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ct val="20000"/>
        </a:spcBef>
        <a:spcAft>
          <a:spcPts val="600"/>
        </a:spcAft>
        <a:buClr>
          <a:schemeClr val="tx2"/>
        </a:buClr>
        <a:buSzPct val="90000"/>
        <a:buFont typeface="Arial" panose="020B0604020202020204" pitchFamily="34" charset="0"/>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gesandstage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gesandstages.com/free-resources/articles/putting-trust-parents/" TargetMode="External"/><Relationship Id="rId7" Type="http://schemas.openxmlformats.org/officeDocument/2006/relationships/hyperlink" Target="http://www.ksde.org/Agency/Division-of-Learning-Services/Early-Childhood-Special-Education-and-Title-Services/Early-Childhood/Blank-Kindergarten-to-3rd-Grade" TargetMode="External"/><Relationship Id="rId2" Type="http://schemas.openxmlformats.org/officeDocument/2006/relationships/hyperlink" Target="http://www.ascd.org/publications/educational-leadership/may11/vol68/num08/Involvement-or-Engagement%C2%A2.aspx" TargetMode="External"/><Relationship Id="rId1" Type="http://schemas.openxmlformats.org/officeDocument/2006/relationships/slideLayout" Target="../slideLayouts/slideLayout2.xml"/><Relationship Id="rId6" Type="http://schemas.openxmlformats.org/officeDocument/2006/relationships/hyperlink" Target="http://www.pta.org/" TargetMode="External"/><Relationship Id="rId5" Type="http://schemas.openxmlformats.org/officeDocument/2006/relationships/hyperlink" Target="http://www.edutopia.org/home-school-connections-resources" TargetMode="External"/><Relationship Id="rId4" Type="http://schemas.openxmlformats.org/officeDocument/2006/relationships/hyperlink" Target="http://ksdetasn.org/kpir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tmitchell@ksd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7rd5kJ3bnPM"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KEEN Conference</a:t>
            </a:r>
            <a:endParaRPr lang="en-US" dirty="0" smtClean="0"/>
          </a:p>
          <a:p>
            <a:r>
              <a:rPr lang="en-US" dirty="0" smtClean="0"/>
              <a:t>February 2017</a:t>
            </a:r>
          </a:p>
        </p:txBody>
      </p:sp>
      <p:sp>
        <p:nvSpPr>
          <p:cNvPr id="3" name="Title 2"/>
          <p:cNvSpPr>
            <a:spLocks noGrp="1"/>
          </p:cNvSpPr>
          <p:nvPr>
            <p:ph type="ctrTitle"/>
          </p:nvPr>
        </p:nvSpPr>
        <p:spPr/>
        <p:txBody>
          <a:bodyPr/>
          <a:lstStyle/>
          <a:p>
            <a:r>
              <a:rPr lang="en-US" dirty="0" smtClean="0"/>
              <a:t>Kindergarten </a:t>
            </a:r>
            <a:r>
              <a:rPr lang="en-US" dirty="0" smtClean="0"/>
              <a:t>Readiness:</a:t>
            </a:r>
            <a:br>
              <a:rPr lang="en-US" dirty="0" smtClean="0"/>
            </a:br>
            <a:r>
              <a:rPr lang="en-US" dirty="0" smtClean="0"/>
              <a:t>A Successful Launch for Lift Off</a:t>
            </a:r>
            <a:endParaRPr lang="en-US" dirty="0"/>
          </a:p>
        </p:txBody>
      </p:sp>
    </p:spTree>
    <p:extLst>
      <p:ext uri="{BB962C8B-B14F-4D97-AF65-F5344CB8AC3E}">
        <p14:creationId xmlns:p14="http://schemas.microsoft.com/office/powerpoint/2010/main" val="362728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1"/>
            <a:ext cx="7315200" cy="605615"/>
          </a:xfrm>
        </p:spPr>
        <p:txBody>
          <a:bodyPr>
            <a:normAutofit fontScale="90000"/>
          </a:bodyPr>
          <a:lstStyle/>
          <a:p>
            <a:r>
              <a:rPr lang="en-US" dirty="0"/>
              <a:t>Key </a:t>
            </a:r>
            <a:r>
              <a:rPr lang="en-US" dirty="0" smtClean="0"/>
              <a:t>Ideas for Measuring Readiness</a:t>
            </a:r>
            <a:endParaRPr lang="en-US" dirty="0"/>
          </a:p>
        </p:txBody>
      </p:sp>
      <p:sp>
        <p:nvSpPr>
          <p:cNvPr id="3" name="Content Placeholder 2"/>
          <p:cNvSpPr>
            <a:spLocks noGrp="1"/>
          </p:cNvSpPr>
          <p:nvPr>
            <p:ph idx="1"/>
          </p:nvPr>
        </p:nvSpPr>
        <p:spPr>
          <a:xfrm>
            <a:off x="381000" y="895350"/>
            <a:ext cx="8505669" cy="3771244"/>
          </a:xfrm>
          <a:ln>
            <a:noFill/>
          </a:ln>
        </p:spPr>
        <p:txBody>
          <a:bodyPr>
            <a:normAutofit fontScale="25000" lnSpcReduction="20000"/>
          </a:bodyPr>
          <a:lstStyle/>
          <a:p>
            <a:pPr marL="685800" indent="-685800">
              <a:lnSpc>
                <a:spcPct val="120000"/>
              </a:lnSpc>
              <a:buFont typeface="Arial" panose="020B0604020202020204" pitchFamily="34" charset="0"/>
              <a:buChar char="•"/>
            </a:pPr>
            <a:r>
              <a:rPr lang="en-US" sz="7400" dirty="0"/>
              <a:t>P</a:t>
            </a:r>
            <a:r>
              <a:rPr lang="en-US" sz="7400" dirty="0" smtClean="0"/>
              <a:t>rovides </a:t>
            </a:r>
            <a:r>
              <a:rPr lang="en-US" sz="7400" dirty="0"/>
              <a:t>a snapshot of where children are upon entry to kindergarten.</a:t>
            </a:r>
          </a:p>
          <a:p>
            <a:pPr>
              <a:lnSpc>
                <a:spcPct val="120000"/>
              </a:lnSpc>
            </a:pPr>
            <a:endParaRPr lang="en-US" sz="7400" dirty="0"/>
          </a:p>
          <a:p>
            <a:pPr marL="685800" indent="-685800">
              <a:lnSpc>
                <a:spcPct val="120000"/>
              </a:lnSpc>
              <a:buFont typeface="Arial" panose="020B0604020202020204" pitchFamily="34" charset="0"/>
              <a:buChar char="•"/>
            </a:pPr>
            <a:r>
              <a:rPr lang="en-US" sz="7400" dirty="0" smtClean="0"/>
              <a:t>Include </a:t>
            </a:r>
            <a:r>
              <a:rPr lang="en-US" sz="7400" dirty="0"/>
              <a:t>communication (language &amp; literacy), problem </a:t>
            </a:r>
            <a:r>
              <a:rPr lang="en-US" sz="7400" dirty="0" smtClean="0"/>
              <a:t>solving (emergent math), large and small motor</a:t>
            </a:r>
            <a:r>
              <a:rPr lang="en-US" sz="7400" dirty="0"/>
              <a:t>, </a:t>
            </a:r>
            <a:r>
              <a:rPr lang="en-US" sz="7400" dirty="0" smtClean="0"/>
              <a:t>self-help and social </a:t>
            </a:r>
            <a:r>
              <a:rPr lang="en-US" sz="7400" dirty="0"/>
              <a:t>emotional areas of development.</a:t>
            </a:r>
          </a:p>
          <a:p>
            <a:pPr>
              <a:lnSpc>
                <a:spcPct val="120000"/>
              </a:lnSpc>
            </a:pPr>
            <a:endParaRPr lang="en-US" sz="7400" dirty="0"/>
          </a:p>
          <a:p>
            <a:pPr marL="685800" indent="-685800">
              <a:lnSpc>
                <a:spcPct val="120000"/>
              </a:lnSpc>
              <a:buFont typeface="Arial" panose="020B0604020202020204" pitchFamily="34" charset="0"/>
              <a:buChar char="•"/>
            </a:pPr>
            <a:r>
              <a:rPr lang="en-US" sz="7400" dirty="0"/>
              <a:t>Families and caregivers will be engaged in gathering information about their child’s development and early childhood experiences prior to kindergarten</a:t>
            </a:r>
            <a:r>
              <a:rPr lang="en-US" sz="6200" dirty="0"/>
              <a:t>.</a:t>
            </a:r>
          </a:p>
          <a:p>
            <a:pPr>
              <a:lnSpc>
                <a:spcPct val="120000"/>
              </a:lnSpc>
            </a:pPr>
            <a:endParaRPr lang="en-US" sz="5600" b="1" dirty="0"/>
          </a:p>
          <a:p>
            <a:pPr marL="685800" indent="-685800">
              <a:lnSpc>
                <a:spcPct val="120000"/>
              </a:lnSpc>
              <a:buFont typeface="Arial" panose="020B0604020202020204" pitchFamily="34" charset="0"/>
              <a:buChar char="•"/>
            </a:pPr>
            <a:endParaRPr lang="en-US" sz="5600" b="1" dirty="0"/>
          </a:p>
          <a:p>
            <a:endParaRPr lang="en-US" b="1" dirty="0"/>
          </a:p>
          <a:p>
            <a:endParaRPr lang="en-US" dirty="0"/>
          </a:p>
        </p:txBody>
      </p:sp>
    </p:spTree>
    <p:extLst>
      <p:ext uri="{BB962C8B-B14F-4D97-AF65-F5344CB8AC3E}">
        <p14:creationId xmlns:p14="http://schemas.microsoft.com/office/powerpoint/2010/main" val="190259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90800" y="1033597"/>
            <a:ext cx="6001226" cy="3183436"/>
          </a:xfrm>
          <a:prstGeom prst="rect">
            <a:avLst/>
          </a:prstGeom>
        </p:spPr>
        <p:txBody>
          <a:bodyPr vert="horz" wrap="square" lIns="0" tIns="0" rIns="0" bIns="0" rtlCol="0">
            <a:spAutoFit/>
          </a:bodyPr>
          <a:lstStyle/>
          <a:p>
            <a:pPr marL="9525" marR="670083">
              <a:lnSpc>
                <a:spcPts val="2160"/>
              </a:lnSpc>
              <a:spcBef>
                <a:spcPts val="521"/>
              </a:spcBef>
              <a:tabLst>
                <a:tab pos="266700" algn="l"/>
              </a:tabLst>
            </a:pPr>
            <a:r>
              <a:rPr lang="en-US" sz="2400" dirty="0" smtClean="0">
                <a:latin typeface="Calibri"/>
                <a:cs typeface="Calibri"/>
              </a:rPr>
              <a:t>A Hinge – Not a Gate</a:t>
            </a:r>
            <a:endParaRPr sz="2400" dirty="0">
              <a:latin typeface="Calibri"/>
              <a:cs typeface="Calibri"/>
            </a:endParaRPr>
          </a:p>
          <a:p>
            <a:pPr marL="567214" lvl="1" indent="-214789">
              <a:lnSpc>
                <a:spcPts val="2108"/>
              </a:lnSpc>
              <a:spcBef>
                <a:spcPts val="30"/>
              </a:spcBef>
              <a:buFont typeface="Arial"/>
              <a:buChar char="–"/>
              <a:tabLst>
                <a:tab pos="567690" algn="l"/>
              </a:tabLst>
            </a:pPr>
            <a:r>
              <a:rPr sz="2000" spc="-19" dirty="0">
                <a:latin typeface="Calibri"/>
                <a:cs typeface="Calibri"/>
              </a:rPr>
              <a:t>S</a:t>
            </a:r>
            <a:r>
              <a:rPr sz="2000" dirty="0">
                <a:latin typeface="Calibri"/>
                <a:cs typeface="Calibri"/>
              </a:rPr>
              <a:t>wings</a:t>
            </a:r>
            <a:r>
              <a:rPr sz="2000" spc="-15" dirty="0">
                <a:latin typeface="Calibri"/>
                <a:cs typeface="Calibri"/>
              </a:rPr>
              <a:t> </a:t>
            </a:r>
            <a:r>
              <a:rPr sz="2000" spc="-4" dirty="0">
                <a:latin typeface="Calibri"/>
                <a:cs typeface="Calibri"/>
              </a:rPr>
              <a:t>bac</a:t>
            </a:r>
            <a:r>
              <a:rPr sz="2000" dirty="0">
                <a:latin typeface="Calibri"/>
                <a:cs typeface="Calibri"/>
              </a:rPr>
              <a:t>k</a:t>
            </a:r>
            <a:r>
              <a:rPr sz="2000" spc="4" dirty="0">
                <a:latin typeface="Calibri"/>
                <a:cs typeface="Calibri"/>
              </a:rPr>
              <a:t> </a:t>
            </a:r>
            <a:r>
              <a:rPr sz="2000" spc="-15" dirty="0">
                <a:latin typeface="Calibri"/>
                <a:cs typeface="Calibri"/>
              </a:rPr>
              <a:t>t</a:t>
            </a:r>
            <a:r>
              <a:rPr sz="2000" dirty="0">
                <a:latin typeface="Calibri"/>
                <a:cs typeface="Calibri"/>
              </a:rPr>
              <a:t>o </a:t>
            </a:r>
            <a:r>
              <a:rPr lang="en-US" sz="2000" spc="-4" dirty="0" smtClean="0">
                <a:latin typeface="Calibri"/>
                <a:cs typeface="Calibri"/>
              </a:rPr>
              <a:t>inform regarding prior experiences</a:t>
            </a:r>
            <a:endParaRPr sz="2000" dirty="0">
              <a:latin typeface="Calibri"/>
              <a:cs typeface="Calibri"/>
            </a:endParaRPr>
          </a:p>
          <a:p>
            <a:pPr marL="567214" lvl="1" indent="-214789">
              <a:lnSpc>
                <a:spcPts val="2108"/>
              </a:lnSpc>
              <a:buFont typeface="Arial"/>
              <a:buChar char="–"/>
              <a:tabLst>
                <a:tab pos="567690" algn="l"/>
              </a:tabLst>
            </a:pPr>
            <a:r>
              <a:rPr sz="2000" spc="-15" dirty="0">
                <a:latin typeface="Calibri"/>
                <a:cs typeface="Calibri"/>
              </a:rPr>
              <a:t>S</a:t>
            </a:r>
            <a:r>
              <a:rPr sz="2000" dirty="0">
                <a:latin typeface="Calibri"/>
                <a:cs typeface="Calibri"/>
              </a:rPr>
              <a:t>wings</a:t>
            </a:r>
            <a:r>
              <a:rPr sz="2000" spc="-11" dirty="0">
                <a:latin typeface="Calibri"/>
                <a:cs typeface="Calibri"/>
              </a:rPr>
              <a:t> </a:t>
            </a:r>
            <a:r>
              <a:rPr sz="2000" spc="-49" dirty="0">
                <a:latin typeface="Calibri"/>
                <a:cs typeface="Calibri"/>
              </a:rPr>
              <a:t>f</a:t>
            </a:r>
            <a:r>
              <a:rPr sz="2000" spc="-4" dirty="0">
                <a:latin typeface="Calibri"/>
                <a:cs typeface="Calibri"/>
              </a:rPr>
              <a:t>o</a:t>
            </a:r>
            <a:r>
              <a:rPr sz="2000" spc="4" dirty="0">
                <a:latin typeface="Calibri"/>
                <a:cs typeface="Calibri"/>
              </a:rPr>
              <a:t>r</a:t>
            </a:r>
            <a:r>
              <a:rPr sz="2000" spc="-23" dirty="0">
                <a:latin typeface="Calibri"/>
                <a:cs typeface="Calibri"/>
              </a:rPr>
              <a:t>w</a:t>
            </a:r>
            <a:r>
              <a:rPr sz="2000" dirty="0">
                <a:latin typeface="Calibri"/>
                <a:cs typeface="Calibri"/>
              </a:rPr>
              <a:t>a</a:t>
            </a:r>
            <a:r>
              <a:rPr sz="2000" spc="-26" dirty="0">
                <a:latin typeface="Calibri"/>
                <a:cs typeface="Calibri"/>
              </a:rPr>
              <a:t>r</a:t>
            </a:r>
            <a:r>
              <a:rPr sz="2000" dirty="0">
                <a:latin typeface="Calibri"/>
                <a:cs typeface="Calibri"/>
              </a:rPr>
              <a:t>d</a:t>
            </a:r>
            <a:r>
              <a:rPr sz="2000" spc="8" dirty="0">
                <a:latin typeface="Calibri"/>
                <a:cs typeface="Calibri"/>
              </a:rPr>
              <a:t> </a:t>
            </a:r>
            <a:r>
              <a:rPr sz="2000" spc="-19" dirty="0">
                <a:latin typeface="Calibri"/>
                <a:cs typeface="Calibri"/>
              </a:rPr>
              <a:t>t</a:t>
            </a:r>
            <a:r>
              <a:rPr sz="2000" dirty="0">
                <a:latin typeface="Calibri"/>
                <a:cs typeface="Calibri"/>
              </a:rPr>
              <a:t>o i</a:t>
            </a:r>
            <a:r>
              <a:rPr sz="2000" spc="-15" dirty="0">
                <a:latin typeface="Calibri"/>
                <a:cs typeface="Calibri"/>
              </a:rPr>
              <a:t>n</a:t>
            </a:r>
            <a:r>
              <a:rPr sz="2000" spc="-49" dirty="0">
                <a:latin typeface="Calibri"/>
                <a:cs typeface="Calibri"/>
              </a:rPr>
              <a:t>f</a:t>
            </a:r>
            <a:r>
              <a:rPr sz="2000" spc="-4" dirty="0">
                <a:latin typeface="Calibri"/>
                <a:cs typeface="Calibri"/>
              </a:rPr>
              <a:t>or</a:t>
            </a:r>
            <a:r>
              <a:rPr sz="2000" dirty="0">
                <a:latin typeface="Calibri"/>
                <a:cs typeface="Calibri"/>
              </a:rPr>
              <a:t>m</a:t>
            </a:r>
            <a:r>
              <a:rPr sz="2000" spc="4" dirty="0">
                <a:latin typeface="Calibri"/>
                <a:cs typeface="Calibri"/>
              </a:rPr>
              <a:t> </a:t>
            </a:r>
            <a:r>
              <a:rPr lang="en-US" sz="2000" spc="-8" dirty="0" smtClean="0">
                <a:latin typeface="Calibri"/>
                <a:cs typeface="Calibri"/>
              </a:rPr>
              <a:t>effective classroom practices</a:t>
            </a:r>
            <a:endParaRPr sz="2000" dirty="0">
              <a:latin typeface="Calibri"/>
              <a:cs typeface="Calibri"/>
            </a:endParaRPr>
          </a:p>
          <a:p>
            <a:pPr marL="9525" marR="3810">
              <a:lnSpc>
                <a:spcPct val="80000"/>
              </a:lnSpc>
              <a:spcBef>
                <a:spcPts val="533"/>
              </a:spcBef>
              <a:tabLst>
                <a:tab pos="266700" algn="l"/>
              </a:tabLst>
            </a:pPr>
            <a:endParaRPr lang="en-US" sz="2400" dirty="0" smtClean="0">
              <a:latin typeface="Calibri"/>
              <a:cs typeface="Calibri"/>
            </a:endParaRPr>
          </a:p>
          <a:p>
            <a:pPr marL="9525" marR="3810">
              <a:lnSpc>
                <a:spcPct val="80000"/>
              </a:lnSpc>
              <a:spcBef>
                <a:spcPts val="533"/>
              </a:spcBef>
              <a:tabLst>
                <a:tab pos="266700" algn="l"/>
              </a:tabLst>
            </a:pPr>
            <a:r>
              <a:rPr lang="en-US" sz="2400" dirty="0" smtClean="0">
                <a:latin typeface="Calibri"/>
                <a:cs typeface="Calibri"/>
              </a:rPr>
              <a:t>Informs districts regarding their communities capacity for early childhood</a:t>
            </a:r>
            <a:endParaRPr lang="en-US" sz="2400" spc="-4" dirty="0">
              <a:latin typeface="Calibri"/>
              <a:cs typeface="Calibri"/>
            </a:endParaRPr>
          </a:p>
          <a:p>
            <a:pPr marL="9525" marR="3810">
              <a:lnSpc>
                <a:spcPct val="80000"/>
              </a:lnSpc>
              <a:spcBef>
                <a:spcPts val="533"/>
              </a:spcBef>
              <a:tabLst>
                <a:tab pos="266700" algn="l"/>
              </a:tabLst>
            </a:pPr>
            <a:endParaRPr lang="en-US" sz="2400" spc="-4" dirty="0">
              <a:latin typeface="Calibri"/>
              <a:cs typeface="Calibri"/>
            </a:endParaRPr>
          </a:p>
          <a:p>
            <a:pPr marL="9525" marR="3810">
              <a:lnSpc>
                <a:spcPct val="80000"/>
              </a:lnSpc>
              <a:spcBef>
                <a:spcPts val="533"/>
              </a:spcBef>
              <a:tabLst>
                <a:tab pos="266700" algn="l"/>
              </a:tabLst>
            </a:pPr>
            <a:r>
              <a:rPr lang="en-US" sz="2400" b="1" spc="-4" dirty="0" smtClean="0">
                <a:solidFill>
                  <a:srgbClr val="00B050"/>
                </a:solidFill>
                <a:latin typeface="Calibri"/>
                <a:cs typeface="Calibri"/>
              </a:rPr>
              <a:t>Not </a:t>
            </a:r>
            <a:r>
              <a:rPr lang="en-US" sz="2400" b="1" spc="-4" dirty="0">
                <a:solidFill>
                  <a:srgbClr val="00B050"/>
                </a:solidFill>
                <a:latin typeface="Calibri"/>
                <a:cs typeface="Calibri"/>
              </a:rPr>
              <a:t>a gate keeper to </a:t>
            </a:r>
            <a:r>
              <a:rPr lang="en-US" sz="2400" b="1" spc="-4" dirty="0" smtClean="0">
                <a:solidFill>
                  <a:srgbClr val="00B050"/>
                </a:solidFill>
                <a:latin typeface="Calibri"/>
                <a:cs typeface="Calibri"/>
              </a:rPr>
              <a:t>“screen” five</a:t>
            </a:r>
            <a:endParaRPr lang="en-US" sz="2400" b="1" spc="-4" dirty="0">
              <a:solidFill>
                <a:srgbClr val="00B050"/>
              </a:solidFill>
              <a:latin typeface="Calibri"/>
              <a:cs typeface="Calibri"/>
            </a:endParaRPr>
          </a:p>
          <a:p>
            <a:pPr marL="9525" marR="3810">
              <a:lnSpc>
                <a:spcPct val="80000"/>
              </a:lnSpc>
              <a:spcBef>
                <a:spcPts val="533"/>
              </a:spcBef>
              <a:tabLst>
                <a:tab pos="266700" algn="l"/>
              </a:tabLst>
            </a:pPr>
            <a:r>
              <a:rPr lang="en-US" sz="2400" b="1" spc="-4" dirty="0">
                <a:solidFill>
                  <a:srgbClr val="00B050"/>
                </a:solidFill>
                <a:latin typeface="Calibri"/>
                <a:cs typeface="Calibri"/>
              </a:rPr>
              <a:t>year olds out of Kindergarten</a:t>
            </a:r>
            <a:endParaRPr sz="2400" b="1" dirty="0">
              <a:solidFill>
                <a:srgbClr val="00B050"/>
              </a:solidFill>
              <a:latin typeface="Calibri"/>
              <a:cs typeface="Calibri"/>
            </a:endParaRPr>
          </a:p>
        </p:txBody>
      </p:sp>
      <p:pic>
        <p:nvPicPr>
          <p:cNvPr id="4" name="Picture 3" descr="Door Hinge / Door Joint - Smaller One by kevinvanlieshou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4108">
            <a:off x="7317310" y="3357205"/>
            <a:ext cx="1194090" cy="897469"/>
          </a:xfrm>
          <a:prstGeom prst="rect">
            <a:avLst/>
          </a:prstGeom>
        </p:spPr>
      </p:pic>
      <p:sp>
        <p:nvSpPr>
          <p:cNvPr id="5" name="Title 4"/>
          <p:cNvSpPr>
            <a:spLocks noGrp="1"/>
          </p:cNvSpPr>
          <p:nvPr>
            <p:ph type="title"/>
          </p:nvPr>
        </p:nvSpPr>
        <p:spPr>
          <a:xfrm>
            <a:off x="228600" y="18150"/>
            <a:ext cx="8686800" cy="898921"/>
          </a:xfrm>
        </p:spPr>
        <p:txBody>
          <a:bodyPr/>
          <a:lstStyle/>
          <a:p>
            <a:r>
              <a:rPr lang="en-US" dirty="0" smtClean="0"/>
              <a:t>Kindergarten Entry Snapshot</a:t>
            </a:r>
            <a:endParaRPr lang="en-US" dirty="0"/>
          </a:p>
        </p:txBody>
      </p:sp>
    </p:spTree>
    <p:extLst>
      <p:ext uri="{BB962C8B-B14F-4D97-AF65-F5344CB8AC3E}">
        <p14:creationId xmlns:p14="http://schemas.microsoft.com/office/powerpoint/2010/main" val="37226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6" end="6"/>
                                            </p:txEl>
                                          </p:spTgt>
                                        </p:tgtEl>
                                      </p:cBhvr>
                                    </p:animEffect>
                                    <p:animScale>
                                      <p:cBhvr>
                                        <p:cTn id="7" dur="250" autoRev="1" fill="hold"/>
                                        <p:tgtEl>
                                          <p:spTgt spid="3">
                                            <p:txEl>
                                              <p:pRg st="6" end="6"/>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7" end="7"/>
                                            </p:txEl>
                                          </p:spTgt>
                                        </p:tgtEl>
                                      </p:cBhvr>
                                    </p:animEffect>
                                    <p:animScale>
                                      <p:cBhvr>
                                        <p:cTn id="10" dur="250" autoRev="1" fill="hold"/>
                                        <p:tgtEl>
                                          <p:spTgt spid="3">
                                            <p:txEl>
                                              <p:pRg st="7" end="7"/>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6" end="6"/>
                                            </p:txEl>
                                          </p:spTgt>
                                        </p:tgtEl>
                                      </p:cBhvr>
                                    </p:animEffect>
                                    <p:animScale>
                                      <p:cBhvr>
                                        <p:cTn id="15" dur="250" autoRev="1" fill="hold"/>
                                        <p:tgtEl>
                                          <p:spTgt spid="3">
                                            <p:txEl>
                                              <p:pRg st="6" end="6"/>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7" end="7"/>
                                            </p:txEl>
                                          </p:spTgt>
                                        </p:tgtEl>
                                      </p:cBhvr>
                                    </p:animEffect>
                                    <p:animScale>
                                      <p:cBhvr>
                                        <p:cTn id="18"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evidence from the past 15 years to support holding children out of kindergarten</a:t>
            </a:r>
          </a:p>
          <a:p>
            <a:r>
              <a:rPr lang="en-US" dirty="0" smtClean="0"/>
              <a:t>A place in Kindergarten at 5 is a civil right</a:t>
            </a:r>
          </a:p>
          <a:p>
            <a:r>
              <a:rPr lang="en-US" dirty="0" smtClean="0"/>
              <a:t>Children from low socio-economic groups, minority subgroups and those who have special needs are more likely to be held out of kindergarten with NO other learning opportunities</a:t>
            </a:r>
            <a:endParaRPr lang="en-US" dirty="0"/>
          </a:p>
        </p:txBody>
      </p:sp>
      <p:sp>
        <p:nvSpPr>
          <p:cNvPr id="3" name="Title 2"/>
          <p:cNvSpPr>
            <a:spLocks noGrp="1"/>
          </p:cNvSpPr>
          <p:nvPr>
            <p:ph type="title"/>
          </p:nvPr>
        </p:nvSpPr>
        <p:spPr/>
        <p:txBody>
          <a:bodyPr/>
          <a:lstStyle/>
          <a:p>
            <a:r>
              <a:rPr lang="en-US" dirty="0" smtClean="0"/>
              <a:t>Arrive at Five</a:t>
            </a:r>
            <a:endParaRPr lang="en-US" dirty="0"/>
          </a:p>
        </p:txBody>
      </p:sp>
    </p:spTree>
    <p:extLst>
      <p:ext uri="{BB962C8B-B14F-4D97-AF65-F5344CB8AC3E}">
        <p14:creationId xmlns:p14="http://schemas.microsoft.com/office/powerpoint/2010/main" val="75890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50"/>
            <a:ext cx="9038492" cy="873184"/>
          </a:xfrm>
        </p:spPr>
        <p:txBody>
          <a:bodyPr/>
          <a:lstStyle/>
          <a:p>
            <a:r>
              <a:rPr lang="en-US" dirty="0" smtClean="0"/>
              <a:t>A Snapshot … Not a Test</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71279065"/>
              </p:ext>
            </p:extLst>
          </p:nvPr>
        </p:nvGraphicFramePr>
        <p:xfrm>
          <a:off x="762000" y="935603"/>
          <a:ext cx="7924800" cy="3603591"/>
        </p:xfrm>
        <a:graphic>
          <a:graphicData uri="http://schemas.openxmlformats.org/drawingml/2006/table">
            <a:tbl>
              <a:tblPr firstRow="1" firstCol="1" bandRow="1">
                <a:tableStyleId>{69C7853C-536D-4A76-A0AE-DD22124D55A5}</a:tableStyleId>
              </a:tblPr>
              <a:tblGrid>
                <a:gridCol w="3962398">
                  <a:extLst>
                    <a:ext uri="{9D8B030D-6E8A-4147-A177-3AD203B41FA5}">
                      <a16:colId xmlns:a16="http://schemas.microsoft.com/office/drawing/2014/main" val="1192069459"/>
                    </a:ext>
                  </a:extLst>
                </a:gridCol>
                <a:gridCol w="3962402">
                  <a:extLst>
                    <a:ext uri="{9D8B030D-6E8A-4147-A177-3AD203B41FA5}">
                      <a16:colId xmlns:a16="http://schemas.microsoft.com/office/drawing/2014/main" val="1186102479"/>
                    </a:ext>
                  </a:extLst>
                </a:gridCol>
              </a:tblGrid>
              <a:tr h="555411">
                <a:tc>
                  <a:txBody>
                    <a:bodyPr/>
                    <a:lstStyle/>
                    <a:p>
                      <a:pPr marL="0" marR="0" algn="ctr">
                        <a:lnSpc>
                          <a:spcPct val="107000"/>
                        </a:lnSpc>
                        <a:spcBef>
                          <a:spcPts val="0"/>
                        </a:spcBef>
                        <a:spcAft>
                          <a:spcPts val="0"/>
                        </a:spcAft>
                      </a:pPr>
                      <a:r>
                        <a:rPr lang="en-US" sz="2400" b="1" dirty="0" smtClean="0">
                          <a:effectLst/>
                          <a:latin typeface="+mn-lt"/>
                          <a:ea typeface="+mn-ea"/>
                          <a:cs typeface="+mn-cs"/>
                        </a:rPr>
                        <a:t>ASQ:3</a:t>
                      </a:r>
                      <a:r>
                        <a:rPr lang="en-US" sz="2400" b="1" baseline="0" dirty="0" smtClean="0">
                          <a:effectLst/>
                          <a:latin typeface="+mn-lt"/>
                          <a:ea typeface="+mn-ea"/>
                          <a:cs typeface="+mn-cs"/>
                        </a:rPr>
                        <a:t> &amp; ASQ:SE-2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rPr>
                        <a:t>Assessment/Test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1394114"/>
                  </a:ext>
                </a:extLst>
              </a:tr>
              <a:tr h="760810">
                <a:tc>
                  <a:txBody>
                    <a:bodyPr/>
                    <a:lstStyle/>
                    <a:p>
                      <a:pPr marL="0" marR="0" algn="ctr">
                        <a:lnSpc>
                          <a:spcPct val="107000"/>
                        </a:lnSpc>
                        <a:spcBef>
                          <a:spcPts val="0"/>
                        </a:spcBef>
                        <a:spcAft>
                          <a:spcPts val="0"/>
                        </a:spcAft>
                      </a:pPr>
                      <a:r>
                        <a:rPr lang="en-US" sz="2400" b="1" dirty="0">
                          <a:effectLst/>
                        </a:rPr>
                        <a:t>Looks at developmental milestones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rPr>
                        <a:t>Looks at skills acquired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421398"/>
                  </a:ext>
                </a:extLst>
              </a:tr>
              <a:tr h="700077">
                <a:tc>
                  <a:txBody>
                    <a:bodyPr/>
                    <a:lstStyle/>
                    <a:p>
                      <a:pPr marL="0" marR="0" algn="ctr">
                        <a:lnSpc>
                          <a:spcPct val="107000"/>
                        </a:lnSpc>
                        <a:spcBef>
                          <a:spcPts val="0"/>
                        </a:spcBef>
                        <a:spcAft>
                          <a:spcPts val="0"/>
                        </a:spcAft>
                      </a:pPr>
                      <a:r>
                        <a:rPr lang="en-US" sz="2400" b="1" dirty="0">
                          <a:effectLst/>
                        </a:rPr>
                        <a:t>Provides a snapshot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rPr>
                        <a:t>Is more comprehensive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126899"/>
                  </a:ext>
                </a:extLst>
              </a:tr>
              <a:tr h="728092">
                <a:tc>
                  <a:txBody>
                    <a:bodyPr/>
                    <a:lstStyle/>
                    <a:p>
                      <a:pPr marL="0" marR="0" algn="ctr">
                        <a:lnSpc>
                          <a:spcPct val="107000"/>
                        </a:lnSpc>
                        <a:spcBef>
                          <a:spcPts val="0"/>
                        </a:spcBef>
                        <a:spcAft>
                          <a:spcPts val="0"/>
                        </a:spcAft>
                      </a:pPr>
                      <a:r>
                        <a:rPr lang="en-US" sz="2400" b="1" dirty="0">
                          <a:effectLst/>
                        </a:rPr>
                        <a:t>Brief to administer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rPr>
                        <a:t>Administration can be lengthy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963927"/>
                  </a:ext>
                </a:extLst>
              </a:tr>
              <a:tr h="760810">
                <a:tc>
                  <a:txBody>
                    <a:bodyPr/>
                    <a:lstStyle/>
                    <a:p>
                      <a:pPr marL="0" marR="0" algn="ctr">
                        <a:lnSpc>
                          <a:spcPct val="107000"/>
                        </a:lnSpc>
                        <a:spcBef>
                          <a:spcPts val="0"/>
                        </a:spcBef>
                        <a:spcAft>
                          <a:spcPts val="0"/>
                        </a:spcAft>
                      </a:pPr>
                      <a:r>
                        <a:rPr lang="en-US" sz="2400" b="1" dirty="0">
                          <a:effectLst/>
                        </a:rPr>
                        <a:t>Largely observational in nature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a:effectLst/>
                        </a:rPr>
                        <a:t>Requires individual testing</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4729507"/>
                  </a:ext>
                </a:extLst>
              </a:tr>
            </a:tbl>
          </a:graphicData>
        </a:graphic>
      </p:graphicFrame>
    </p:spTree>
    <p:extLst>
      <p:ext uri="{BB962C8B-B14F-4D97-AF65-F5344CB8AC3E}">
        <p14:creationId xmlns:p14="http://schemas.microsoft.com/office/powerpoint/2010/main" val="1423663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1618" t="25241" r="19253" b="17966"/>
          <a:stretch/>
        </p:blipFill>
        <p:spPr>
          <a:xfrm rot="21348144">
            <a:off x="3010945" y="1266538"/>
            <a:ext cx="5517683" cy="2979549"/>
          </a:xfrm>
          <a:prstGeom prst="rect">
            <a:avLst/>
          </a:prstGeom>
        </p:spPr>
      </p:pic>
      <p:sp>
        <p:nvSpPr>
          <p:cNvPr id="3" name="Title 2"/>
          <p:cNvSpPr>
            <a:spLocks noGrp="1"/>
          </p:cNvSpPr>
          <p:nvPr>
            <p:ph type="title"/>
          </p:nvPr>
        </p:nvSpPr>
        <p:spPr/>
        <p:txBody>
          <a:bodyPr/>
          <a:lstStyle/>
          <a:p>
            <a:r>
              <a:rPr lang="en-US" dirty="0" smtClean="0"/>
              <a:t>Ages and Stages Questionnaires</a:t>
            </a:r>
            <a:endParaRPr lang="en-US" dirty="0"/>
          </a:p>
        </p:txBody>
      </p:sp>
      <p:sp>
        <p:nvSpPr>
          <p:cNvPr id="5" name="Left Arrow 4"/>
          <p:cNvSpPr/>
          <p:nvPr/>
        </p:nvSpPr>
        <p:spPr>
          <a:xfrm rot="21325511">
            <a:off x="7016102" y="1623399"/>
            <a:ext cx="1066800" cy="185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30"/>
          <p:cNvSpPr txBox="1">
            <a:spLocks noGrp="1"/>
          </p:cNvSpPr>
          <p:nvPr>
            <p:ph idx="1"/>
          </p:nvPr>
        </p:nvSpPr>
        <p:spPr>
          <a:prstGeom prst="rect">
            <a:avLst/>
          </a:prstGeom>
          <a:noFill/>
          <a:ln>
            <a:noFill/>
          </a:ln>
        </p:spPr>
        <p:txBody>
          <a:bodyPr lIns="68569" tIns="34275" rIns="68569" bIns="34275" anchor="t" anchorCtr="0">
            <a:noAutofit/>
          </a:bodyPr>
          <a:lstStyle/>
          <a:p>
            <a:pPr marL="342900" indent="-342900">
              <a:lnSpc>
                <a:spcPct val="105000"/>
              </a:lnSpc>
              <a:buClr>
                <a:schemeClr val="dk1"/>
              </a:buClr>
              <a:buSzPct val="100000"/>
              <a:buFont typeface="Arial"/>
              <a:buChar char="•"/>
            </a:pPr>
            <a:r>
              <a:rPr lang="en-US" sz="2100" dirty="0">
                <a:solidFill>
                  <a:schemeClr val="dk1"/>
                </a:solidFill>
                <a:latin typeface="Calibri"/>
                <a:ea typeface="Calibri"/>
                <a:cs typeface="Calibri"/>
                <a:sym typeface="Calibri"/>
              </a:rPr>
              <a:t>Parent’s are highly reliable </a:t>
            </a:r>
            <a:r>
              <a:rPr lang="en-US" sz="2100" dirty="0">
                <a:solidFill>
                  <a:srgbClr val="000000"/>
                </a:solidFill>
                <a:latin typeface="Calibri"/>
                <a:ea typeface="Calibri"/>
                <a:cs typeface="Calibri"/>
                <a:sym typeface="Calibri"/>
              </a:rPr>
              <a:t>when reporting on their child's development</a:t>
            </a:r>
            <a:r>
              <a:rPr lang="en-US" sz="2100" dirty="0">
                <a:solidFill>
                  <a:schemeClr val="dk1"/>
                </a:solidFill>
                <a:latin typeface="Calibri"/>
                <a:ea typeface="Calibri"/>
                <a:cs typeface="Calibri"/>
                <a:sym typeface="Calibri"/>
              </a:rPr>
              <a:t>  </a:t>
            </a:r>
            <a:r>
              <a:rPr lang="en-US" sz="1350" dirty="0">
                <a:solidFill>
                  <a:schemeClr val="dk1"/>
                </a:solidFill>
                <a:latin typeface="Calibri"/>
                <a:ea typeface="Calibri"/>
                <a:cs typeface="Calibri"/>
                <a:sym typeface="Calibri"/>
              </a:rPr>
              <a:t>(</a:t>
            </a:r>
            <a:r>
              <a:rPr lang="en-US" sz="1350" dirty="0" err="1">
                <a:solidFill>
                  <a:schemeClr val="dk1"/>
                </a:solidFill>
                <a:latin typeface="Calibri"/>
                <a:ea typeface="Calibri"/>
                <a:cs typeface="Calibri"/>
                <a:sym typeface="Calibri"/>
              </a:rPr>
              <a:t>Dinnebeil</a:t>
            </a:r>
            <a:r>
              <a:rPr lang="en-US" sz="1350" dirty="0">
                <a:solidFill>
                  <a:schemeClr val="dk1"/>
                </a:solidFill>
                <a:latin typeface="Calibri"/>
                <a:ea typeface="Calibri"/>
                <a:cs typeface="Calibri"/>
                <a:sym typeface="Calibri"/>
              </a:rPr>
              <a:t> &amp; Rule 1994) </a:t>
            </a:r>
          </a:p>
          <a:p>
            <a:pPr marL="342900" indent="-342900">
              <a:lnSpc>
                <a:spcPct val="105000"/>
              </a:lnSpc>
              <a:spcBef>
                <a:spcPts val="1320"/>
              </a:spcBef>
              <a:buClr>
                <a:schemeClr val="dk1"/>
              </a:buClr>
              <a:buSzPct val="100000"/>
              <a:buFont typeface="Arial"/>
              <a:buChar char="•"/>
            </a:pPr>
            <a:r>
              <a:rPr lang="en-US" sz="2100" dirty="0">
                <a:solidFill>
                  <a:schemeClr val="dk1"/>
                </a:solidFill>
                <a:latin typeface="Calibri"/>
                <a:ea typeface="Calibri"/>
                <a:cs typeface="Calibri"/>
                <a:sym typeface="Calibri"/>
              </a:rPr>
              <a:t>ASQ-3 research found 93% agreement between parents and professionals</a:t>
            </a:r>
          </a:p>
          <a:p>
            <a:pPr marL="342900" indent="-342900">
              <a:lnSpc>
                <a:spcPct val="105000"/>
              </a:lnSpc>
              <a:spcBef>
                <a:spcPts val="1320"/>
              </a:spcBef>
              <a:buClr>
                <a:schemeClr val="dk1"/>
              </a:buClr>
              <a:buSzPct val="100000"/>
              <a:buFont typeface="Arial"/>
              <a:buChar char="•"/>
            </a:pPr>
            <a:r>
              <a:rPr lang="en-US" sz="2100" dirty="0">
                <a:solidFill>
                  <a:schemeClr val="dk1"/>
                </a:solidFill>
                <a:latin typeface="Calibri"/>
                <a:ea typeface="Calibri"/>
                <a:cs typeface="Calibri"/>
                <a:sym typeface="Calibri"/>
              </a:rPr>
              <a:t>Many other studies agree that parents are reliable reporters</a:t>
            </a:r>
          </a:p>
          <a:p>
            <a:pPr marL="342900" indent="-342900">
              <a:lnSpc>
                <a:spcPct val="105000"/>
              </a:lnSpc>
              <a:spcBef>
                <a:spcPts val="1320"/>
              </a:spcBef>
              <a:buClr>
                <a:schemeClr val="dk1"/>
              </a:buClr>
              <a:buSzPct val="100000"/>
              <a:buFont typeface="Arial"/>
              <a:buChar char="•"/>
            </a:pPr>
            <a:r>
              <a:rPr lang="en-US" sz="2100" b="1" dirty="0">
                <a:solidFill>
                  <a:schemeClr val="dk1"/>
                </a:solidFill>
                <a:latin typeface="Calibri"/>
                <a:ea typeface="Calibri"/>
                <a:cs typeface="Calibri"/>
                <a:sym typeface="Calibri"/>
              </a:rPr>
              <a:t>Parents ARE the experts on their child!</a:t>
            </a:r>
          </a:p>
        </p:txBody>
      </p:sp>
      <p:sp>
        <p:nvSpPr>
          <p:cNvPr id="7" name="Rectangle 6"/>
          <p:cNvSpPr/>
          <p:nvPr/>
        </p:nvSpPr>
        <p:spPr>
          <a:xfrm>
            <a:off x="381000" y="4171950"/>
            <a:ext cx="8458200" cy="400110"/>
          </a:xfrm>
          <a:prstGeom prst="rect">
            <a:avLst/>
          </a:prstGeom>
        </p:spPr>
        <p:txBody>
          <a:bodyPr wrap="square">
            <a:spAutoFit/>
          </a:bodyPr>
          <a:lstStyle/>
          <a:p>
            <a:pPr>
              <a:buSzPct val="25000"/>
            </a:pPr>
            <a:r>
              <a:rPr lang="en-US" sz="1000" dirty="0">
                <a:solidFill>
                  <a:srgbClr val="888888"/>
                </a:solidFill>
                <a:latin typeface="Calibri"/>
                <a:ea typeface="Calibri"/>
                <a:cs typeface="Calibri"/>
                <a:sym typeface="Calibri"/>
              </a:rPr>
              <a:t>ASQ-3™ and ASQ:SE-2™ Training Materials by J Squires, J Farrell, J Clifford, S </a:t>
            </a:r>
            <a:r>
              <a:rPr lang="en-US" sz="1000" dirty="0" err="1">
                <a:solidFill>
                  <a:srgbClr val="888888"/>
                </a:solidFill>
                <a:latin typeface="Calibri"/>
                <a:ea typeface="Calibri"/>
                <a:cs typeface="Calibri"/>
                <a:sym typeface="Calibri"/>
              </a:rPr>
              <a:t>Yockelson</a:t>
            </a:r>
            <a:r>
              <a:rPr lang="en-US" sz="1000" dirty="0">
                <a:solidFill>
                  <a:srgbClr val="888888"/>
                </a:solidFill>
                <a:latin typeface="Calibri"/>
                <a:ea typeface="Calibri"/>
                <a:cs typeface="Calibri"/>
                <a:sym typeface="Calibri"/>
              </a:rPr>
              <a:t>, E </a:t>
            </a:r>
            <a:r>
              <a:rPr lang="en-US" sz="1000" dirty="0" err="1">
                <a:solidFill>
                  <a:srgbClr val="888888"/>
                </a:solidFill>
                <a:latin typeface="Calibri"/>
                <a:ea typeface="Calibri"/>
                <a:cs typeface="Calibri"/>
                <a:sym typeface="Calibri"/>
              </a:rPr>
              <a:t>Twombly</a:t>
            </a:r>
            <a:r>
              <a:rPr lang="en-US" sz="1000" dirty="0">
                <a:solidFill>
                  <a:srgbClr val="888888"/>
                </a:solidFill>
                <a:latin typeface="Calibri"/>
                <a:ea typeface="Calibri"/>
                <a:cs typeface="Calibri"/>
                <a:sym typeface="Calibri"/>
              </a:rPr>
              <a:t>, and L Potter </a:t>
            </a:r>
          </a:p>
          <a:p>
            <a:pPr>
              <a:buSzPct val="25000"/>
            </a:pPr>
            <a:r>
              <a:rPr lang="en-US" sz="1000" dirty="0">
                <a:solidFill>
                  <a:srgbClr val="888888"/>
                </a:solidFill>
                <a:latin typeface="Calibri"/>
                <a:ea typeface="Calibri"/>
                <a:cs typeface="Calibri"/>
                <a:sym typeface="Calibri"/>
              </a:rPr>
              <a:t> Copyright © 2015 Brookes Publishing Co. All rights reserved. www.agesandstages.com</a:t>
            </a:r>
          </a:p>
        </p:txBody>
      </p:sp>
      <p:sp>
        <p:nvSpPr>
          <p:cNvPr id="8" name="Title 7"/>
          <p:cNvSpPr>
            <a:spLocks noGrp="1"/>
          </p:cNvSpPr>
          <p:nvPr>
            <p:ph type="title"/>
          </p:nvPr>
        </p:nvSpPr>
        <p:spPr/>
        <p:txBody>
          <a:bodyPr/>
          <a:lstStyle/>
          <a:p>
            <a:r>
              <a:rPr lang="en-US" dirty="0" smtClean="0"/>
              <a:t>Parent Report Research</a:t>
            </a:r>
            <a:endParaRPr lang="en-US" dirty="0"/>
          </a:p>
        </p:txBody>
      </p:sp>
    </p:spTree>
    <p:extLst>
      <p:ext uri="{BB962C8B-B14F-4D97-AF65-F5344CB8AC3E}">
        <p14:creationId xmlns:p14="http://schemas.microsoft.com/office/powerpoint/2010/main" val="116216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ASQ:3 </a:t>
            </a:r>
          </a:p>
          <a:p>
            <a:r>
              <a:rPr lang="en-US" dirty="0" smtClean="0"/>
              <a:t>Communication, Gross Motor, Fine Motor, Problem Solving, Personal-Social</a:t>
            </a:r>
          </a:p>
          <a:p>
            <a:pPr marL="0" indent="0">
              <a:buNone/>
            </a:pPr>
            <a:r>
              <a:rPr lang="en-US" dirty="0" smtClean="0"/>
              <a:t>ASQ:SE-2</a:t>
            </a:r>
          </a:p>
          <a:p>
            <a:r>
              <a:rPr lang="en-US" dirty="0" smtClean="0"/>
              <a:t>Social-emotional; regulate emotions, interact positively with others</a:t>
            </a:r>
          </a:p>
          <a:p>
            <a:endParaRPr lang="en-US" dirty="0"/>
          </a:p>
          <a:p>
            <a:pPr marL="0" indent="0">
              <a:buNone/>
            </a:pPr>
            <a:r>
              <a:rPr lang="en-US" dirty="0" smtClean="0"/>
              <a:t>More information about Ages and Stages Questionnaires can </a:t>
            </a:r>
            <a:r>
              <a:rPr lang="en-US" dirty="0"/>
              <a:t>be found at </a:t>
            </a:r>
            <a:r>
              <a:rPr lang="en-US" dirty="0">
                <a:hlinkClick r:id="rId3"/>
              </a:rPr>
              <a:t>http://agesandstages.com</a:t>
            </a:r>
            <a:r>
              <a:rPr lang="en-US" dirty="0" smtClean="0">
                <a:hlinkClick r:id="rId3"/>
              </a:rPr>
              <a:t>/</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Pilot of Ages and Stages Questionnaires</a:t>
            </a:r>
            <a:endParaRPr lang="en-US" dirty="0"/>
          </a:p>
        </p:txBody>
      </p:sp>
    </p:spTree>
    <p:extLst>
      <p:ext uri="{BB962C8B-B14F-4D97-AF65-F5344CB8AC3E}">
        <p14:creationId xmlns:p14="http://schemas.microsoft.com/office/powerpoint/2010/main" val="347865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189 Teachers in 62 Schools</a:t>
            </a:r>
          </a:p>
          <a:p>
            <a:r>
              <a:rPr lang="en-US" dirty="0"/>
              <a:t>2222 Students</a:t>
            </a:r>
          </a:p>
          <a:p>
            <a:r>
              <a:rPr lang="en-US" dirty="0"/>
              <a:t>2641 Caregivers/Parents</a:t>
            </a:r>
          </a:p>
          <a:p>
            <a:endParaRPr lang="en-US" dirty="0"/>
          </a:p>
        </p:txBody>
      </p:sp>
      <p:sp>
        <p:nvSpPr>
          <p:cNvPr id="3" name="Title 2"/>
          <p:cNvSpPr>
            <a:spLocks noGrp="1"/>
          </p:cNvSpPr>
          <p:nvPr>
            <p:ph type="title"/>
          </p:nvPr>
        </p:nvSpPr>
        <p:spPr/>
        <p:txBody>
          <a:bodyPr/>
          <a:lstStyle/>
          <a:p>
            <a:r>
              <a:rPr lang="en-US" dirty="0" smtClean="0"/>
              <a:t>ASQ Pilot Data</a:t>
            </a:r>
            <a:endParaRPr lang="en-US" dirty="0"/>
          </a:p>
        </p:txBody>
      </p:sp>
    </p:spTree>
    <p:extLst>
      <p:ext uri="{BB962C8B-B14F-4D97-AF65-F5344CB8AC3E}">
        <p14:creationId xmlns:p14="http://schemas.microsoft.com/office/powerpoint/2010/main" val="151351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91.4% agree that the items focus on key kindergarten skills</a:t>
            </a:r>
          </a:p>
          <a:p>
            <a:r>
              <a:rPr lang="en-US" dirty="0" smtClean="0"/>
              <a:t>88.41% agree that items are culturally appropriate for a variety of groups and families</a:t>
            </a:r>
          </a:p>
          <a:p>
            <a:r>
              <a:rPr lang="en-US" dirty="0" smtClean="0"/>
              <a:t>Respondents noted a variety of creative ways to engage parents in the process</a:t>
            </a:r>
            <a:endParaRPr lang="en-US" dirty="0"/>
          </a:p>
        </p:txBody>
      </p:sp>
      <p:sp>
        <p:nvSpPr>
          <p:cNvPr id="3" name="Title 2"/>
          <p:cNvSpPr>
            <a:spLocks noGrp="1"/>
          </p:cNvSpPr>
          <p:nvPr>
            <p:ph type="title"/>
          </p:nvPr>
        </p:nvSpPr>
        <p:spPr/>
        <p:txBody>
          <a:bodyPr/>
          <a:lstStyle/>
          <a:p>
            <a:r>
              <a:rPr lang="en-US" dirty="0" smtClean="0"/>
              <a:t>Teacher Survey Results</a:t>
            </a:r>
            <a:endParaRPr lang="en-US" dirty="0"/>
          </a:p>
        </p:txBody>
      </p:sp>
    </p:spTree>
    <p:extLst>
      <p:ext uri="{BB962C8B-B14F-4D97-AF65-F5344CB8AC3E}">
        <p14:creationId xmlns:p14="http://schemas.microsoft.com/office/powerpoint/2010/main" val="28938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hlinkClick r:id="rId2"/>
              </a:rPr>
              <a:t>Involvement or Engagement</a:t>
            </a:r>
            <a:r>
              <a:rPr lang="en-US" i="1" dirty="0" smtClean="0">
                <a:hlinkClick r:id="rId2"/>
              </a:rPr>
              <a:t>? </a:t>
            </a:r>
            <a:r>
              <a:rPr lang="en-US" dirty="0" smtClean="0">
                <a:hlinkClick r:id="rId2"/>
              </a:rPr>
              <a:t>Educational Leadership</a:t>
            </a:r>
            <a:endParaRPr lang="en-US" dirty="0"/>
          </a:p>
          <a:p>
            <a:pPr marL="0" indent="0">
              <a:buNone/>
            </a:pPr>
            <a:r>
              <a:rPr lang="en-US" i="1" dirty="0" smtClean="0">
                <a:hlinkClick r:id="rId3"/>
              </a:rPr>
              <a:t>Putting Your Trust in Parents, </a:t>
            </a:r>
            <a:r>
              <a:rPr lang="en-US" dirty="0" smtClean="0">
                <a:hlinkClick r:id="rId3"/>
              </a:rPr>
              <a:t>Ages and Stages.com</a:t>
            </a:r>
            <a:endParaRPr lang="en-US" dirty="0" smtClean="0"/>
          </a:p>
          <a:p>
            <a:pPr marL="0" indent="0">
              <a:buNone/>
            </a:pPr>
            <a:r>
              <a:rPr lang="en-US" dirty="0" smtClean="0">
                <a:hlinkClick r:id="rId4"/>
              </a:rPr>
              <a:t>Kansas Parent Information Resource Center (KPIRC)</a:t>
            </a:r>
            <a:endParaRPr lang="en-US" dirty="0"/>
          </a:p>
          <a:p>
            <a:pPr marL="0" indent="0">
              <a:buNone/>
            </a:pPr>
            <a:r>
              <a:rPr lang="en-US" i="1" dirty="0" smtClean="0">
                <a:hlinkClick r:id="rId5"/>
              </a:rPr>
              <a:t>Family Engagement: Resource Round Up</a:t>
            </a:r>
            <a:r>
              <a:rPr lang="en-US" dirty="0" smtClean="0">
                <a:hlinkClick r:id="rId5"/>
              </a:rPr>
              <a:t>, </a:t>
            </a:r>
            <a:r>
              <a:rPr lang="en-US" dirty="0" err="1" smtClean="0">
                <a:hlinkClick r:id="rId5"/>
              </a:rPr>
              <a:t>Edutopia</a:t>
            </a:r>
            <a:endParaRPr lang="en-US" dirty="0" smtClean="0"/>
          </a:p>
          <a:p>
            <a:pPr marL="0" indent="0">
              <a:buNone/>
            </a:pPr>
            <a:r>
              <a:rPr lang="en-US" dirty="0" smtClean="0">
                <a:hlinkClick r:id="rId6"/>
              </a:rPr>
              <a:t>National Parent Teacher Association</a:t>
            </a:r>
            <a:endParaRPr lang="en-US" dirty="0" smtClean="0"/>
          </a:p>
          <a:p>
            <a:pPr marL="0" indent="0">
              <a:buNone/>
            </a:pPr>
            <a:r>
              <a:rPr lang="en-US" dirty="0" smtClean="0">
                <a:hlinkClick r:id="rId7"/>
              </a:rPr>
              <a:t>Kindergarten Readiness KSDE</a:t>
            </a: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74255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Success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499" b="15001"/>
          <a:stretch/>
        </p:blipFill>
        <p:spPr>
          <a:xfrm>
            <a:off x="-9993" y="895350"/>
            <a:ext cx="9143999" cy="3810001"/>
          </a:xfrm>
          <a:prstGeom prst="rect">
            <a:avLst/>
          </a:prstGeom>
        </p:spPr>
      </p:pic>
      <p:sp>
        <p:nvSpPr>
          <p:cNvPr id="6" name="Content Placeholder 1"/>
          <p:cNvSpPr>
            <a:spLocks noGrp="1"/>
          </p:cNvSpPr>
          <p:nvPr>
            <p:ph idx="1"/>
          </p:nvPr>
        </p:nvSpPr>
        <p:spPr>
          <a:xfrm>
            <a:off x="5818681" y="895350"/>
            <a:ext cx="3315325" cy="3828426"/>
          </a:xfrm>
          <a:solidFill>
            <a:srgbClr val="FFFFFF">
              <a:alpha val="60000"/>
            </a:srgbClr>
          </a:solidFill>
          <a:effectLst>
            <a:softEdge rad="63500"/>
          </a:effectLst>
        </p:spPr>
        <p:txBody>
          <a:bodyPr>
            <a:normAutofit fontScale="85000" lnSpcReduction="10000"/>
          </a:bodyPr>
          <a:lstStyle/>
          <a:p>
            <a:pPr>
              <a:spcBef>
                <a:spcPts val="600"/>
              </a:spcBef>
            </a:pPr>
            <a:r>
              <a:rPr lang="en-US" sz="19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 Successful Kansas High School Graduate has the</a:t>
            </a:r>
          </a:p>
          <a:p>
            <a:pPr marL="342900" indent="-342900">
              <a:spcBef>
                <a:spcPts val="600"/>
              </a:spcBef>
              <a:buFont typeface="Arial" panose="020B0604020202020204" pitchFamily="34" charset="0"/>
              <a:buChar char="•"/>
            </a:pPr>
            <a:r>
              <a:rPr lang="en-US" sz="19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Academic</a:t>
            </a:r>
            <a:r>
              <a:rPr lang="en-US" sz="19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preparation,</a:t>
            </a:r>
          </a:p>
          <a:p>
            <a:pPr marL="342900" indent="-342900">
              <a:spcBef>
                <a:spcPts val="0"/>
              </a:spcBef>
              <a:buFont typeface="Arial" panose="020B0604020202020204" pitchFamily="34" charset="0"/>
              <a:buChar char="•"/>
            </a:pPr>
            <a:r>
              <a:rPr lang="en-US" sz="19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Cognitive</a:t>
            </a:r>
            <a:r>
              <a:rPr lang="en-US" sz="19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preparation,</a:t>
            </a:r>
          </a:p>
          <a:p>
            <a:pPr marL="342900" indent="-342900">
              <a:spcBef>
                <a:spcPts val="0"/>
              </a:spcBef>
              <a:buFont typeface="Arial" panose="020B0604020202020204" pitchFamily="34" charset="0"/>
              <a:buChar char="•"/>
            </a:pPr>
            <a:r>
              <a:rPr lang="en-US" sz="19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Technical</a:t>
            </a:r>
            <a:r>
              <a:rPr lang="en-US" sz="19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skills,</a:t>
            </a:r>
          </a:p>
          <a:p>
            <a:pPr marL="342900" indent="-342900">
              <a:spcBef>
                <a:spcPts val="0"/>
              </a:spcBef>
              <a:buFont typeface="Arial" panose="020B0604020202020204" pitchFamily="34" charset="0"/>
              <a:buChar char="•"/>
            </a:pPr>
            <a:r>
              <a:rPr lang="en-US" sz="19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Employability</a:t>
            </a:r>
            <a:r>
              <a:rPr lang="en-US" sz="19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 skills </a:t>
            </a:r>
            <a:r>
              <a:rPr lang="en-US" sz="19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and</a:t>
            </a:r>
          </a:p>
          <a:p>
            <a:pPr marL="342900" indent="-342900">
              <a:spcBef>
                <a:spcPts val="0"/>
              </a:spcBef>
              <a:buFont typeface="Arial" panose="020B0604020202020204" pitchFamily="34" charset="0"/>
              <a:buChar char="•"/>
            </a:pPr>
            <a:r>
              <a:rPr lang="en-US" sz="1900" b="1"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rPr>
              <a:t>Civic engagement </a:t>
            </a:r>
            <a:endParaRPr lang="en-US" sz="1900" dirty="0">
              <a:solidFill>
                <a:srgbClr val="000000"/>
              </a:solidFill>
              <a:latin typeface="Franklin Gothic Demi Cond" panose="020B0706030402020204" pitchFamily="34" charset="0"/>
              <a:ea typeface="Calibri" panose="020F0502020204030204" pitchFamily="34" charset="0"/>
              <a:cs typeface="Times New Roman" panose="02020603050405020304" pitchFamily="18" charset="0"/>
            </a:endParaRPr>
          </a:p>
          <a:p>
            <a:pPr>
              <a:spcBef>
                <a:spcPts val="600"/>
              </a:spcBef>
            </a:pPr>
            <a:r>
              <a:rPr lang="en-US" sz="19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endParaRPr lang="en-US" dirty="0">
              <a:solidFill>
                <a:srgbClr val="000000"/>
              </a:solidFill>
            </a:endParaRPr>
          </a:p>
        </p:txBody>
      </p:sp>
    </p:spTree>
    <p:extLst>
      <p:ext uri="{BB962C8B-B14F-4D97-AF65-F5344CB8AC3E}">
        <p14:creationId xmlns:p14="http://schemas.microsoft.com/office/powerpoint/2010/main" val="9048838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1205713652"/>
              </p:ext>
            </p:extLst>
          </p:nvPr>
        </p:nvGraphicFramePr>
        <p:xfrm>
          <a:off x="304800" y="209550"/>
          <a:ext cx="8627762" cy="4876800"/>
        </p:xfrm>
        <a:graphic>
          <a:graphicData uri="http://schemas.openxmlformats.org/presentationml/2006/ole">
            <mc:AlternateContent xmlns:mc="http://schemas.openxmlformats.org/markup-compatibility/2006">
              <mc:Choice xmlns:v="urn:schemas-microsoft-com:vml" Requires="v">
                <p:oleObj spid="_x0000_s1051" name="Presentation" r:id="rId4" imgW="6350040" imgH="3571920" progId="PowerPoint.Show.12">
                  <p:embed/>
                </p:oleObj>
              </mc:Choice>
              <mc:Fallback>
                <p:oleObj name="Presentation" r:id="rId4" imgW="6350040" imgH="3571920" progId="PowerPoint.Show.12">
                  <p:embed/>
                  <p:pic>
                    <p:nvPicPr>
                      <p:cNvPr id="0" name=""/>
                      <p:cNvPicPr/>
                      <p:nvPr/>
                    </p:nvPicPr>
                    <p:blipFill>
                      <a:blip r:embed="rId5"/>
                      <a:stretch>
                        <a:fillRect/>
                      </a:stretch>
                    </p:blipFill>
                    <p:spPr>
                      <a:xfrm>
                        <a:off x="304800" y="209550"/>
                        <a:ext cx="8627762" cy="4876800"/>
                      </a:xfrm>
                      <a:prstGeom prst="rect">
                        <a:avLst/>
                      </a:prstGeom>
                    </p:spPr>
                  </p:pic>
                </p:oleObj>
              </mc:Fallback>
            </mc:AlternateContent>
          </a:graphicData>
        </a:graphic>
      </p:graphicFrame>
    </p:spTree>
    <p:extLst>
      <p:ext uri="{BB962C8B-B14F-4D97-AF65-F5344CB8AC3E}">
        <p14:creationId xmlns:p14="http://schemas.microsoft.com/office/powerpoint/2010/main" val="328860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66950"/>
            <a:ext cx="2607564" cy="2209800"/>
          </a:xfrm>
          <a:prstGeom prst="rect">
            <a:avLst/>
          </a:prstGeom>
        </p:spPr>
      </p:pic>
      <p:sp>
        <p:nvSpPr>
          <p:cNvPr id="7" name="Rectangle 6"/>
          <p:cNvSpPr/>
          <p:nvPr/>
        </p:nvSpPr>
        <p:spPr>
          <a:xfrm>
            <a:off x="228600" y="133350"/>
            <a:ext cx="8840382" cy="584775"/>
          </a:xfrm>
          <a:prstGeom prst="rect">
            <a:avLst/>
          </a:prstGeom>
        </p:spPr>
        <p:txBody>
          <a:bodyPr wrap="square">
            <a:spAutoFit/>
          </a:bodyPr>
          <a:lstStyle/>
          <a:p>
            <a:pPr algn="ctr"/>
            <a:r>
              <a:rPr lang="en-US" sz="3200" b="1" dirty="0" smtClean="0">
                <a:solidFill>
                  <a:schemeClr val="bg1"/>
                </a:solidFill>
              </a:rPr>
              <a:t>Questions?</a:t>
            </a:r>
            <a:endParaRPr lang="en-US" sz="3200" dirty="0">
              <a:solidFill>
                <a:schemeClr val="bg1"/>
              </a:solidFill>
            </a:endParaRPr>
          </a:p>
        </p:txBody>
      </p:sp>
      <p:sp>
        <p:nvSpPr>
          <p:cNvPr id="2" name="TextBox 1"/>
          <p:cNvSpPr txBox="1"/>
          <p:nvPr/>
        </p:nvSpPr>
        <p:spPr>
          <a:xfrm>
            <a:off x="2209800" y="2114550"/>
            <a:ext cx="3505200" cy="1754326"/>
          </a:xfrm>
          <a:prstGeom prst="rect">
            <a:avLst/>
          </a:prstGeom>
          <a:noFill/>
        </p:spPr>
        <p:txBody>
          <a:bodyPr wrap="square" rtlCol="0">
            <a:spAutoFit/>
          </a:bodyPr>
          <a:lstStyle/>
          <a:p>
            <a:pPr algn="ctr"/>
            <a:r>
              <a:rPr lang="en-US" dirty="0" smtClean="0"/>
              <a:t>Tammy Mitchell</a:t>
            </a:r>
          </a:p>
          <a:p>
            <a:pPr algn="ctr"/>
            <a:r>
              <a:rPr lang="en-US" dirty="0" smtClean="0">
                <a:hlinkClick r:id="rId4"/>
              </a:rPr>
              <a:t>tmitchell@ksde.org</a:t>
            </a:r>
            <a:endParaRPr lang="en-US" dirty="0" smtClean="0"/>
          </a:p>
          <a:p>
            <a:pPr algn="ctr"/>
            <a:endParaRPr lang="en-US" dirty="0"/>
          </a:p>
          <a:p>
            <a:pPr algn="ctr"/>
            <a:endParaRPr lang="en-US" dirty="0" smtClean="0"/>
          </a:p>
          <a:p>
            <a:pPr algn="ctr"/>
            <a:endParaRPr lang="en-US" dirty="0" smtClean="0"/>
          </a:p>
          <a:p>
            <a:pPr algn="ctr"/>
            <a:endParaRPr lang="en-US" dirty="0" smtClean="0"/>
          </a:p>
        </p:txBody>
      </p:sp>
      <p:sp>
        <p:nvSpPr>
          <p:cNvPr id="3" name="TextBox 2"/>
          <p:cNvSpPr txBox="1"/>
          <p:nvPr/>
        </p:nvSpPr>
        <p:spPr>
          <a:xfrm>
            <a:off x="685800" y="590550"/>
            <a:ext cx="7848600" cy="646331"/>
          </a:xfrm>
          <a:prstGeom prst="rect">
            <a:avLst/>
          </a:prstGeom>
          <a:noFill/>
        </p:spPr>
        <p:txBody>
          <a:bodyPr wrap="square" rtlCol="0">
            <a:spAutoFit/>
          </a:bodyPr>
          <a:lstStyle/>
          <a:p>
            <a:r>
              <a:rPr lang="en-US" dirty="0" smtClean="0"/>
              <a:t>For more information or to be added to the KSDE Kindergarten Listserv, please feel free to contact me.</a:t>
            </a:r>
            <a:endParaRPr lang="en-US" dirty="0"/>
          </a:p>
        </p:txBody>
      </p:sp>
    </p:spTree>
    <p:extLst>
      <p:ext uri="{BB962C8B-B14F-4D97-AF65-F5344CB8AC3E}">
        <p14:creationId xmlns:p14="http://schemas.microsoft.com/office/powerpoint/2010/main" val="4045492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37162"/>
            <a:ext cx="8915400" cy="910588"/>
          </a:xfrm>
        </p:spPr>
        <p:txBody>
          <a:bodyPr>
            <a:normAutofit/>
          </a:bodyPr>
          <a:lstStyle/>
          <a:p>
            <a:r>
              <a:rPr lang="en-US" dirty="0" smtClean="0"/>
              <a:t>Creating a Vision for Kansas – State Outcomes</a:t>
            </a:r>
            <a:endParaRPr lang="en-US" dirty="0"/>
          </a:p>
        </p:txBody>
      </p:sp>
      <p:sp>
        <p:nvSpPr>
          <p:cNvPr id="3" name="TextBox 2"/>
          <p:cNvSpPr txBox="1"/>
          <p:nvPr/>
        </p:nvSpPr>
        <p:spPr>
          <a:xfrm>
            <a:off x="2516554" y="1123950"/>
            <a:ext cx="6629400" cy="3111108"/>
          </a:xfrm>
          <a:prstGeom prst="rect">
            <a:avLst/>
          </a:prstGeom>
          <a:noFill/>
        </p:spPr>
        <p:txBody>
          <a:bodyPr wrap="square" rtlCol="0">
            <a:spAutoFit/>
          </a:bodyPr>
          <a:lstStyle/>
          <a:p>
            <a:pPr marL="914400" lvl="1" indent="-457200">
              <a:lnSpc>
                <a:spcPct val="150000"/>
              </a:lnSpc>
              <a:buFont typeface="Wingdings" charset="2"/>
              <a:buChar char="ü"/>
            </a:pPr>
            <a:r>
              <a:rPr lang="en-US" sz="2200" dirty="0" smtClean="0">
                <a:solidFill>
                  <a:prstClr val="black"/>
                </a:solidFill>
                <a:cs typeface="Arial"/>
              </a:rPr>
              <a:t>Kindergarten Readiness</a:t>
            </a:r>
          </a:p>
          <a:p>
            <a:pPr marL="914400" lvl="1" indent="-457200">
              <a:lnSpc>
                <a:spcPct val="150000"/>
              </a:lnSpc>
              <a:buFont typeface="Wingdings" charset="2"/>
              <a:buChar char="ü"/>
            </a:pPr>
            <a:r>
              <a:rPr lang="en-US" sz="2200" dirty="0">
                <a:solidFill>
                  <a:prstClr val="black"/>
                </a:solidFill>
              </a:rPr>
              <a:t>Individual Plan of Study Focused on Career Interest </a:t>
            </a:r>
            <a:endParaRPr lang="en-US" sz="2200" dirty="0" smtClean="0">
              <a:solidFill>
                <a:prstClr val="black"/>
              </a:solidFill>
              <a:latin typeface="Arial"/>
              <a:cs typeface="Arial"/>
            </a:endParaRPr>
          </a:p>
          <a:p>
            <a:pPr marL="914400" lvl="1" indent="-457200">
              <a:lnSpc>
                <a:spcPct val="150000"/>
              </a:lnSpc>
              <a:buFont typeface="Wingdings" charset="2"/>
              <a:buChar char="ü"/>
            </a:pPr>
            <a:r>
              <a:rPr lang="en-US" sz="2200" dirty="0" smtClean="0">
                <a:solidFill>
                  <a:prstClr val="black"/>
                </a:solidFill>
                <a:latin typeface="Arial"/>
                <a:cs typeface="Arial"/>
              </a:rPr>
              <a:t>High School Graduation Rates</a:t>
            </a:r>
          </a:p>
          <a:p>
            <a:pPr marL="914400" lvl="1" indent="-457200">
              <a:lnSpc>
                <a:spcPct val="150000"/>
              </a:lnSpc>
              <a:buFont typeface="Wingdings" charset="2"/>
              <a:buChar char="ü"/>
            </a:pPr>
            <a:r>
              <a:rPr lang="en-US" sz="2200" dirty="0" smtClean="0">
                <a:solidFill>
                  <a:prstClr val="black"/>
                </a:solidFill>
                <a:latin typeface="Arial"/>
                <a:cs typeface="Arial"/>
              </a:rPr>
              <a:t>Post Secondary Completion/Attendance</a:t>
            </a:r>
          </a:p>
          <a:p>
            <a:pPr marL="914400" lvl="1" indent="-457200">
              <a:lnSpc>
                <a:spcPct val="150000"/>
              </a:lnSpc>
              <a:buFont typeface="Wingdings" charset="2"/>
              <a:buChar char="ü"/>
            </a:pPr>
            <a:r>
              <a:rPr lang="en-US" sz="2200" dirty="0" smtClean="0">
                <a:solidFill>
                  <a:prstClr val="black"/>
                </a:solidFill>
                <a:latin typeface="Arial"/>
                <a:cs typeface="Arial"/>
              </a:rPr>
              <a:t>Social/Emotional Growth Measured Locally</a:t>
            </a:r>
          </a:p>
        </p:txBody>
      </p:sp>
      <p:pic>
        <p:nvPicPr>
          <p:cNvPr id="4" name="Picture 3"/>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89772" y="1276350"/>
            <a:ext cx="2605827" cy="3426220"/>
          </a:xfrm>
          <a:prstGeom prst="rect">
            <a:avLst/>
          </a:prstGeom>
          <a:solidFill>
            <a:schemeClr val="tx2">
              <a:alpha val="90000"/>
            </a:schemeClr>
          </a:solidFill>
        </p:spPr>
      </p:pic>
    </p:spTree>
    <p:extLst>
      <p:ext uri="{BB962C8B-B14F-4D97-AF65-F5344CB8AC3E}">
        <p14:creationId xmlns:p14="http://schemas.microsoft.com/office/powerpoint/2010/main" val="30589736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28600" y="209550"/>
            <a:ext cx="8686800" cy="765175"/>
          </a:xfrm>
          <a:prstGeom prst="rect">
            <a:avLst/>
          </a:prstGeom>
          <a:noFill/>
        </p:spPr>
        <p:txBody>
          <a:bodyPr vert="horz" wrap="square" lIns="0" tIns="0" rIns="0" bIns="91440" rtlCol="0" anchor="t" anchorCtr="0">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sz="1600" dirty="0" smtClean="0"/>
              <a:t>Creating a Vision for Kansas</a:t>
            </a:r>
            <a:endParaRPr lang="en-US" sz="1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940" t="-1" b="-2275"/>
          <a:stretch/>
        </p:blipFill>
        <p:spPr>
          <a:xfrm>
            <a:off x="4267200" y="-19050"/>
            <a:ext cx="4906110" cy="5303520"/>
          </a:xfrm>
          <a:prstGeom prst="rect">
            <a:avLst/>
          </a:prstGeom>
        </p:spPr>
      </p:pic>
      <p:sp>
        <p:nvSpPr>
          <p:cNvPr id="6" name="Text Placeholder 5"/>
          <p:cNvSpPr>
            <a:spLocks noGrp="1"/>
          </p:cNvSpPr>
          <p:nvPr>
            <p:ph type="body" sz="quarter" idx="13"/>
          </p:nvPr>
        </p:nvSpPr>
        <p:spPr>
          <a:xfrm>
            <a:off x="152400" y="943610"/>
            <a:ext cx="4343400" cy="3505205"/>
          </a:xfrm>
          <a:noFill/>
        </p:spPr>
        <p:txBody>
          <a:bodyPr>
            <a:normAutofit/>
          </a:bodyPr>
          <a:lstStyle/>
          <a:p>
            <a:pPr algn="l"/>
            <a:r>
              <a:rPr lang="en-US" sz="1600" i="0" dirty="0" smtClean="0">
                <a:latin typeface="+mj-lt"/>
              </a:rPr>
              <a:t>“We choose to go to the moon in this decade and do the other things, not because they are easy, but because they are hard, because that goal will serve to organize and measure the best of our energies and skills, </a:t>
            </a:r>
            <a:r>
              <a:rPr lang="en-US" sz="1600" b="1" i="0" dirty="0" smtClean="0">
                <a:solidFill>
                  <a:schemeClr val="bg2"/>
                </a:solidFill>
                <a:latin typeface="+mj-lt"/>
              </a:rPr>
              <a:t>because that challenge is one that we are willing to accept, one we are unwilling to postpone, and one which we intend to win.”</a:t>
            </a:r>
            <a:r>
              <a:rPr lang="en-US" sz="1600" b="1" i="0" dirty="0" smtClean="0">
                <a:latin typeface="+mj-lt"/>
              </a:rPr>
              <a:t> </a:t>
            </a:r>
            <a:r>
              <a:rPr lang="en-US" sz="1600" i="0" dirty="0" smtClean="0">
                <a:latin typeface="+mj-lt"/>
              </a:rPr>
              <a:t>	</a:t>
            </a:r>
            <a:r>
              <a:rPr lang="en-US" sz="1600" dirty="0" smtClean="0"/>
              <a:t>	</a:t>
            </a:r>
          </a:p>
          <a:p>
            <a:pPr algn="l"/>
            <a:endParaRPr lang="en-US" sz="1600" dirty="0" smtClean="0"/>
          </a:p>
          <a:p>
            <a:pPr algn="l"/>
            <a:r>
              <a:rPr lang="en-US" sz="1600" dirty="0" smtClean="0"/>
              <a:t>- John F. Kennedy</a:t>
            </a:r>
          </a:p>
          <a:p>
            <a:endParaRPr lang="en-US" dirty="0"/>
          </a:p>
        </p:txBody>
      </p:sp>
    </p:spTree>
    <p:extLst>
      <p:ext uri="{BB962C8B-B14F-4D97-AF65-F5344CB8AC3E}">
        <p14:creationId xmlns:p14="http://schemas.microsoft.com/office/powerpoint/2010/main" val="288055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98920"/>
            <a:ext cx="8686800" cy="4244580"/>
          </a:xfrm>
        </p:spPr>
        <p:txBody>
          <a:bodyPr>
            <a:normAutofit/>
          </a:bodyPr>
          <a:lstStyle/>
          <a:p>
            <a:pPr marL="0" indent="0" algn="ctr">
              <a:buNone/>
            </a:pPr>
            <a:endParaRPr lang="en-US" dirty="0"/>
          </a:p>
          <a:p>
            <a:pPr algn="ctr"/>
            <a:endParaRPr lang="en-US" dirty="0"/>
          </a:p>
          <a:p>
            <a:pPr algn="ctr"/>
            <a:endParaRPr lang="en-US" dirty="0"/>
          </a:p>
          <a:p>
            <a:pPr algn="ctr"/>
            <a:endParaRPr lang="en-US" dirty="0"/>
          </a:p>
          <a:p>
            <a:pPr algn="ctr"/>
            <a:endParaRPr lang="en-US" dirty="0"/>
          </a:p>
          <a:p>
            <a:pPr algn="ctr"/>
            <a:endParaRPr lang="en-US" dirty="0">
              <a:solidFill>
                <a:srgbClr val="430098"/>
              </a:solidFill>
            </a:endParaRPr>
          </a:p>
          <a:p>
            <a:pPr algn="ctr"/>
            <a:endParaRPr lang="en-US" dirty="0"/>
          </a:p>
        </p:txBody>
      </p:sp>
      <p:sp>
        <p:nvSpPr>
          <p:cNvPr id="3" name="Title 2"/>
          <p:cNvSpPr>
            <a:spLocks noGrp="1"/>
          </p:cNvSpPr>
          <p:nvPr>
            <p:ph type="title"/>
          </p:nvPr>
        </p:nvSpPr>
        <p:spPr/>
        <p:txBody>
          <a:bodyPr>
            <a:normAutofit/>
          </a:bodyPr>
          <a:lstStyle/>
          <a:p>
            <a:r>
              <a:rPr lang="en-US" sz="3600" dirty="0"/>
              <a:t>Kindergarten Readiness</a:t>
            </a:r>
            <a:r>
              <a:rPr lang="en-US" sz="2000" dirty="0"/>
              <a:t> </a:t>
            </a:r>
          </a:p>
        </p:txBody>
      </p:sp>
      <p:pic>
        <p:nvPicPr>
          <p:cNvPr id="5" name="7rd5kJ3bnPM"/>
          <p:cNvPicPr>
            <a:picLocks noRot="1" noChangeAspect="1"/>
          </p:cNvPicPr>
          <p:nvPr>
            <a:videoFile r:link="rId1"/>
          </p:nvPr>
        </p:nvPicPr>
        <p:blipFill>
          <a:blip r:embed="rId4"/>
          <a:stretch>
            <a:fillRect/>
          </a:stretch>
        </p:blipFill>
        <p:spPr>
          <a:xfrm>
            <a:off x="1752600" y="1276350"/>
            <a:ext cx="5689600" cy="3200400"/>
          </a:xfrm>
          <a:prstGeom prst="rect">
            <a:avLst/>
          </a:prstGeom>
        </p:spPr>
      </p:pic>
    </p:spTree>
    <p:extLst>
      <p:ext uri="{BB962C8B-B14F-4D97-AF65-F5344CB8AC3E}">
        <p14:creationId xmlns:p14="http://schemas.microsoft.com/office/powerpoint/2010/main" val="339849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Brain development birth – age 3</a:t>
            </a:r>
          </a:p>
          <a:p>
            <a:r>
              <a:rPr lang="en-US" dirty="0" smtClean="0"/>
              <a:t>Largest gap we see is day 1 of Kindergarten</a:t>
            </a:r>
          </a:p>
          <a:p>
            <a:r>
              <a:rPr lang="en-US" dirty="0" smtClean="0"/>
              <a:t>A positive Kindergarten experience sets a child up for school success</a:t>
            </a:r>
          </a:p>
          <a:p>
            <a:r>
              <a:rPr lang="en-US" dirty="0" smtClean="0"/>
              <a:t>Children won’t be “ready” on their own</a:t>
            </a:r>
            <a:endParaRPr lang="en-US" dirty="0"/>
          </a:p>
        </p:txBody>
      </p:sp>
      <p:sp>
        <p:nvSpPr>
          <p:cNvPr id="3" name="Title 2"/>
          <p:cNvSpPr>
            <a:spLocks noGrp="1"/>
          </p:cNvSpPr>
          <p:nvPr>
            <p:ph type="title"/>
          </p:nvPr>
        </p:nvSpPr>
        <p:spPr/>
        <p:txBody>
          <a:bodyPr/>
          <a:lstStyle/>
          <a:p>
            <a:r>
              <a:rPr lang="en-US" dirty="0" smtClean="0"/>
              <a:t>Why is Kindergarten Readiness </a:t>
            </a:r>
            <a:r>
              <a:rPr lang="en-US" dirty="0"/>
              <a:t>I</a:t>
            </a:r>
            <a:r>
              <a:rPr lang="en-US" dirty="0" smtClean="0"/>
              <a:t>mportant?</a:t>
            </a:r>
            <a:endParaRPr lang="en-US" dirty="0"/>
          </a:p>
        </p:txBody>
      </p:sp>
    </p:spTree>
    <p:extLst>
      <p:ext uri="{BB962C8B-B14F-4D97-AF65-F5344CB8AC3E}">
        <p14:creationId xmlns:p14="http://schemas.microsoft.com/office/powerpoint/2010/main" val="155702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Kansas Children Ready for Kindergarten</a:t>
            </a:r>
            <a:endParaRPr lang="en-US" dirty="0"/>
          </a:p>
        </p:txBody>
      </p:sp>
      <p:pic>
        <p:nvPicPr>
          <p:cNvPr id="4"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t="15176" b="15176"/>
          <a:stretch>
            <a:fillRect/>
          </a:stretch>
        </p:blipFill>
        <p:spPr>
          <a:xfrm rot="1098143">
            <a:off x="4308347" y="1617960"/>
            <a:ext cx="4181525" cy="1906264"/>
          </a:xfrm>
        </p:spPr>
      </p:pic>
      <p:sp>
        <p:nvSpPr>
          <p:cNvPr id="2" name="TextBox 1"/>
          <p:cNvSpPr txBox="1"/>
          <p:nvPr/>
        </p:nvSpPr>
        <p:spPr>
          <a:xfrm>
            <a:off x="381000" y="1047244"/>
            <a:ext cx="3733800" cy="3600986"/>
          </a:xfrm>
          <a:prstGeom prst="rect">
            <a:avLst/>
          </a:prstGeom>
          <a:noFill/>
        </p:spPr>
        <p:txBody>
          <a:bodyPr wrap="square" rtlCol="0">
            <a:spAutoFit/>
          </a:bodyPr>
          <a:lstStyle/>
          <a:p>
            <a:r>
              <a:rPr lang="en-US" i="1" dirty="0"/>
              <a:t>Each student enters kindergarten at age 5 socially, emotionally, and academically prepared for success</a:t>
            </a:r>
            <a:r>
              <a:rPr lang="en-US" i="1" dirty="0" smtClean="0"/>
              <a:t>.</a:t>
            </a:r>
          </a:p>
          <a:p>
            <a:endParaRPr lang="en-US" i="1" dirty="0"/>
          </a:p>
          <a:p>
            <a:pPr marL="285750" indent="-285750" fontAlgn="t">
              <a:buFont typeface="Arial" panose="020B0604020202020204" pitchFamily="34" charset="0"/>
              <a:buChar char="•"/>
            </a:pPr>
            <a:r>
              <a:rPr lang="en-US" sz="1500" b="1" dirty="0"/>
              <a:t>What does the goal mean for our students</a:t>
            </a:r>
            <a:r>
              <a:rPr lang="en-US" sz="1500" b="1" dirty="0" smtClean="0"/>
              <a:t>?</a:t>
            </a:r>
          </a:p>
          <a:p>
            <a:pPr fontAlgn="t"/>
            <a:endParaRPr lang="en-US" sz="1500" dirty="0"/>
          </a:p>
          <a:p>
            <a:pPr marL="285750" indent="-285750" fontAlgn="t">
              <a:buFont typeface="Arial" panose="020B0604020202020204" pitchFamily="34" charset="0"/>
              <a:buChar char="•"/>
            </a:pPr>
            <a:r>
              <a:rPr lang="en-US" sz="1500" b="1" dirty="0"/>
              <a:t>What does the goal mean for their families</a:t>
            </a:r>
            <a:r>
              <a:rPr lang="en-US" sz="1500" b="1" dirty="0" smtClean="0"/>
              <a:t>?</a:t>
            </a:r>
          </a:p>
          <a:p>
            <a:pPr fontAlgn="t"/>
            <a:endParaRPr lang="en-US" sz="1500" dirty="0"/>
          </a:p>
          <a:p>
            <a:pPr marL="285750" indent="-285750" fontAlgn="t">
              <a:buFont typeface="Arial" panose="020B0604020202020204" pitchFamily="34" charset="0"/>
              <a:buChar char="•"/>
            </a:pPr>
            <a:r>
              <a:rPr lang="en-US" sz="1500" b="1" dirty="0"/>
              <a:t>What does the goal mean for our educators?</a:t>
            </a:r>
            <a:endParaRPr lang="en-US" sz="1500" dirty="0"/>
          </a:p>
          <a:p>
            <a:endParaRPr lang="en-US" dirty="0"/>
          </a:p>
        </p:txBody>
      </p:sp>
    </p:spTree>
    <p:extLst>
      <p:ext uri="{BB962C8B-B14F-4D97-AF65-F5344CB8AC3E}">
        <p14:creationId xmlns:p14="http://schemas.microsoft.com/office/powerpoint/2010/main" val="191137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Consistent state-wide data for decision making</a:t>
            </a:r>
          </a:p>
          <a:p>
            <a:r>
              <a:rPr lang="en-US" dirty="0" smtClean="0"/>
              <a:t>Community partnerships</a:t>
            </a:r>
          </a:p>
          <a:p>
            <a:r>
              <a:rPr lang="en-US" dirty="0" smtClean="0"/>
              <a:t>Maximizing current funding</a:t>
            </a:r>
          </a:p>
          <a:p>
            <a:r>
              <a:rPr lang="en-US" dirty="0" smtClean="0"/>
              <a:t>Making the case for additional funding</a:t>
            </a:r>
          </a:p>
          <a:p>
            <a:r>
              <a:rPr lang="en-US" dirty="0" smtClean="0"/>
              <a:t>Beyond funding?</a:t>
            </a:r>
            <a:endParaRPr lang="en-US" dirty="0"/>
          </a:p>
        </p:txBody>
      </p:sp>
      <p:sp>
        <p:nvSpPr>
          <p:cNvPr id="3" name="Title 2"/>
          <p:cNvSpPr>
            <a:spLocks noGrp="1"/>
          </p:cNvSpPr>
          <p:nvPr>
            <p:ph type="title"/>
          </p:nvPr>
        </p:nvSpPr>
        <p:spPr/>
        <p:txBody>
          <a:bodyPr/>
          <a:lstStyle/>
          <a:p>
            <a:r>
              <a:rPr lang="en-US" dirty="0" smtClean="0"/>
              <a:t>How Are We Going to Get There?</a:t>
            </a:r>
            <a:endParaRPr lang="en-US" dirty="0"/>
          </a:p>
        </p:txBody>
      </p:sp>
    </p:spTree>
    <p:extLst>
      <p:ext uri="{BB962C8B-B14F-4D97-AF65-F5344CB8AC3E}">
        <p14:creationId xmlns:p14="http://schemas.microsoft.com/office/powerpoint/2010/main" val="289877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5543550" cy="454211"/>
          </a:xfrm>
        </p:spPr>
        <p:txBody>
          <a:bodyPr>
            <a:normAutofit fontScale="90000"/>
          </a:bodyPr>
          <a:lstStyle/>
          <a:p>
            <a:r>
              <a:rPr lang="en-US" dirty="0"/>
              <a:t>Kindergarten Readiness Workgroup</a:t>
            </a:r>
          </a:p>
        </p:txBody>
      </p:sp>
      <p:sp>
        <p:nvSpPr>
          <p:cNvPr id="6" name="TextBox 5"/>
          <p:cNvSpPr txBox="1"/>
          <p:nvPr/>
        </p:nvSpPr>
        <p:spPr>
          <a:xfrm>
            <a:off x="1676400" y="1047750"/>
            <a:ext cx="6324601" cy="3935821"/>
          </a:xfrm>
          <a:prstGeom prst="rect">
            <a:avLst/>
          </a:prstGeom>
          <a:noFill/>
        </p:spPr>
        <p:txBody>
          <a:bodyPr wrap="square" rtlCol="0">
            <a:spAutoFit/>
          </a:bodyPr>
          <a:lstStyle/>
          <a:p>
            <a:r>
              <a:rPr lang="en-US" sz="1275" b="1" dirty="0" smtClean="0"/>
              <a:t>Amy </a:t>
            </a:r>
            <a:r>
              <a:rPr lang="en-US" sz="1275" b="1" dirty="0"/>
              <a:t>Blosser</a:t>
            </a:r>
            <a:r>
              <a:rPr lang="en-US" sz="1275" dirty="0"/>
              <a:t>, Early Childhood Director, Children’s Cabinet and Trust Fund</a:t>
            </a:r>
          </a:p>
          <a:p>
            <a:r>
              <a:rPr lang="en-US" sz="1275" b="1" dirty="0" smtClean="0"/>
              <a:t>Barbara </a:t>
            </a:r>
            <a:r>
              <a:rPr lang="en-US" sz="1275" b="1" dirty="0"/>
              <a:t>Dayal</a:t>
            </a:r>
            <a:r>
              <a:rPr lang="en-US" sz="1275" dirty="0"/>
              <a:t>, Preschool and Special Education, KSDE</a:t>
            </a:r>
          </a:p>
          <a:p>
            <a:r>
              <a:rPr lang="en-US" sz="1275" b="1" dirty="0"/>
              <a:t>Julie Ewing</a:t>
            </a:r>
            <a:r>
              <a:rPr lang="en-US" sz="1275" dirty="0"/>
              <a:t>, English Learners &amp; Title III, KSDE</a:t>
            </a:r>
          </a:p>
          <a:p>
            <a:r>
              <a:rPr lang="en-US" sz="1275" b="1" dirty="0" smtClean="0"/>
              <a:t>Tom Sower, </a:t>
            </a:r>
            <a:r>
              <a:rPr lang="en-US" sz="1275" dirty="0" smtClean="0"/>
              <a:t>USD 500 Kansas City</a:t>
            </a:r>
          </a:p>
          <a:p>
            <a:r>
              <a:rPr lang="en-US" sz="1275" b="1" dirty="0" smtClean="0"/>
              <a:t>Suzie Legg</a:t>
            </a:r>
            <a:r>
              <a:rPr lang="en-US" sz="1275" dirty="0" smtClean="0"/>
              <a:t>, USD 500 Kansas City</a:t>
            </a:r>
            <a:endParaRPr lang="en-US" sz="1275" dirty="0"/>
          </a:p>
          <a:p>
            <a:r>
              <a:rPr lang="en-US" sz="1275" b="1" dirty="0"/>
              <a:t>Beth Fultz</a:t>
            </a:r>
            <a:r>
              <a:rPr lang="en-US" sz="1275" dirty="0"/>
              <a:t>, Career Standards and Assessments, KSDE</a:t>
            </a:r>
          </a:p>
          <a:p>
            <a:r>
              <a:rPr lang="en-US" sz="1275" b="1" dirty="0"/>
              <a:t>Tracie Kalic</a:t>
            </a:r>
            <a:r>
              <a:rPr lang="en-US" sz="1275" dirty="0"/>
              <a:t>, Migrant Education GOSOSY Director</a:t>
            </a:r>
          </a:p>
          <a:p>
            <a:r>
              <a:rPr lang="en-US" sz="1275" b="1" dirty="0" smtClean="0"/>
              <a:t>Kim </a:t>
            </a:r>
            <a:r>
              <a:rPr lang="en-US" sz="1275" b="1" dirty="0"/>
              <a:t>Kennedy</a:t>
            </a:r>
            <a:r>
              <a:rPr lang="en-US" sz="1275" dirty="0"/>
              <a:t>, Head Start Collaboration Office, </a:t>
            </a:r>
            <a:r>
              <a:rPr lang="en-US" sz="1275" dirty="0" smtClean="0"/>
              <a:t>DCF</a:t>
            </a:r>
          </a:p>
          <a:p>
            <a:r>
              <a:rPr lang="en-US" sz="1275" b="1" dirty="0" smtClean="0"/>
              <a:t>Jodi Case, </a:t>
            </a:r>
            <a:r>
              <a:rPr lang="en-US" sz="1275" dirty="0" smtClean="0"/>
              <a:t>USD 448 Inman </a:t>
            </a:r>
          </a:p>
          <a:p>
            <a:r>
              <a:rPr lang="en-US" sz="1275" b="1" dirty="0" smtClean="0"/>
              <a:t>Lisa Stoss, </a:t>
            </a:r>
            <a:r>
              <a:rPr lang="en-US" sz="1275" dirty="0" smtClean="0"/>
              <a:t>USD 448 Inman</a:t>
            </a:r>
            <a:endParaRPr lang="en-US" sz="1275" dirty="0"/>
          </a:p>
          <a:p>
            <a:r>
              <a:rPr lang="en-US" sz="1275" b="1" dirty="0" smtClean="0"/>
              <a:t>Richard Matteson, </a:t>
            </a:r>
            <a:r>
              <a:rPr lang="en-US" sz="1275" dirty="0" smtClean="0"/>
              <a:t>Requirements Analyst, KSDE</a:t>
            </a:r>
          </a:p>
          <a:p>
            <a:r>
              <a:rPr lang="en-US" sz="1275" b="1" dirty="0" smtClean="0"/>
              <a:t>Shawna Jones</a:t>
            </a:r>
            <a:r>
              <a:rPr lang="en-US" sz="1275" dirty="0" smtClean="0"/>
              <a:t>, USD 419 Canton-Galva</a:t>
            </a:r>
            <a:endParaRPr lang="en-US" sz="1275" dirty="0"/>
          </a:p>
          <a:p>
            <a:r>
              <a:rPr lang="en-US" sz="1275" b="1" dirty="0"/>
              <a:t>Tammy Mitchell</a:t>
            </a:r>
            <a:r>
              <a:rPr lang="en-US" sz="1275" dirty="0"/>
              <a:t>, Kindergarten Readiness &amp; School Improvement, </a:t>
            </a:r>
            <a:r>
              <a:rPr lang="en-US" sz="1275" dirty="0" smtClean="0"/>
              <a:t>KSDE, Chair</a:t>
            </a:r>
            <a:endParaRPr lang="en-US" sz="1275" dirty="0"/>
          </a:p>
          <a:p>
            <a:r>
              <a:rPr lang="en-US" sz="1275" b="1" dirty="0"/>
              <a:t>Monica Murnan</a:t>
            </a:r>
            <a:r>
              <a:rPr lang="en-US" sz="1275" dirty="0"/>
              <a:t>, Director of Student Support Services, </a:t>
            </a:r>
            <a:r>
              <a:rPr lang="en-US" sz="1275" dirty="0" smtClean="0"/>
              <a:t>Greenbush</a:t>
            </a:r>
          </a:p>
          <a:p>
            <a:r>
              <a:rPr lang="en-US" sz="1275" b="1" dirty="0" smtClean="0"/>
              <a:t>Tony </a:t>
            </a:r>
            <a:r>
              <a:rPr lang="en-US" sz="1275" b="1" dirty="0"/>
              <a:t>Moss</a:t>
            </a:r>
            <a:r>
              <a:rPr lang="en-US" sz="1275" dirty="0"/>
              <a:t>, Research and Evaluation, KSDE</a:t>
            </a:r>
          </a:p>
          <a:p>
            <a:r>
              <a:rPr lang="en-US" sz="1275" b="1" dirty="0"/>
              <a:t>Chelie Nelson</a:t>
            </a:r>
            <a:r>
              <a:rPr lang="en-US" sz="1275" dirty="0"/>
              <a:t>, Kansas MTSS</a:t>
            </a:r>
          </a:p>
          <a:p>
            <a:r>
              <a:rPr lang="en-US" sz="1275" b="1" dirty="0" smtClean="0"/>
              <a:t>Dana Pfanenstiel, </a:t>
            </a:r>
            <a:r>
              <a:rPr lang="en-US" sz="1275" dirty="0" smtClean="0"/>
              <a:t>ECSE Teacher, High Plains Education Cooperative</a:t>
            </a:r>
          </a:p>
          <a:p>
            <a:r>
              <a:rPr lang="en-US" sz="1275" b="1" dirty="0" smtClean="0"/>
              <a:t>Vera </a:t>
            </a:r>
            <a:r>
              <a:rPr lang="en-US" sz="1275" b="1" dirty="0"/>
              <a:t>Stroup-Rentier</a:t>
            </a:r>
            <a:r>
              <a:rPr lang="en-US" sz="1275" dirty="0" smtClean="0"/>
              <a:t>, ECSETS Team, KSDE, </a:t>
            </a:r>
          </a:p>
          <a:p>
            <a:endParaRPr lang="en-US" sz="1013" dirty="0"/>
          </a:p>
          <a:p>
            <a:endParaRPr lang="en-US" sz="1013" dirty="0"/>
          </a:p>
        </p:txBody>
      </p:sp>
    </p:spTree>
    <p:extLst>
      <p:ext uri="{BB962C8B-B14F-4D97-AF65-F5344CB8AC3E}">
        <p14:creationId xmlns:p14="http://schemas.microsoft.com/office/powerpoint/2010/main" val="1004450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S Can Theme 1">
      <a:dk1>
        <a:sysClr val="windowText" lastClr="000000"/>
      </a:dk1>
      <a:lt1>
        <a:sysClr val="window" lastClr="FFFFFF"/>
      </a:lt1>
      <a:dk2>
        <a:srgbClr val="15254B"/>
      </a:dk2>
      <a:lt2>
        <a:srgbClr val="FFFFFF"/>
      </a:lt2>
      <a:accent1>
        <a:srgbClr val="7F7F7F"/>
      </a:accent1>
      <a:accent2>
        <a:srgbClr val="15284B"/>
      </a:accent2>
      <a:accent3>
        <a:srgbClr val="FFA400"/>
      </a:accent3>
      <a:accent4>
        <a:srgbClr val="A8CF38"/>
      </a:accent4>
      <a:accent5>
        <a:srgbClr val="51C5D7"/>
      </a:accent5>
      <a:accent6>
        <a:srgbClr val="5D7FD1"/>
      </a:accent6>
      <a:hlink>
        <a:srgbClr val="6655A4"/>
      </a:hlink>
      <a:folHlink>
        <a:srgbClr val="E95A45"/>
      </a:folHlink>
    </a:clrScheme>
    <a:fontScheme name="Custom 2">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9440</TotalTime>
  <Words>2131</Words>
  <Application>Microsoft Office PowerPoint</Application>
  <PresentationFormat>On-screen Show (16:9)</PresentationFormat>
  <Paragraphs>431</Paragraphs>
  <Slides>21</Slides>
  <Notes>18</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Narrow</vt:lpstr>
      <vt:lpstr>Calibri</vt:lpstr>
      <vt:lpstr>Century Gothic</vt:lpstr>
      <vt:lpstr>Franklin Gothic Demi Cond</vt:lpstr>
      <vt:lpstr>Times New Roman</vt:lpstr>
      <vt:lpstr>Wingdings</vt:lpstr>
      <vt:lpstr>Office Theme</vt:lpstr>
      <vt:lpstr>Presentation</vt:lpstr>
      <vt:lpstr>Kindergarten Readiness: A Successful Launch for Lift Off</vt:lpstr>
      <vt:lpstr>Defining Success</vt:lpstr>
      <vt:lpstr>Creating a Vision for Kansas – State Outcomes</vt:lpstr>
      <vt:lpstr>PowerPoint Presentation</vt:lpstr>
      <vt:lpstr>Kindergarten Readiness </vt:lpstr>
      <vt:lpstr>Why is Kindergarten Readiness Important?</vt:lpstr>
      <vt:lpstr>ALL Kansas Children Ready for Kindergarten</vt:lpstr>
      <vt:lpstr>How Are We Going to Get There?</vt:lpstr>
      <vt:lpstr>Kindergarten Readiness Workgroup</vt:lpstr>
      <vt:lpstr>Key Ideas for Measuring Readiness</vt:lpstr>
      <vt:lpstr>Kindergarten Entry Snapshot</vt:lpstr>
      <vt:lpstr>Arrive at Five</vt:lpstr>
      <vt:lpstr>A Snapshot … Not a Test</vt:lpstr>
      <vt:lpstr>Ages and Stages Questionnaires</vt:lpstr>
      <vt:lpstr>Parent Report Research</vt:lpstr>
      <vt:lpstr>Pilot of Ages and Stages Questionnaires</vt:lpstr>
      <vt:lpstr>ASQ Pilot Data</vt:lpstr>
      <vt:lpstr>Teacher Survey Results</vt:lpstr>
      <vt:lpstr>Resources</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Tamra L. Mitchell</cp:lastModifiedBy>
  <cp:revision>467</cp:revision>
  <cp:lastPrinted>2017-02-01T21:10:34Z</cp:lastPrinted>
  <dcterms:created xsi:type="dcterms:W3CDTF">2015-08-04T16:12:34Z</dcterms:created>
  <dcterms:modified xsi:type="dcterms:W3CDTF">2017-02-08T21:25:12Z</dcterms:modified>
</cp:coreProperties>
</file>