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19.jpg" ContentType="image/jpg"/>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32" r:id="rId2"/>
    <p:sldMasterId id="2147483770" r:id="rId3"/>
    <p:sldMasterId id="2147483788" r:id="rId4"/>
    <p:sldMasterId id="2147483800" r:id="rId5"/>
    <p:sldMasterId id="2147483812" r:id="rId6"/>
  </p:sldMasterIdLst>
  <p:notesMasterIdLst>
    <p:notesMasterId r:id="rId72"/>
  </p:notesMasterIdLst>
  <p:sldIdLst>
    <p:sldId id="329" r:id="rId7"/>
    <p:sldId id="377" r:id="rId8"/>
    <p:sldId id="378" r:id="rId9"/>
    <p:sldId id="379" r:id="rId10"/>
    <p:sldId id="380" r:id="rId11"/>
    <p:sldId id="381" r:id="rId12"/>
    <p:sldId id="382" r:id="rId13"/>
    <p:sldId id="297" r:id="rId14"/>
    <p:sldId id="299" r:id="rId15"/>
    <p:sldId id="300" r:id="rId16"/>
    <p:sldId id="302" r:id="rId17"/>
    <p:sldId id="303" r:id="rId18"/>
    <p:sldId id="301" r:id="rId19"/>
    <p:sldId id="328" r:id="rId20"/>
    <p:sldId id="298" r:id="rId21"/>
    <p:sldId id="307" r:id="rId22"/>
    <p:sldId id="306" r:id="rId23"/>
    <p:sldId id="330" r:id="rId24"/>
    <p:sldId id="331" r:id="rId25"/>
    <p:sldId id="332" r:id="rId26"/>
    <p:sldId id="333" r:id="rId27"/>
    <p:sldId id="334" r:id="rId28"/>
    <p:sldId id="335" r:id="rId29"/>
    <p:sldId id="336" r:id="rId30"/>
    <p:sldId id="337" r:id="rId31"/>
    <p:sldId id="338" r:id="rId32"/>
    <p:sldId id="339" r:id="rId33"/>
    <p:sldId id="340" r:id="rId34"/>
    <p:sldId id="341" r:id="rId35"/>
    <p:sldId id="342" r:id="rId36"/>
    <p:sldId id="343" r:id="rId37"/>
    <p:sldId id="344" r:id="rId38"/>
    <p:sldId id="345" r:id="rId39"/>
    <p:sldId id="346" r:id="rId40"/>
    <p:sldId id="347" r:id="rId41"/>
    <p:sldId id="348" r:id="rId42"/>
    <p:sldId id="349" r:id="rId43"/>
    <p:sldId id="350" r:id="rId44"/>
    <p:sldId id="351" r:id="rId45"/>
    <p:sldId id="352" r:id="rId46"/>
    <p:sldId id="353" r:id="rId47"/>
    <p:sldId id="354" r:id="rId48"/>
    <p:sldId id="355" r:id="rId49"/>
    <p:sldId id="356" r:id="rId50"/>
    <p:sldId id="371" r:id="rId51"/>
    <p:sldId id="357" r:id="rId52"/>
    <p:sldId id="359" r:id="rId53"/>
    <p:sldId id="358" r:id="rId54"/>
    <p:sldId id="374" r:id="rId55"/>
    <p:sldId id="375" r:id="rId56"/>
    <p:sldId id="373" r:id="rId57"/>
    <p:sldId id="364" r:id="rId58"/>
    <p:sldId id="372" r:id="rId59"/>
    <p:sldId id="383" r:id="rId60"/>
    <p:sldId id="360" r:id="rId61"/>
    <p:sldId id="361" r:id="rId62"/>
    <p:sldId id="370" r:id="rId63"/>
    <p:sldId id="362" r:id="rId64"/>
    <p:sldId id="363" r:id="rId65"/>
    <p:sldId id="365" r:id="rId66"/>
    <p:sldId id="367" r:id="rId67"/>
    <p:sldId id="368" r:id="rId68"/>
    <p:sldId id="376" r:id="rId69"/>
    <p:sldId id="366" r:id="rId70"/>
    <p:sldId id="369" r:id="rId7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188" y="6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16627"/>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tableStyles" Target="tableStyle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1" Type="http://schemas.openxmlformats.org/officeDocument/2006/relationships/oleObject" Target="file:///C:\Users\kreed\AppData\Local\Microsoft\Windows\Temporary%20Internet%20Files\Content.Outlook\0IBFNAB6\Bullying_12_15_1%2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1"/>
            </a:pPr>
            <a:r>
              <a:rPr lang="en-US" b="1" dirty="0"/>
              <a:t>General Trend of Bully Incidents</a:t>
            </a:r>
          </a:p>
        </c:rich>
      </c:tx>
      <c:layout/>
      <c:overlay val="0"/>
    </c:title>
    <c:autoTitleDeleted val="0"/>
    <c:plotArea>
      <c:layout/>
      <c:lineChart>
        <c:grouping val="standard"/>
        <c:varyColors val="0"/>
        <c:ser>
          <c:idx val="0"/>
          <c:order val="0"/>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Sheet1!$B$10:$B$13</c:f>
              <c:numCache>
                <c:formatCode>General</c:formatCode>
                <c:ptCount val="4"/>
                <c:pt idx="0">
                  <c:v>2012</c:v>
                </c:pt>
                <c:pt idx="1">
                  <c:v>2013</c:v>
                </c:pt>
                <c:pt idx="2">
                  <c:v>2014</c:v>
                </c:pt>
                <c:pt idx="3">
                  <c:v>2015</c:v>
                </c:pt>
              </c:numCache>
            </c:numRef>
          </c:cat>
          <c:val>
            <c:numRef>
              <c:f>Sheet1!$C$10:$C$13</c:f>
              <c:numCache>
                <c:formatCode>General</c:formatCode>
                <c:ptCount val="4"/>
                <c:pt idx="0">
                  <c:v>1845</c:v>
                </c:pt>
                <c:pt idx="1">
                  <c:v>1899</c:v>
                </c:pt>
                <c:pt idx="2">
                  <c:v>1902</c:v>
                </c:pt>
                <c:pt idx="3">
                  <c:v>1781</c:v>
                </c:pt>
              </c:numCache>
            </c:numRef>
          </c:val>
          <c:smooth val="0"/>
          <c:extLst>
            <c:ext xmlns:c16="http://schemas.microsoft.com/office/drawing/2014/chart" uri="{C3380CC4-5D6E-409C-BE32-E72D297353CC}">
              <c16:uniqueId val="{00000000-313A-43C9-90B4-14B8B4BB0BD1}"/>
            </c:ext>
          </c:extLst>
        </c:ser>
        <c:dLbls>
          <c:showLegendKey val="0"/>
          <c:showVal val="0"/>
          <c:showCatName val="0"/>
          <c:showSerName val="0"/>
          <c:showPercent val="0"/>
          <c:showBubbleSize val="0"/>
        </c:dLbls>
        <c:smooth val="0"/>
        <c:axId val="66583936"/>
        <c:axId val="69326336"/>
      </c:lineChart>
      <c:catAx>
        <c:axId val="66583936"/>
        <c:scaling>
          <c:orientation val="minMax"/>
        </c:scaling>
        <c:delete val="0"/>
        <c:axPos val="b"/>
        <c:title>
          <c:tx>
            <c:rich>
              <a:bodyPr/>
              <a:lstStyle/>
              <a:p>
                <a:pPr>
                  <a:defRPr/>
                </a:pPr>
                <a:r>
                  <a:rPr lang="en-US" dirty="0"/>
                  <a:t>School Year</a:t>
                </a:r>
              </a:p>
            </c:rich>
          </c:tx>
          <c:layout/>
          <c:overlay val="0"/>
        </c:title>
        <c:numFmt formatCode="General" sourceLinked="1"/>
        <c:majorTickMark val="out"/>
        <c:minorTickMark val="none"/>
        <c:tickLblPos val="nextTo"/>
        <c:crossAx val="69326336"/>
        <c:crosses val="autoZero"/>
        <c:auto val="1"/>
        <c:lblAlgn val="ctr"/>
        <c:lblOffset val="100"/>
        <c:noMultiLvlLbl val="0"/>
      </c:catAx>
      <c:valAx>
        <c:axId val="69326336"/>
        <c:scaling>
          <c:orientation val="minMax"/>
        </c:scaling>
        <c:delete val="0"/>
        <c:axPos val="l"/>
        <c:majorGridlines>
          <c:spPr>
            <a:ln>
              <a:noFill/>
            </a:ln>
          </c:spPr>
        </c:majorGridlines>
        <c:title>
          <c:tx>
            <c:rich>
              <a:bodyPr rot="-5400000" vert="horz"/>
              <a:lstStyle/>
              <a:p>
                <a:pPr>
                  <a:defRPr/>
                </a:pPr>
                <a:r>
                  <a:rPr lang="en-US" dirty="0"/>
                  <a:t>Incident Count</a:t>
                </a:r>
              </a:p>
            </c:rich>
          </c:tx>
          <c:layout/>
          <c:overlay val="0"/>
        </c:title>
        <c:numFmt formatCode="General" sourceLinked="1"/>
        <c:majorTickMark val="out"/>
        <c:minorTickMark val="none"/>
        <c:tickLblPos val="nextTo"/>
        <c:crossAx val="66583936"/>
        <c:crosses val="autoZero"/>
        <c:crossBetween val="between"/>
      </c:valAx>
    </c:plotArea>
    <c:plotVisOnly val="1"/>
    <c:dispBlanksAs val="gap"/>
    <c:showDLblsOverMax val="0"/>
  </c:chart>
  <c:txPr>
    <a:bodyPr/>
    <a:lstStyle/>
    <a:p>
      <a:pPr>
        <a:defRPr b="1">
          <a:solidFill>
            <a:schemeClr val="accent2">
              <a:lumMod val="60000"/>
              <a:lumOff val="40000"/>
            </a:schemeClr>
          </a:solidFill>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07A6736-5103-4DBF-8CFE-FA596AE2207E}" type="datetimeFigureOut">
              <a:rPr lang="en-US" smtClean="0"/>
              <a:t>2/18/2016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6921978-BFA5-445D-BFD1-4782933BB690}" type="slidenum">
              <a:rPr lang="en-US" smtClean="0"/>
              <a:t>‹#›</a:t>
            </a:fld>
            <a:endParaRPr lang="en-US" dirty="0"/>
          </a:p>
        </p:txBody>
      </p:sp>
    </p:spTree>
    <p:extLst>
      <p:ext uri="{BB962C8B-B14F-4D97-AF65-F5344CB8AC3E}">
        <p14:creationId xmlns:p14="http://schemas.microsoft.com/office/powerpoint/2010/main" val="3152754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1</a:t>
            </a:fld>
            <a:endParaRPr lang="en-US"/>
          </a:p>
        </p:txBody>
      </p:sp>
    </p:spTree>
    <p:extLst>
      <p:ext uri="{BB962C8B-B14F-4D97-AF65-F5344CB8AC3E}">
        <p14:creationId xmlns:p14="http://schemas.microsoft.com/office/powerpoint/2010/main" val="20359446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dirty="0" smtClean="0"/>
              <a:t>Kansas education is standards driven; the school counseling standards provide</a:t>
            </a:r>
            <a:r>
              <a:rPr lang="en-US" baseline="0" dirty="0" smtClean="0"/>
              <a:t> schools with the framework for the comprehensive school counseling program.</a:t>
            </a:r>
            <a:endParaRPr lang="en-US" dirty="0" smtClean="0"/>
          </a:p>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24</a:t>
            </a:fld>
            <a:endParaRPr lang="en-US" dirty="0"/>
          </a:p>
        </p:txBody>
      </p:sp>
    </p:spTree>
    <p:extLst>
      <p:ext uri="{BB962C8B-B14F-4D97-AF65-F5344CB8AC3E}">
        <p14:creationId xmlns:p14="http://schemas.microsoft.com/office/powerpoint/2010/main" val="1483445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E47906-DE6F-4562-AA87-20E578232B32}" type="slidenum">
              <a:rPr lang="en-US" altLang="en-US" smtClean="0"/>
              <a:pPr/>
              <a:t>26</a:t>
            </a:fld>
            <a:endParaRPr lang="en-US" altLang="en-US" dirty="0"/>
          </a:p>
        </p:txBody>
      </p:sp>
    </p:spTree>
    <p:extLst>
      <p:ext uri="{BB962C8B-B14F-4D97-AF65-F5344CB8AC3E}">
        <p14:creationId xmlns:p14="http://schemas.microsoft.com/office/powerpoint/2010/main" val="4105724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standards writing committee borrowed from Golman’s “Emotional Intelligence” model and existing best practices in character development</a:t>
            </a:r>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29</a:t>
            </a:fld>
            <a:endParaRPr lang="en-US" dirty="0"/>
          </a:p>
        </p:txBody>
      </p:sp>
    </p:spTree>
    <p:extLst>
      <p:ext uri="{BB962C8B-B14F-4D97-AF65-F5344CB8AC3E}">
        <p14:creationId xmlns:p14="http://schemas.microsoft.com/office/powerpoint/2010/main" val="1892947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ea typeface="ＭＳ Ｐゴシック" pitchFamily="34" charset="-128"/>
              </a:rPr>
              <a:t>Highlight the 11 percentile point gain in Achievement!!!!</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37929628" indent="-37472452">
              <a:defRPr>
                <a:solidFill>
                  <a:schemeClr val="tx1"/>
                </a:solidFill>
                <a:latin typeface="Arial" pitchFamily="34" charset="0"/>
                <a:cs typeface="Arial" pitchFamily="34" charset="0"/>
              </a:defRPr>
            </a:lvl2pPr>
            <a:lvl3pPr marL="1142937" indent="-228587">
              <a:defRPr>
                <a:solidFill>
                  <a:schemeClr val="tx1"/>
                </a:solidFill>
                <a:latin typeface="Arial" pitchFamily="34" charset="0"/>
                <a:cs typeface="Arial" pitchFamily="34" charset="0"/>
              </a:defRPr>
            </a:lvl3pPr>
            <a:lvl4pPr marL="1600111" indent="-228587">
              <a:defRPr>
                <a:solidFill>
                  <a:schemeClr val="tx1"/>
                </a:solidFill>
                <a:latin typeface="Arial" pitchFamily="34" charset="0"/>
                <a:cs typeface="Arial" pitchFamily="34" charset="0"/>
              </a:defRPr>
            </a:lvl4pPr>
            <a:lvl5pPr marL="2057287" indent="-228587">
              <a:defRPr>
                <a:solidFill>
                  <a:schemeClr val="tx1"/>
                </a:solidFill>
                <a:latin typeface="Arial" pitchFamily="34" charset="0"/>
                <a:cs typeface="Arial" pitchFamily="34" charset="0"/>
              </a:defRPr>
            </a:lvl5pPr>
            <a:lvl6pPr marL="2514461" indent="-228587" defTabSz="457174" eaLnBrk="0" fontAlgn="base" hangingPunct="0">
              <a:spcBef>
                <a:spcPct val="0"/>
              </a:spcBef>
              <a:spcAft>
                <a:spcPct val="0"/>
              </a:spcAft>
              <a:defRPr>
                <a:solidFill>
                  <a:schemeClr val="tx1"/>
                </a:solidFill>
                <a:latin typeface="Arial" pitchFamily="34" charset="0"/>
                <a:cs typeface="Arial" pitchFamily="34" charset="0"/>
              </a:defRPr>
            </a:lvl6pPr>
            <a:lvl7pPr marL="2971635" indent="-228587" defTabSz="457174" eaLnBrk="0" fontAlgn="base" hangingPunct="0">
              <a:spcBef>
                <a:spcPct val="0"/>
              </a:spcBef>
              <a:spcAft>
                <a:spcPct val="0"/>
              </a:spcAft>
              <a:defRPr>
                <a:solidFill>
                  <a:schemeClr val="tx1"/>
                </a:solidFill>
                <a:latin typeface="Arial" pitchFamily="34" charset="0"/>
                <a:cs typeface="Arial" pitchFamily="34" charset="0"/>
              </a:defRPr>
            </a:lvl7pPr>
            <a:lvl8pPr marL="3428811" indent="-228587" defTabSz="457174" eaLnBrk="0" fontAlgn="base" hangingPunct="0">
              <a:spcBef>
                <a:spcPct val="0"/>
              </a:spcBef>
              <a:spcAft>
                <a:spcPct val="0"/>
              </a:spcAft>
              <a:defRPr>
                <a:solidFill>
                  <a:schemeClr val="tx1"/>
                </a:solidFill>
                <a:latin typeface="Arial" pitchFamily="34" charset="0"/>
                <a:cs typeface="Arial" pitchFamily="34" charset="0"/>
              </a:defRPr>
            </a:lvl8pPr>
            <a:lvl9pPr marL="3885985" indent="-228587" defTabSz="457174" eaLnBrk="0" fontAlgn="base" hangingPunct="0">
              <a:spcBef>
                <a:spcPct val="0"/>
              </a:spcBef>
              <a:spcAft>
                <a:spcPct val="0"/>
              </a:spcAft>
              <a:defRPr>
                <a:solidFill>
                  <a:schemeClr val="tx1"/>
                </a:solidFill>
                <a:latin typeface="Arial" pitchFamily="34" charset="0"/>
                <a:cs typeface="Arial" pitchFamily="34" charset="0"/>
              </a:defRPr>
            </a:lvl9pPr>
          </a:lstStyle>
          <a:p>
            <a:fld id="{A2A8CE20-33C9-4672-ACE6-BEBA921CD768}" type="slidenum">
              <a:rPr lang="en-US" altLang="en-US">
                <a:latin typeface="Calibri" pitchFamily="34" charset="0"/>
              </a:rPr>
              <a:pPr/>
              <a:t>30</a:t>
            </a:fld>
            <a:endParaRPr lang="en-US" altLang="en-US" dirty="0">
              <a:latin typeface="Calibri" pitchFamily="34" charset="0"/>
            </a:endParaRPr>
          </a:p>
        </p:txBody>
      </p:sp>
    </p:spTree>
    <p:extLst>
      <p:ext uri="{BB962C8B-B14F-4D97-AF65-F5344CB8AC3E}">
        <p14:creationId xmlns:p14="http://schemas.microsoft.com/office/powerpoint/2010/main" val="28779220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ＭＳ Ｐゴシック" pitchFamily="34" charset="-128"/>
            </a:endParaRP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09" indent="-285734">
              <a:defRPr>
                <a:solidFill>
                  <a:schemeClr val="tx1"/>
                </a:solidFill>
                <a:latin typeface="Arial" pitchFamily="34" charset="0"/>
                <a:cs typeface="Arial" pitchFamily="34" charset="0"/>
              </a:defRPr>
            </a:lvl2pPr>
            <a:lvl3pPr marL="1142937" indent="-228587">
              <a:defRPr>
                <a:solidFill>
                  <a:schemeClr val="tx1"/>
                </a:solidFill>
                <a:latin typeface="Arial" pitchFamily="34" charset="0"/>
                <a:cs typeface="Arial" pitchFamily="34" charset="0"/>
              </a:defRPr>
            </a:lvl3pPr>
            <a:lvl4pPr marL="1600111" indent="-228587">
              <a:defRPr>
                <a:solidFill>
                  <a:schemeClr val="tx1"/>
                </a:solidFill>
                <a:latin typeface="Arial" pitchFamily="34" charset="0"/>
                <a:cs typeface="Arial" pitchFamily="34" charset="0"/>
              </a:defRPr>
            </a:lvl4pPr>
            <a:lvl5pPr marL="2057287" indent="-228587">
              <a:defRPr>
                <a:solidFill>
                  <a:schemeClr val="tx1"/>
                </a:solidFill>
                <a:latin typeface="Arial" pitchFamily="34" charset="0"/>
                <a:cs typeface="Arial" pitchFamily="34" charset="0"/>
              </a:defRPr>
            </a:lvl5pPr>
            <a:lvl6pPr marL="2514461" indent="-228587" defTabSz="457174" eaLnBrk="0" fontAlgn="base" hangingPunct="0">
              <a:spcBef>
                <a:spcPct val="0"/>
              </a:spcBef>
              <a:spcAft>
                <a:spcPct val="0"/>
              </a:spcAft>
              <a:defRPr>
                <a:solidFill>
                  <a:schemeClr val="tx1"/>
                </a:solidFill>
                <a:latin typeface="Arial" pitchFamily="34" charset="0"/>
                <a:cs typeface="Arial" pitchFamily="34" charset="0"/>
              </a:defRPr>
            </a:lvl6pPr>
            <a:lvl7pPr marL="2971635" indent="-228587" defTabSz="457174" eaLnBrk="0" fontAlgn="base" hangingPunct="0">
              <a:spcBef>
                <a:spcPct val="0"/>
              </a:spcBef>
              <a:spcAft>
                <a:spcPct val="0"/>
              </a:spcAft>
              <a:defRPr>
                <a:solidFill>
                  <a:schemeClr val="tx1"/>
                </a:solidFill>
                <a:latin typeface="Arial" pitchFamily="34" charset="0"/>
                <a:cs typeface="Arial" pitchFamily="34" charset="0"/>
              </a:defRPr>
            </a:lvl7pPr>
            <a:lvl8pPr marL="3428811" indent="-228587" defTabSz="457174" eaLnBrk="0" fontAlgn="base" hangingPunct="0">
              <a:spcBef>
                <a:spcPct val="0"/>
              </a:spcBef>
              <a:spcAft>
                <a:spcPct val="0"/>
              </a:spcAft>
              <a:defRPr>
                <a:solidFill>
                  <a:schemeClr val="tx1"/>
                </a:solidFill>
                <a:latin typeface="Arial" pitchFamily="34" charset="0"/>
                <a:cs typeface="Arial" pitchFamily="34" charset="0"/>
              </a:defRPr>
            </a:lvl8pPr>
            <a:lvl9pPr marL="3885985" indent="-228587" defTabSz="457174" eaLnBrk="0" fontAlgn="base" hangingPunct="0">
              <a:spcBef>
                <a:spcPct val="0"/>
              </a:spcBef>
              <a:spcAft>
                <a:spcPct val="0"/>
              </a:spcAft>
              <a:defRPr>
                <a:solidFill>
                  <a:schemeClr val="tx1"/>
                </a:solidFill>
                <a:latin typeface="Arial" pitchFamily="34" charset="0"/>
                <a:cs typeface="Arial" pitchFamily="34" charset="0"/>
              </a:defRPr>
            </a:lvl9pPr>
          </a:lstStyle>
          <a:p>
            <a:fld id="{EF8A03FE-6151-4182-930E-A6741F54163C}" type="slidenum">
              <a:rPr lang="en-US" altLang="en-US" smtClean="0">
                <a:latin typeface="Calibri" pitchFamily="34" charset="0"/>
              </a:rPr>
              <a:pPr/>
              <a:t>31</a:t>
            </a:fld>
            <a:endParaRPr lang="en-US" altLang="en-US" dirty="0" smtClean="0">
              <a:latin typeface="Calibri" pitchFamily="34" charset="0"/>
            </a:endParaRPr>
          </a:p>
        </p:txBody>
      </p:sp>
    </p:spTree>
    <p:extLst>
      <p:ext uri="{BB962C8B-B14F-4D97-AF65-F5344CB8AC3E}">
        <p14:creationId xmlns:p14="http://schemas.microsoft.com/office/powerpoint/2010/main" val="17754054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latin typeface="Arial" pitchFamily="34" charset="0"/>
                <a:ea typeface="ＭＳ Ｐゴシック" pitchFamily="34" charset="-128"/>
              </a:rPr>
              <a:t>Character Development, Personal Development, and Social Development are separate STRANDS of the Standards but are VERY much interrelated and dependent on the other strands. The Sub-headings under those three Strands are…..Core Principles and Responsible Decision Making and Effective Problem Solving under Character Development…Under Personal Development is Self-Awareness and Self-Management and under Social Development…Social Awareness and Interpersonal Skills. This follows the pattern of the Core Curriculum for English Language Arts</a:t>
            </a:r>
          </a:p>
        </p:txBody>
      </p:sp>
      <p:sp>
        <p:nvSpPr>
          <p:cNvPr id="4" name="Slide Number Placeholder 3"/>
          <p:cNvSpPr>
            <a:spLocks noGrp="1"/>
          </p:cNvSpPr>
          <p:nvPr>
            <p:ph type="sldNum" sz="quarter" idx="10"/>
          </p:nvPr>
        </p:nvSpPr>
        <p:spPr/>
        <p:txBody>
          <a:bodyPr/>
          <a:lstStyle/>
          <a:p>
            <a:fld id="{86921978-BFA5-445D-BFD1-4782933BB690}" type="slidenum">
              <a:rPr lang="en-US" smtClean="0"/>
              <a:t>32</a:t>
            </a:fld>
            <a:endParaRPr lang="en-US" dirty="0"/>
          </a:p>
        </p:txBody>
      </p:sp>
    </p:spTree>
    <p:extLst>
      <p:ext uri="{BB962C8B-B14F-4D97-AF65-F5344CB8AC3E}">
        <p14:creationId xmlns:p14="http://schemas.microsoft.com/office/powerpoint/2010/main" val="17582453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2400" dirty="0">
              <a:latin typeface="Arial" pitchFamily="34" charset="0"/>
              <a:ea typeface="ＭＳ Ｐゴシック" pitchFamily="34" charset="-128"/>
            </a:endParaRP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37929628" indent="-37472452">
              <a:defRPr>
                <a:solidFill>
                  <a:schemeClr val="tx1"/>
                </a:solidFill>
                <a:latin typeface="Arial" pitchFamily="34" charset="0"/>
                <a:cs typeface="Arial" pitchFamily="34" charset="0"/>
              </a:defRPr>
            </a:lvl2pPr>
            <a:lvl3pPr marL="1142937" indent="-228587">
              <a:defRPr>
                <a:solidFill>
                  <a:schemeClr val="tx1"/>
                </a:solidFill>
                <a:latin typeface="Arial" pitchFamily="34" charset="0"/>
                <a:cs typeface="Arial" pitchFamily="34" charset="0"/>
              </a:defRPr>
            </a:lvl3pPr>
            <a:lvl4pPr marL="1600111" indent="-228587">
              <a:defRPr>
                <a:solidFill>
                  <a:schemeClr val="tx1"/>
                </a:solidFill>
                <a:latin typeface="Arial" pitchFamily="34" charset="0"/>
                <a:cs typeface="Arial" pitchFamily="34" charset="0"/>
              </a:defRPr>
            </a:lvl4pPr>
            <a:lvl5pPr marL="2057287" indent="-228587">
              <a:defRPr>
                <a:solidFill>
                  <a:schemeClr val="tx1"/>
                </a:solidFill>
                <a:latin typeface="Arial" pitchFamily="34" charset="0"/>
                <a:cs typeface="Arial" pitchFamily="34" charset="0"/>
              </a:defRPr>
            </a:lvl5pPr>
            <a:lvl6pPr marL="2514461" indent="-228587" defTabSz="457174" eaLnBrk="0" fontAlgn="base" hangingPunct="0">
              <a:spcBef>
                <a:spcPct val="0"/>
              </a:spcBef>
              <a:spcAft>
                <a:spcPct val="0"/>
              </a:spcAft>
              <a:defRPr>
                <a:solidFill>
                  <a:schemeClr val="tx1"/>
                </a:solidFill>
                <a:latin typeface="Arial" pitchFamily="34" charset="0"/>
                <a:cs typeface="Arial" pitchFamily="34" charset="0"/>
              </a:defRPr>
            </a:lvl6pPr>
            <a:lvl7pPr marL="2971635" indent="-228587" defTabSz="457174" eaLnBrk="0" fontAlgn="base" hangingPunct="0">
              <a:spcBef>
                <a:spcPct val="0"/>
              </a:spcBef>
              <a:spcAft>
                <a:spcPct val="0"/>
              </a:spcAft>
              <a:defRPr>
                <a:solidFill>
                  <a:schemeClr val="tx1"/>
                </a:solidFill>
                <a:latin typeface="Arial" pitchFamily="34" charset="0"/>
                <a:cs typeface="Arial" pitchFamily="34" charset="0"/>
              </a:defRPr>
            </a:lvl7pPr>
            <a:lvl8pPr marL="3428811" indent="-228587" defTabSz="457174" eaLnBrk="0" fontAlgn="base" hangingPunct="0">
              <a:spcBef>
                <a:spcPct val="0"/>
              </a:spcBef>
              <a:spcAft>
                <a:spcPct val="0"/>
              </a:spcAft>
              <a:defRPr>
                <a:solidFill>
                  <a:schemeClr val="tx1"/>
                </a:solidFill>
                <a:latin typeface="Arial" pitchFamily="34" charset="0"/>
                <a:cs typeface="Arial" pitchFamily="34" charset="0"/>
              </a:defRPr>
            </a:lvl8pPr>
            <a:lvl9pPr marL="3885985" indent="-228587" defTabSz="457174" eaLnBrk="0" fontAlgn="base" hangingPunct="0">
              <a:spcBef>
                <a:spcPct val="0"/>
              </a:spcBef>
              <a:spcAft>
                <a:spcPct val="0"/>
              </a:spcAft>
              <a:defRPr>
                <a:solidFill>
                  <a:schemeClr val="tx1"/>
                </a:solidFill>
                <a:latin typeface="Arial" pitchFamily="34" charset="0"/>
                <a:cs typeface="Arial" pitchFamily="34" charset="0"/>
              </a:defRPr>
            </a:lvl9pPr>
          </a:lstStyle>
          <a:p>
            <a:fld id="{F34D5274-A77D-4991-87EA-F4DEB5460FB5}" type="slidenum">
              <a:rPr lang="en-US" altLang="en-US" smtClean="0"/>
              <a:pPr/>
              <a:t>33</a:t>
            </a:fld>
            <a:endParaRPr lang="en-US" altLang="en-US" dirty="0" smtClean="0"/>
          </a:p>
        </p:txBody>
      </p:sp>
    </p:spTree>
    <p:extLst>
      <p:ext uri="{BB962C8B-B14F-4D97-AF65-F5344CB8AC3E}">
        <p14:creationId xmlns:p14="http://schemas.microsoft.com/office/powerpoint/2010/main" val="315974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altLang="en-US" i="1" dirty="0" smtClean="0">
                <a:ea typeface="ＭＳ Ｐゴシック" pitchFamily="34" charset="-128"/>
              </a:rPr>
              <a:t>Power 2</a:t>
            </a:r>
            <a:r>
              <a:rPr lang="en-US" altLang="en-US" i="1" baseline="0" dirty="0" smtClean="0">
                <a:ea typeface="ＭＳ Ｐゴシック" pitchFamily="34" charset="-128"/>
              </a:rPr>
              <a:t> Achieve Curriculum, Institute for Excellence and Ethics- </a:t>
            </a:r>
            <a:r>
              <a:rPr lang="en-US" altLang="en-US" dirty="0" smtClean="0">
                <a:ea typeface="ＭＳ Ｐゴシック" pitchFamily="34" charset="-128"/>
              </a:rPr>
              <a:t> When we talk about the power of character, we’re really talking about the power that comes from the values we put in action.  We can drill down even more to talk about two parts of character:  </a:t>
            </a:r>
            <a:r>
              <a:rPr lang="en-US" altLang="en-US" b="1" i="1" dirty="0" smtClean="0">
                <a:ea typeface="ＭＳ Ｐゴシック" pitchFamily="34" charset="-128"/>
              </a:rPr>
              <a:t>performance character</a:t>
            </a:r>
            <a:r>
              <a:rPr lang="en-US" altLang="en-US" b="1" dirty="0" smtClean="0">
                <a:ea typeface="ＭＳ Ｐゴシック" pitchFamily="34" charset="-128"/>
              </a:rPr>
              <a:t> </a:t>
            </a:r>
            <a:r>
              <a:rPr lang="en-US" altLang="en-US" dirty="0" smtClean="0">
                <a:ea typeface="ＭＳ Ｐゴシック" pitchFamily="34" charset="-128"/>
              </a:rPr>
              <a:t>and</a:t>
            </a:r>
            <a:r>
              <a:rPr lang="en-US" altLang="en-US" b="1" dirty="0" smtClean="0">
                <a:ea typeface="ＭＳ Ｐゴシック" pitchFamily="34" charset="-128"/>
              </a:rPr>
              <a:t> </a:t>
            </a:r>
            <a:r>
              <a:rPr lang="en-US" altLang="en-US" b="1" i="1" dirty="0" smtClean="0">
                <a:ea typeface="ＭＳ Ｐゴシック" pitchFamily="34" charset="-128"/>
              </a:rPr>
              <a:t>moral character.  </a:t>
            </a:r>
            <a:r>
              <a:rPr lang="en-US" altLang="en-US" dirty="0" smtClean="0">
                <a:ea typeface="ＭＳ Ｐゴシック" pitchFamily="34" charset="-128"/>
              </a:rPr>
              <a:t>Performance character consists of the values we put into action in order to do our best.  Moral character consists of the values we put into action in order to have positive, productive, and ethical relationships.  </a:t>
            </a:r>
            <a:endParaRPr lang="en-US" altLang="en-US" b="1" i="1" dirty="0" smtClean="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35</a:t>
            </a:fld>
            <a:endParaRPr lang="en-US" dirty="0"/>
          </a:p>
        </p:txBody>
      </p:sp>
    </p:spTree>
    <p:extLst>
      <p:ext uri="{BB962C8B-B14F-4D97-AF65-F5344CB8AC3E}">
        <p14:creationId xmlns:p14="http://schemas.microsoft.com/office/powerpoint/2010/main" val="686485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one option for how to look more</a:t>
            </a:r>
            <a:r>
              <a:rPr lang="en-US" baseline="0" dirty="0" smtClean="0"/>
              <a:t> closely at lessons to teach in these areas</a:t>
            </a:r>
          </a:p>
          <a:p>
            <a:endParaRPr lang="en-US" baseline="0" dirty="0"/>
          </a:p>
          <a:p>
            <a:r>
              <a:rPr lang="en-US" baseline="0" dirty="0" smtClean="0"/>
              <a:t>Let’s talk a little more specifically about Grit.  Grit is tenacity, determination – but those are still very abstract.  It is the ability to keep trying or push through when you have made a mistake or you don’t feel as confident about your abilities.  Example of my 12 year old wanting to be hoisted by his middle school team at an adventure/team building course over the 12 foot wall.  I was scared to death.  He is a lineman in football.  He is my size and my weight.  He is not a running back, wide receiver, cross country runner.  He is large, but he was determined and SO WAS HIS TEAM to get him over the wall.  Together they worked, each person had a role and a job.  When they couldn’t get it to work the first time, they adjusted the jobs and the second time they got him over.  IT WAS AWESOME to see.  But more importantly did they learn or use multiple of these skills listed in this wheel, yes!!!! In school, they can use these skills as well.  You don’t need a 12 foot wall to do it.  Encouraging and setting up systems that allow students to master content through acknowledging their mistakes, finding out how to correct them, and having the opportunity to correct them without frustration and repeat the accurate way of doing the task – this teaches grit, self-regulation, conflict resolution, etc. </a:t>
            </a:r>
          </a:p>
        </p:txBody>
      </p:sp>
      <p:sp>
        <p:nvSpPr>
          <p:cNvPr id="4" name="Slide Number Placeholder 3"/>
          <p:cNvSpPr>
            <a:spLocks noGrp="1"/>
          </p:cNvSpPr>
          <p:nvPr>
            <p:ph type="sldNum" sz="quarter" idx="10"/>
          </p:nvPr>
        </p:nvSpPr>
        <p:spPr/>
        <p:txBody>
          <a:bodyPr/>
          <a:lstStyle/>
          <a:p>
            <a:fld id="{D69A38F7-EBBA-884F-905E-20861B540139}" type="slidenum">
              <a:rPr lang="en-US" smtClean="0"/>
              <a:t>36</a:t>
            </a:fld>
            <a:endParaRPr lang="en-US" dirty="0"/>
          </a:p>
        </p:txBody>
      </p:sp>
    </p:spTree>
    <p:extLst>
      <p:ext uri="{BB962C8B-B14F-4D97-AF65-F5344CB8AC3E}">
        <p14:creationId xmlns:p14="http://schemas.microsoft.com/office/powerpoint/2010/main" val="18702901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ea typeface="ＭＳ Ｐゴシック" pitchFamily="34" charset="-128"/>
              </a:rPr>
              <a:t>Habits of Mind, research by Bena O. Kallick and Arthur L. Costa and published by ASCD is a HIGHLY respected look at those “habits” necessary for success in life…and are one of the three components stressed in the Kansas Common Core Curriculum Standards…Habits of Mind, Collaboration, and Focus on Instruction!!!</a:t>
            </a:r>
          </a:p>
          <a:p>
            <a:pPr eaLnBrk="1" hangingPunct="1">
              <a:spcBef>
                <a:spcPct val="0"/>
              </a:spcBef>
            </a:pPr>
            <a:endParaRPr lang="en-US" altLang="en-US" dirty="0" smtClean="0">
              <a:ea typeface="ＭＳ Ｐゴシック" pitchFamily="34" charset="-128"/>
            </a:endParaRPr>
          </a:p>
          <a:p>
            <a:pPr eaLnBrk="1" hangingPunct="1">
              <a:spcBef>
                <a:spcPct val="0"/>
              </a:spcBef>
            </a:pPr>
            <a:r>
              <a:rPr lang="en-US" altLang="en-US" dirty="0" smtClean="0">
                <a:ea typeface="ＭＳ Ｐゴシック" pitchFamily="34" charset="-128"/>
              </a:rPr>
              <a:t>“How do these Habits of Mind align with YOUR successful person?”</a:t>
            </a:r>
          </a:p>
          <a:p>
            <a:pPr eaLnBrk="1" hangingPunct="1">
              <a:spcBef>
                <a:spcPct val="0"/>
              </a:spcBef>
            </a:pPr>
            <a:endParaRPr lang="en-US" altLang="en-US" dirty="0" smtClean="0">
              <a:ea typeface="ＭＳ Ｐゴシック" pitchFamily="34" charset="-128"/>
            </a:endParaRPr>
          </a:p>
          <a:p>
            <a:pPr eaLnBrk="1" hangingPunct="1">
              <a:spcBef>
                <a:spcPct val="0"/>
              </a:spcBef>
            </a:pPr>
            <a:r>
              <a:rPr lang="en-US" altLang="en-US" dirty="0" smtClean="0">
                <a:ea typeface="ＭＳ Ｐゴシック" pitchFamily="34" charset="-128"/>
              </a:rPr>
              <a:t>These are the Habits of Mind used by Kansas Core Curriculum…ELA  and Math folks. Their 3 keys for success are…Habits of Mind, Collaboration, and Focus on Instruction – Habits of Mind are almost all character traits…</a:t>
            </a:r>
          </a:p>
          <a:p>
            <a:pPr eaLnBrk="1" hangingPunct="1">
              <a:spcBef>
                <a:spcPct val="0"/>
              </a:spcBef>
            </a:pPr>
            <a:endParaRPr lang="en-US" altLang="en-US" dirty="0" smtClean="0">
              <a:ea typeface="ＭＳ Ｐゴシック" pitchFamily="34" charset="-128"/>
            </a:endParaRPr>
          </a:p>
          <a:p>
            <a:pPr eaLnBrk="1" hangingPunct="1">
              <a:spcBef>
                <a:spcPct val="0"/>
              </a:spcBef>
            </a:pPr>
            <a:endParaRPr lang="en-US" altLang="en-US" dirty="0" smtClean="0">
              <a:ea typeface="ＭＳ Ｐゴシック" pitchFamily="34" charset="-128"/>
            </a:endParaRP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37929628" indent="-37472452">
              <a:defRPr>
                <a:solidFill>
                  <a:schemeClr val="tx1"/>
                </a:solidFill>
                <a:latin typeface="Arial" pitchFamily="34" charset="0"/>
                <a:cs typeface="Arial" pitchFamily="34" charset="0"/>
              </a:defRPr>
            </a:lvl2pPr>
            <a:lvl3pPr marL="1142937" indent="-228587">
              <a:defRPr>
                <a:solidFill>
                  <a:schemeClr val="tx1"/>
                </a:solidFill>
                <a:latin typeface="Arial" pitchFamily="34" charset="0"/>
                <a:cs typeface="Arial" pitchFamily="34" charset="0"/>
              </a:defRPr>
            </a:lvl3pPr>
            <a:lvl4pPr marL="1600111" indent="-228587">
              <a:defRPr>
                <a:solidFill>
                  <a:schemeClr val="tx1"/>
                </a:solidFill>
                <a:latin typeface="Arial" pitchFamily="34" charset="0"/>
                <a:cs typeface="Arial" pitchFamily="34" charset="0"/>
              </a:defRPr>
            </a:lvl4pPr>
            <a:lvl5pPr marL="2057287" indent="-228587">
              <a:defRPr>
                <a:solidFill>
                  <a:schemeClr val="tx1"/>
                </a:solidFill>
                <a:latin typeface="Arial" pitchFamily="34" charset="0"/>
                <a:cs typeface="Arial" pitchFamily="34" charset="0"/>
              </a:defRPr>
            </a:lvl5pPr>
            <a:lvl6pPr marL="2514461" indent="-228587" defTabSz="457174" eaLnBrk="0" fontAlgn="base" hangingPunct="0">
              <a:spcBef>
                <a:spcPct val="0"/>
              </a:spcBef>
              <a:spcAft>
                <a:spcPct val="0"/>
              </a:spcAft>
              <a:defRPr>
                <a:solidFill>
                  <a:schemeClr val="tx1"/>
                </a:solidFill>
                <a:latin typeface="Arial" pitchFamily="34" charset="0"/>
                <a:cs typeface="Arial" pitchFamily="34" charset="0"/>
              </a:defRPr>
            </a:lvl6pPr>
            <a:lvl7pPr marL="2971635" indent="-228587" defTabSz="457174" eaLnBrk="0" fontAlgn="base" hangingPunct="0">
              <a:spcBef>
                <a:spcPct val="0"/>
              </a:spcBef>
              <a:spcAft>
                <a:spcPct val="0"/>
              </a:spcAft>
              <a:defRPr>
                <a:solidFill>
                  <a:schemeClr val="tx1"/>
                </a:solidFill>
                <a:latin typeface="Arial" pitchFamily="34" charset="0"/>
                <a:cs typeface="Arial" pitchFamily="34" charset="0"/>
              </a:defRPr>
            </a:lvl7pPr>
            <a:lvl8pPr marL="3428811" indent="-228587" defTabSz="457174" eaLnBrk="0" fontAlgn="base" hangingPunct="0">
              <a:spcBef>
                <a:spcPct val="0"/>
              </a:spcBef>
              <a:spcAft>
                <a:spcPct val="0"/>
              </a:spcAft>
              <a:defRPr>
                <a:solidFill>
                  <a:schemeClr val="tx1"/>
                </a:solidFill>
                <a:latin typeface="Arial" pitchFamily="34" charset="0"/>
                <a:cs typeface="Arial" pitchFamily="34" charset="0"/>
              </a:defRPr>
            </a:lvl8pPr>
            <a:lvl9pPr marL="3885985" indent="-228587" defTabSz="457174" eaLnBrk="0" fontAlgn="base" hangingPunct="0">
              <a:spcBef>
                <a:spcPct val="0"/>
              </a:spcBef>
              <a:spcAft>
                <a:spcPct val="0"/>
              </a:spcAft>
              <a:defRPr>
                <a:solidFill>
                  <a:schemeClr val="tx1"/>
                </a:solidFill>
                <a:latin typeface="Arial" pitchFamily="34" charset="0"/>
                <a:cs typeface="Arial" pitchFamily="34" charset="0"/>
              </a:defRPr>
            </a:lvl9pPr>
          </a:lstStyle>
          <a:p>
            <a:fld id="{6219D553-D7B1-4B03-96FB-E6784BA63AE2}" type="slidenum">
              <a:rPr lang="en-US" altLang="en-US" smtClean="0">
                <a:latin typeface="Calibri" pitchFamily="34" charset="0"/>
              </a:rPr>
              <a:pPr/>
              <a:t>38</a:t>
            </a:fld>
            <a:endParaRPr lang="en-US" altLang="en-US" dirty="0" smtClean="0">
              <a:latin typeface="Calibri" pitchFamily="34" charset="0"/>
            </a:endParaRPr>
          </a:p>
        </p:txBody>
      </p:sp>
    </p:spTree>
    <p:extLst>
      <p:ext uri="{BB962C8B-B14F-4D97-AF65-F5344CB8AC3E}">
        <p14:creationId xmlns:p14="http://schemas.microsoft.com/office/powerpoint/2010/main" val="2002581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KAN-DIS is the KSDE application that collect discipline</a:t>
            </a:r>
            <a:r>
              <a:rPr lang="en-US" baseline="0" dirty="0" smtClean="0"/>
              <a:t> data including bullying. This is the 4 year trend data.</a:t>
            </a:r>
            <a:endParaRPr lang="en-US" dirty="0"/>
          </a:p>
        </p:txBody>
      </p:sp>
      <p:sp>
        <p:nvSpPr>
          <p:cNvPr id="4" name="Slide Number Placeholder 3"/>
          <p:cNvSpPr>
            <a:spLocks noGrp="1"/>
          </p:cNvSpPr>
          <p:nvPr>
            <p:ph type="sldNum" sz="quarter" idx="10"/>
          </p:nvPr>
        </p:nvSpPr>
        <p:spPr/>
        <p:txBody>
          <a:bodyPr/>
          <a:lstStyle/>
          <a:p>
            <a:fld id="{1A284B23-401E-44EE-AFFF-34E748B2FFDE}" type="slidenum">
              <a:rPr lang="en-US" smtClean="0"/>
              <a:t>7</a:t>
            </a:fld>
            <a:endParaRPr lang="en-US" dirty="0"/>
          </a:p>
        </p:txBody>
      </p:sp>
    </p:spTree>
    <p:extLst>
      <p:ext uri="{BB962C8B-B14F-4D97-AF65-F5344CB8AC3E}">
        <p14:creationId xmlns:p14="http://schemas.microsoft.com/office/powerpoint/2010/main" val="37136608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Angela Duckworth’s/Character Lab “Growth Card”</a:t>
            </a:r>
            <a:endParaRPr lang="en-US" dirty="0"/>
          </a:p>
        </p:txBody>
      </p:sp>
      <p:sp>
        <p:nvSpPr>
          <p:cNvPr id="4" name="Slide Number Placeholder 3"/>
          <p:cNvSpPr>
            <a:spLocks noGrp="1"/>
          </p:cNvSpPr>
          <p:nvPr>
            <p:ph type="sldNum" sz="quarter" idx="10"/>
          </p:nvPr>
        </p:nvSpPr>
        <p:spPr/>
        <p:txBody>
          <a:bodyPr/>
          <a:lstStyle/>
          <a:p>
            <a:fld id="{86921978-BFA5-445D-BFD1-4782933BB690}" type="slidenum">
              <a:rPr lang="en-US" smtClean="0"/>
              <a:t>39</a:t>
            </a:fld>
            <a:endParaRPr lang="en-US" dirty="0"/>
          </a:p>
        </p:txBody>
      </p:sp>
    </p:spTree>
    <p:extLst>
      <p:ext uri="{BB962C8B-B14F-4D97-AF65-F5344CB8AC3E}">
        <p14:creationId xmlns:p14="http://schemas.microsoft.com/office/powerpoint/2010/main" val="10555602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742909" indent="-285734">
              <a:defRPr>
                <a:solidFill>
                  <a:schemeClr val="tx1"/>
                </a:solidFill>
                <a:latin typeface="Tahoma" pitchFamily="34" charset="0"/>
              </a:defRPr>
            </a:lvl2pPr>
            <a:lvl3pPr marL="1142937" indent="-228587">
              <a:defRPr>
                <a:solidFill>
                  <a:schemeClr val="tx1"/>
                </a:solidFill>
                <a:latin typeface="Tahoma" pitchFamily="34" charset="0"/>
              </a:defRPr>
            </a:lvl3pPr>
            <a:lvl4pPr marL="1600111" indent="-228587">
              <a:defRPr>
                <a:solidFill>
                  <a:schemeClr val="tx1"/>
                </a:solidFill>
                <a:latin typeface="Tahoma" pitchFamily="34" charset="0"/>
              </a:defRPr>
            </a:lvl4pPr>
            <a:lvl5pPr marL="2057287" indent="-228587">
              <a:defRPr>
                <a:solidFill>
                  <a:schemeClr val="tx1"/>
                </a:solidFill>
                <a:latin typeface="Tahoma" pitchFamily="34" charset="0"/>
              </a:defRPr>
            </a:lvl5pPr>
            <a:lvl6pPr marL="2514461" indent="-228587" eaLnBrk="0" fontAlgn="base" hangingPunct="0">
              <a:spcBef>
                <a:spcPct val="0"/>
              </a:spcBef>
              <a:spcAft>
                <a:spcPct val="0"/>
              </a:spcAft>
              <a:defRPr>
                <a:solidFill>
                  <a:schemeClr val="tx1"/>
                </a:solidFill>
                <a:latin typeface="Tahoma" pitchFamily="34" charset="0"/>
              </a:defRPr>
            </a:lvl6pPr>
            <a:lvl7pPr marL="2971635" indent="-228587" eaLnBrk="0" fontAlgn="base" hangingPunct="0">
              <a:spcBef>
                <a:spcPct val="0"/>
              </a:spcBef>
              <a:spcAft>
                <a:spcPct val="0"/>
              </a:spcAft>
              <a:defRPr>
                <a:solidFill>
                  <a:schemeClr val="tx1"/>
                </a:solidFill>
                <a:latin typeface="Tahoma" pitchFamily="34" charset="0"/>
              </a:defRPr>
            </a:lvl7pPr>
            <a:lvl8pPr marL="3428811" indent="-228587" eaLnBrk="0" fontAlgn="base" hangingPunct="0">
              <a:spcBef>
                <a:spcPct val="0"/>
              </a:spcBef>
              <a:spcAft>
                <a:spcPct val="0"/>
              </a:spcAft>
              <a:defRPr>
                <a:solidFill>
                  <a:schemeClr val="tx1"/>
                </a:solidFill>
                <a:latin typeface="Tahoma" pitchFamily="34" charset="0"/>
              </a:defRPr>
            </a:lvl8pPr>
            <a:lvl9pPr marL="3885985" indent="-228587" eaLnBrk="0" fontAlgn="base" hangingPunct="0">
              <a:spcBef>
                <a:spcPct val="0"/>
              </a:spcBef>
              <a:spcAft>
                <a:spcPct val="0"/>
              </a:spcAft>
              <a:defRPr>
                <a:solidFill>
                  <a:schemeClr val="tx1"/>
                </a:solidFill>
                <a:latin typeface="Tahoma" pitchFamily="34" charset="0"/>
              </a:defRPr>
            </a:lvl9pPr>
          </a:lstStyle>
          <a:p>
            <a:fld id="{59072CF3-020C-4C22-96FF-3886AFF9C9B9}" type="slidenum">
              <a:rPr lang="en-US" smtClean="0"/>
              <a:pPr/>
              <a:t>42</a:t>
            </a:fld>
            <a:endParaRPr lang="en-US" dirty="0" smtClean="0"/>
          </a:p>
        </p:txBody>
      </p:sp>
    </p:spTree>
    <p:extLst>
      <p:ext uri="{BB962C8B-B14F-4D97-AF65-F5344CB8AC3E}">
        <p14:creationId xmlns:p14="http://schemas.microsoft.com/office/powerpoint/2010/main" val="32318109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where we are because the students and parents of Monroe Elem. had courage and persistence (Brown vs. Board, Linda Brown) </a:t>
            </a:r>
            <a:endParaRPr lang="en-US" dirty="0"/>
          </a:p>
        </p:txBody>
      </p:sp>
      <p:sp>
        <p:nvSpPr>
          <p:cNvPr id="4" name="Slide Number Placeholder 3"/>
          <p:cNvSpPr>
            <a:spLocks noGrp="1"/>
          </p:cNvSpPr>
          <p:nvPr>
            <p:ph type="sldNum" sz="quarter" idx="10"/>
          </p:nvPr>
        </p:nvSpPr>
        <p:spPr/>
        <p:txBody>
          <a:bodyPr/>
          <a:lstStyle/>
          <a:p>
            <a:pPr>
              <a:defRPr/>
            </a:pPr>
            <a:fld id="{3D96A2F4-D760-4DE8-BBC0-8C71BE4033A2}" type="slidenum">
              <a:rPr lang="en-US" smtClean="0"/>
              <a:pPr>
                <a:defRPr/>
              </a:pPr>
              <a:t>48</a:t>
            </a:fld>
            <a:endParaRPr lang="en-US" dirty="0"/>
          </a:p>
        </p:txBody>
      </p:sp>
    </p:spTree>
    <p:extLst>
      <p:ext uri="{BB962C8B-B14F-4D97-AF65-F5344CB8AC3E}">
        <p14:creationId xmlns:p14="http://schemas.microsoft.com/office/powerpoint/2010/main" val="15366810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Likert</a:t>
            </a:r>
            <a:r>
              <a:rPr lang="en-US" baseline="0" dirty="0" smtClean="0"/>
              <a:t> scale developed by SECD Cadre (Noalee McDonald-Augustine).</a:t>
            </a:r>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52</a:t>
            </a:fld>
            <a:endParaRPr lang="en-US" dirty="0"/>
          </a:p>
        </p:txBody>
      </p:sp>
    </p:spTree>
    <p:extLst>
      <p:ext uri="{BB962C8B-B14F-4D97-AF65-F5344CB8AC3E}">
        <p14:creationId xmlns:p14="http://schemas.microsoft.com/office/powerpoint/2010/main" val="17731443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work in progress ….</a:t>
            </a:r>
            <a:endParaRPr lang="en-US" dirty="0"/>
          </a:p>
        </p:txBody>
      </p:sp>
      <p:sp>
        <p:nvSpPr>
          <p:cNvPr id="4" name="Slide Number Placeholder 3"/>
          <p:cNvSpPr>
            <a:spLocks noGrp="1"/>
          </p:cNvSpPr>
          <p:nvPr>
            <p:ph type="sldNum" sz="quarter" idx="10"/>
          </p:nvPr>
        </p:nvSpPr>
        <p:spPr/>
        <p:txBody>
          <a:bodyPr/>
          <a:lstStyle/>
          <a:p>
            <a:fld id="{86921978-BFA5-445D-BFD1-4782933BB690}" type="slidenum">
              <a:rPr lang="en-US" smtClean="0"/>
              <a:t>55</a:t>
            </a:fld>
            <a:endParaRPr lang="en-US" dirty="0"/>
          </a:p>
        </p:txBody>
      </p:sp>
    </p:spTree>
    <p:extLst>
      <p:ext uri="{BB962C8B-B14F-4D97-AF65-F5344CB8AC3E}">
        <p14:creationId xmlns:p14="http://schemas.microsoft.com/office/powerpoint/2010/main" val="42639921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56</a:t>
            </a:fld>
            <a:endParaRPr lang="en-US" dirty="0"/>
          </a:p>
        </p:txBody>
      </p:sp>
    </p:spTree>
    <p:extLst>
      <p:ext uri="{BB962C8B-B14F-4D97-AF65-F5344CB8AC3E}">
        <p14:creationId xmlns:p14="http://schemas.microsoft.com/office/powerpoint/2010/main" val="10395910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crosswalk between </a:t>
            </a:r>
            <a:r>
              <a:rPr lang="en-US" smtClean="0"/>
              <a:t>the 5 </a:t>
            </a:r>
            <a:r>
              <a:rPr lang="en-US" dirty="0" smtClean="0"/>
              <a:t>R’s and the 3 counseling domains for a conversation Randy had with 10 building principals and </a:t>
            </a:r>
            <a:r>
              <a:rPr lang="en-US" smtClean="0"/>
              <a:t>their counselors. </a:t>
            </a:r>
            <a:endParaRPr lang="en-US"/>
          </a:p>
        </p:txBody>
      </p:sp>
      <p:sp>
        <p:nvSpPr>
          <p:cNvPr id="4" name="Slide Number Placeholder 3"/>
          <p:cNvSpPr>
            <a:spLocks noGrp="1"/>
          </p:cNvSpPr>
          <p:nvPr>
            <p:ph type="sldNum" sz="quarter" idx="10"/>
          </p:nvPr>
        </p:nvSpPr>
        <p:spPr/>
        <p:txBody>
          <a:bodyPr/>
          <a:lstStyle/>
          <a:p>
            <a:fld id="{86921978-BFA5-445D-BFD1-4782933BB690}" type="slidenum">
              <a:rPr lang="en-US" smtClean="0"/>
              <a:t>57</a:t>
            </a:fld>
            <a:endParaRPr lang="en-US" dirty="0"/>
          </a:p>
        </p:txBody>
      </p:sp>
    </p:spTree>
    <p:extLst>
      <p:ext uri="{BB962C8B-B14F-4D97-AF65-F5344CB8AC3E}">
        <p14:creationId xmlns:p14="http://schemas.microsoft.com/office/powerpoint/2010/main" val="172189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result is a little surprising since a</a:t>
            </a:r>
            <a:r>
              <a:rPr lang="en-US" dirty="0" smtClean="0"/>
              <a:t>bout 66% of the respondents were educators, education administrators, or former educators—people who mostly</a:t>
            </a:r>
            <a:r>
              <a:rPr lang="en-US" baseline="0" dirty="0" smtClean="0"/>
              <a:t> teach, or used to teach, academic skills</a:t>
            </a:r>
            <a:r>
              <a:rPr lang="en-US" dirty="0" smtClean="0"/>
              <a:t>.  Nevertheless, the soft skills—social-emotional, personality skills, or 21st century skills—they have lots of names—were cited 70% of the time.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9</a:t>
            </a:fld>
            <a:endParaRPr lang="en-US"/>
          </a:p>
        </p:txBody>
      </p:sp>
    </p:spTree>
    <p:extLst>
      <p:ext uri="{BB962C8B-B14F-4D97-AF65-F5344CB8AC3E}">
        <p14:creationId xmlns:p14="http://schemas.microsoft.com/office/powerpoint/2010/main" val="2865398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Recall that the community groups cited non-academic skills 70% of the time and academic skills 23% of the time.  These frequencies are remarkably similar to those expressed by the community groups.  If</a:t>
            </a:r>
            <a:r>
              <a:rPr lang="en-US" baseline="0" dirty="0" smtClean="0"/>
              <a:t> volume can be equated with importance, t</a:t>
            </a:r>
            <a:r>
              <a:rPr lang="en-US" dirty="0" smtClean="0"/>
              <a:t>he business and industry groups are saying that the non-academic characteristics</a:t>
            </a:r>
            <a:r>
              <a:rPr lang="en-US" baseline="0" dirty="0" smtClean="0"/>
              <a:t> are more important than academic skills, including applied skills, and that non-academic skills are at least as important to them as to the community groups, maybe more so.  </a:t>
            </a:r>
            <a:endParaRPr lang="en-US" dirty="0" smtClean="0"/>
          </a:p>
          <a:p>
            <a:endParaRPr lang="en-US" dirty="0" smtClean="0"/>
          </a:p>
          <a:p>
            <a:r>
              <a:rPr lang="en-US" baseline="0" dirty="0" smtClean="0"/>
              <a:t>One cited experience as a characteristic of the ideally prepared 24 year old (the tiny yellow line).</a:t>
            </a:r>
            <a:endParaRPr lang="en-US" dirty="0"/>
          </a:p>
        </p:txBody>
      </p:sp>
      <p:sp>
        <p:nvSpPr>
          <p:cNvPr id="4" name="Slide Number Placeholder 3"/>
          <p:cNvSpPr>
            <a:spLocks noGrp="1"/>
          </p:cNvSpPr>
          <p:nvPr>
            <p:ph type="sldNum" sz="quarter" idx="10"/>
          </p:nvPr>
        </p:nvSpPr>
        <p:spPr/>
        <p:txBody>
          <a:bodyPr/>
          <a:lstStyle/>
          <a:p>
            <a:fld id="{BD166E88-C02A-4852-81EF-50219D7D68BC}" type="slidenum">
              <a:rPr lang="en-US" smtClean="0"/>
              <a:t>10</a:t>
            </a:fld>
            <a:endParaRPr lang="en-US"/>
          </a:p>
        </p:txBody>
      </p:sp>
    </p:spTree>
    <p:extLst>
      <p:ext uri="{BB962C8B-B14F-4D97-AF65-F5344CB8AC3E}">
        <p14:creationId xmlns:p14="http://schemas.microsoft.com/office/powerpoint/2010/main" val="2914297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There is a suggestion of</a:t>
            </a:r>
            <a:r>
              <a:rPr lang="en-US" baseline="0" dirty="0" smtClean="0"/>
              <a:t> a </a:t>
            </a:r>
            <a:r>
              <a:rPr lang="en-US" i="1" baseline="0" dirty="0" smtClean="0"/>
              <a:t>structure of social opportunities</a:t>
            </a:r>
            <a:r>
              <a:rPr lang="en-US" baseline="0" dirty="0" smtClean="0"/>
              <a:t>—opportunities for experience, particularly real-world experiences—that students need to practice applied skills, both practical and social.  </a:t>
            </a:r>
            <a:endParaRPr lang="en-US" dirty="0" smtClean="0"/>
          </a:p>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11</a:t>
            </a:fld>
            <a:endParaRPr lang="en-US"/>
          </a:p>
        </p:txBody>
      </p:sp>
    </p:spTree>
    <p:extLst>
      <p:ext uri="{BB962C8B-B14F-4D97-AF65-F5344CB8AC3E}">
        <p14:creationId xmlns:p14="http://schemas.microsoft.com/office/powerpoint/2010/main" val="4224473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166E88-C02A-4852-81EF-50219D7D68BC}" type="slidenum">
              <a:rPr lang="en-US" smtClean="0"/>
              <a:t>13</a:t>
            </a:fld>
            <a:endParaRPr lang="en-US"/>
          </a:p>
        </p:txBody>
      </p:sp>
    </p:spTree>
    <p:extLst>
      <p:ext uri="{BB962C8B-B14F-4D97-AF65-F5344CB8AC3E}">
        <p14:creationId xmlns:p14="http://schemas.microsoft.com/office/powerpoint/2010/main" val="2914297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16</a:t>
            </a:fld>
            <a:endParaRPr lang="en-US" dirty="0"/>
          </a:p>
        </p:txBody>
      </p:sp>
    </p:spTree>
    <p:extLst>
      <p:ext uri="{BB962C8B-B14F-4D97-AF65-F5344CB8AC3E}">
        <p14:creationId xmlns:p14="http://schemas.microsoft.com/office/powerpoint/2010/main" val="830957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why SEL is so hard to measure, all of these are</a:t>
            </a:r>
            <a:r>
              <a:rPr lang="en-US" baseline="0" dirty="0" smtClean="0"/>
              <a:t> formative rather than summative indicators</a:t>
            </a:r>
            <a:endParaRPr lang="en-US" dirty="0"/>
          </a:p>
        </p:txBody>
      </p:sp>
      <p:sp>
        <p:nvSpPr>
          <p:cNvPr id="4" name="Slide Number Placeholder 3"/>
          <p:cNvSpPr>
            <a:spLocks noGrp="1"/>
          </p:cNvSpPr>
          <p:nvPr>
            <p:ph type="sldNum" sz="quarter" idx="10"/>
          </p:nvPr>
        </p:nvSpPr>
        <p:spPr/>
        <p:txBody>
          <a:bodyPr/>
          <a:lstStyle/>
          <a:p>
            <a:fld id="{86921978-BFA5-445D-BFD1-4782933BB690}" type="slidenum">
              <a:rPr lang="en-US" smtClean="0"/>
              <a:t>22</a:t>
            </a:fld>
            <a:endParaRPr lang="en-US" dirty="0"/>
          </a:p>
        </p:txBody>
      </p:sp>
    </p:spTree>
    <p:extLst>
      <p:ext uri="{BB962C8B-B14F-4D97-AF65-F5344CB8AC3E}">
        <p14:creationId xmlns:p14="http://schemas.microsoft.com/office/powerpoint/2010/main" val="1137316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accent3">
                    <a:lumMod val="50000"/>
                  </a:schemeClr>
                </a:solidFill>
                <a:latin typeface="Cambria" panose="02040503050406030204" pitchFamily="18" charset="0"/>
              </a:rPr>
              <a:t>The Board has identified 5 goals for this year. Two that I would highlight would  include: </a:t>
            </a:r>
          </a:p>
          <a:p>
            <a:r>
              <a:rPr lang="en-US" dirty="0">
                <a:solidFill>
                  <a:schemeClr val="accent3">
                    <a:lumMod val="50000"/>
                  </a:schemeClr>
                </a:solidFill>
                <a:latin typeface="Cambria" panose="02040503050406030204" pitchFamily="18" charset="0"/>
              </a:rPr>
              <a:t>Goal 1 - Provide a flexible and efficient delivery system to meet our students’ varied and changing needs</a:t>
            </a:r>
          </a:p>
          <a:p>
            <a:r>
              <a:rPr lang="en-US" dirty="0">
                <a:solidFill>
                  <a:schemeClr val="accent3">
                    <a:lumMod val="50000"/>
                  </a:schemeClr>
                </a:solidFill>
                <a:latin typeface="Cambria" panose="02040503050406030204" pitchFamily="18" charset="0"/>
              </a:rPr>
              <a:t>Goal 2 - Provide an effective educator in every classroom</a:t>
            </a:r>
          </a:p>
          <a:p>
            <a:r>
              <a:rPr lang="en-US" dirty="0">
                <a:solidFill>
                  <a:schemeClr val="accent3">
                    <a:lumMod val="50000"/>
                  </a:schemeClr>
                </a:solidFill>
                <a:latin typeface="Cambria" panose="02040503050406030204" pitchFamily="18" charset="0"/>
              </a:rPr>
              <a:t>Goal 3 - Ensure effective, visionary leaders in every </a:t>
            </a:r>
            <a:r>
              <a:rPr lang="en-US" dirty="0" smtClean="0">
                <a:solidFill>
                  <a:schemeClr val="accent3">
                    <a:lumMod val="50000"/>
                  </a:schemeClr>
                </a:solidFill>
                <a:latin typeface="Cambria" panose="02040503050406030204" pitchFamily="18" charset="0"/>
              </a:rPr>
              <a:t>school</a:t>
            </a:r>
            <a:endParaRPr lang="en-US" b="1" dirty="0">
              <a:solidFill>
                <a:schemeClr val="accent3">
                  <a:lumMod val="50000"/>
                </a:schemeClr>
              </a:solidFill>
              <a:latin typeface="Cambria" panose="02040503050406030204" pitchFamily="18" charset="0"/>
            </a:endParaRPr>
          </a:p>
          <a:p>
            <a:r>
              <a:rPr lang="en-US" b="1" dirty="0">
                <a:solidFill>
                  <a:schemeClr val="accent3">
                    <a:lumMod val="50000"/>
                  </a:schemeClr>
                </a:solidFill>
                <a:latin typeface="Cambria" panose="02040503050406030204" pitchFamily="18" charset="0"/>
              </a:rPr>
              <a:t>Goal 4 - Promote and encourage best practices for early childhood programs</a:t>
            </a:r>
          </a:p>
          <a:p>
            <a:r>
              <a:rPr lang="en-US" dirty="0"/>
              <a:t>4.1 Define early childhood education</a:t>
            </a:r>
          </a:p>
          <a:p>
            <a:r>
              <a:rPr lang="en-US" dirty="0"/>
              <a:t>4.2 Research scientifically based early childhood programs to determine best practices</a:t>
            </a:r>
          </a:p>
          <a:p>
            <a:r>
              <a:rPr lang="en-US" dirty="0"/>
              <a:t>4.3 Ensure parents/guardians have access to best practices research and how to identify and access early childhood education for their children</a:t>
            </a:r>
          </a:p>
          <a:p>
            <a:r>
              <a:rPr lang="en-US" dirty="0"/>
              <a:t>4.4 Identify and establish relationships with organizations interested in early childhood education</a:t>
            </a:r>
          </a:p>
          <a:p>
            <a:r>
              <a:rPr lang="en-US" dirty="0"/>
              <a:t>4.5 Advocate for universal early childhood education	</a:t>
            </a:r>
            <a:endParaRPr lang="en-US" dirty="0">
              <a:solidFill>
                <a:schemeClr val="accent3">
                  <a:lumMod val="50000"/>
                </a:schemeClr>
              </a:solidFill>
              <a:latin typeface="Cambria" panose="02040503050406030204" pitchFamily="18" charset="0"/>
            </a:endParaRPr>
          </a:p>
          <a:p>
            <a:r>
              <a:rPr lang="en-US" b="1" dirty="0"/>
              <a:t>5. Develop active communication and partnerships with families, communities, business stakeholders, constituents and policy partners</a:t>
            </a:r>
            <a:endParaRPr lang="en-US" dirty="0"/>
          </a:p>
          <a:p>
            <a:r>
              <a:rPr lang="en-US" dirty="0"/>
              <a:t>5.1 Align PreK-20 systems of support and identify and remove roadblocks in collaboration with identified partners</a:t>
            </a:r>
          </a:p>
          <a:p>
            <a:r>
              <a:rPr lang="en-US" dirty="0"/>
              <a:t>5.2 Educate and inform the public regarding education issues</a:t>
            </a:r>
          </a:p>
          <a:p>
            <a:r>
              <a:rPr lang="en-US" dirty="0"/>
              <a:t>5.3 Develop strategic partnerships with stakeholders	</a:t>
            </a:r>
          </a:p>
          <a:p>
            <a:endParaRPr lang="en-US" dirty="0"/>
          </a:p>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23</a:t>
            </a:fld>
            <a:endParaRPr lang="en-US" dirty="0"/>
          </a:p>
        </p:txBody>
      </p:sp>
    </p:spTree>
    <p:extLst>
      <p:ext uri="{BB962C8B-B14F-4D97-AF65-F5344CB8AC3E}">
        <p14:creationId xmlns:p14="http://schemas.microsoft.com/office/powerpoint/2010/main" val="489601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2/18/2016</a:t>
            </a:fld>
            <a:endParaRPr lang="en-US" dirty="0"/>
          </a:p>
        </p:txBody>
      </p:sp>
      <p:sp>
        <p:nvSpPr>
          <p:cNvPr id="16" name="Slide Number Placeholder 15"/>
          <p:cNvSpPr>
            <a:spLocks noGrp="1"/>
          </p:cNvSpPr>
          <p:nvPr>
            <p:ph type="sldNum" sz="quarter" idx="11"/>
          </p:nvPr>
        </p:nvSpPr>
        <p:spPr/>
        <p:txBody>
          <a:bodyPr/>
          <a:lstStyle/>
          <a:p>
            <a:fld id="{2BBB5E19-F10A-4C2F-BF6F-11C513378A2E}" type="slidenum">
              <a:rPr kumimoji="0" lang="en-US" smtClean="0"/>
              <a:pPr eaLnBrk="1" latinLnBrk="0" hangingPunct="1"/>
              <a:t>‹#›</a:t>
            </a:fld>
            <a:endParaRPr kumimoji="0" lang="en-US" dirty="0"/>
          </a:p>
        </p:txBody>
      </p:sp>
      <p:sp>
        <p:nvSpPr>
          <p:cNvPr id="17" name="Footer Placeholder 16"/>
          <p:cNvSpPr>
            <a:spLocks noGrp="1"/>
          </p:cNvSpPr>
          <p:nvPr>
            <p:ph type="ftr" sz="quarter" idx="12"/>
          </p:nvPr>
        </p:nvSpPr>
        <p:spPr/>
        <p:txBody>
          <a:bodyPr/>
          <a:lstStyle/>
          <a:p>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2/18/2016</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2/18/2016</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Custom Layout">
    <p:bg>
      <p:bgPr>
        <a:solidFill>
          <a:schemeClr val="tx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495300" y="1397000"/>
            <a:ext cx="8153400" cy="4064000"/>
          </a:xfrm>
          <a:prstGeom prst="rect">
            <a:avLst/>
          </a:prstGeom>
        </p:spPr>
        <p:txBody>
          <a:bodyPr anchor="ctr"/>
          <a:lstStyle>
            <a:lvl1pPr marL="0" indent="0" algn="ctr">
              <a:buNone/>
              <a:defRPr i="1">
                <a:solidFill>
                  <a:schemeClr val="bg1"/>
                </a:solidFill>
              </a:defRPr>
            </a:lvl1pPr>
            <a:lvl2pPr marL="457200" indent="0" algn="r">
              <a:buNone/>
              <a:defRPr i="1">
                <a:solidFill>
                  <a:schemeClr val="bg1"/>
                </a:solidFill>
              </a:defRPr>
            </a:lvl2pPr>
            <a:lvl3pPr marL="914400" indent="0" algn="ctr">
              <a:buNone/>
              <a:defRPr i="1">
                <a:solidFill>
                  <a:schemeClr val="bg1"/>
                </a:solidFill>
              </a:defRPr>
            </a:lvl3pPr>
            <a:lvl4pPr marL="1371600" indent="0" algn="ctr">
              <a:buNone/>
              <a:defRPr i="1">
                <a:solidFill>
                  <a:schemeClr val="bg1"/>
                </a:solidFill>
              </a:defRPr>
            </a:lvl4pPr>
            <a:lvl5pPr marL="1828800" indent="0" algn="ctr">
              <a:buNone/>
              <a:defRPr i="1">
                <a:solidFill>
                  <a:schemeClr val="bg1"/>
                </a:solidFill>
              </a:defRPr>
            </a:lvl5pPr>
          </a:lstStyle>
          <a:p>
            <a:pPr lvl="0"/>
            <a:r>
              <a:rPr lang="en-US" dirty="0" smtClean="0"/>
              <a:t>“Click to edit Master text styles”</a:t>
            </a:r>
          </a:p>
          <a:p>
            <a:pPr lvl="1"/>
            <a:r>
              <a:rPr lang="en-US" dirty="0" smtClean="0"/>
              <a:t>-- author</a:t>
            </a:r>
          </a:p>
        </p:txBody>
      </p:sp>
      <p:sp>
        <p:nvSpPr>
          <p:cNvPr id="17" name="TextBox 16"/>
          <p:cNvSpPr txBox="1"/>
          <p:nvPr userDrawn="1"/>
        </p:nvSpPr>
        <p:spPr>
          <a:xfrm>
            <a:off x="6192436" y="6482430"/>
            <a:ext cx="2844048" cy="200055"/>
          </a:xfrm>
          <a:prstGeom prst="rect">
            <a:avLst/>
          </a:prstGeom>
          <a:noFill/>
        </p:spPr>
        <p:txBody>
          <a:bodyPr wrap="none" rtlCol="0" anchor="b">
            <a:spAutoFit/>
          </a:bodyPr>
          <a:lstStyle/>
          <a:p>
            <a:r>
              <a:rPr lang="en-US" sz="700" dirty="0" smtClean="0">
                <a:solidFill>
                  <a:schemeClr val="bg1">
                    <a:lumMod val="65000"/>
                  </a:schemeClr>
                </a:solidFill>
              </a:rPr>
              <a:t>KANSAS</a:t>
            </a:r>
            <a:r>
              <a:rPr lang="en-US" sz="700" baseline="0" dirty="0" smtClean="0">
                <a:solidFill>
                  <a:schemeClr val="bg1">
                    <a:lumMod val="65000"/>
                  </a:schemeClr>
                </a:solidFill>
              </a:rPr>
              <a:t> STATE DEPARTMENT OF EDUCATION </a:t>
            </a:r>
            <a:r>
              <a:rPr lang="en-US" sz="700" i="1" baseline="0" dirty="0" smtClean="0">
                <a:solidFill>
                  <a:schemeClr val="bg1">
                    <a:lumMod val="65000"/>
                  </a:schemeClr>
                </a:solidFill>
              </a:rPr>
              <a:t>| www.ksde.org</a:t>
            </a:r>
            <a:endParaRPr lang="en-US" sz="700" i="1" dirty="0">
              <a:solidFill>
                <a:schemeClr val="bg1">
                  <a:lumMod val="65000"/>
                </a:schemeClr>
              </a:solidFill>
            </a:endParaRPr>
          </a:p>
        </p:txBody>
      </p:sp>
      <p:grpSp>
        <p:nvGrpSpPr>
          <p:cNvPr id="8" name="Group 7"/>
          <p:cNvGrpSpPr/>
          <p:nvPr userDrawn="1"/>
        </p:nvGrpSpPr>
        <p:grpSpPr>
          <a:xfrm>
            <a:off x="152400" y="6482660"/>
            <a:ext cx="2933700" cy="199825"/>
            <a:chOff x="304800" y="3712219"/>
            <a:chExt cx="6248400" cy="228600"/>
          </a:xfrm>
        </p:grpSpPr>
        <p:sp>
          <p:nvSpPr>
            <p:cNvPr id="9" name="Rectangle 8"/>
            <p:cNvSpPr/>
            <p:nvPr userDrawn="1"/>
          </p:nvSpPr>
          <p:spPr>
            <a:xfrm>
              <a:off x="304800" y="3712219"/>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571500" y="3712219"/>
              <a:ext cx="228600"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838200" y="3712219"/>
              <a:ext cx="5715000" cy="228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nchorCtr="0"/>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dirty="0" smtClean="0">
                  <a:solidFill>
                    <a:schemeClr val="bg1"/>
                  </a:solidFill>
                  <a:latin typeface="Century Gothic" panose="020B0502020202020204" pitchFamily="34" charset="0"/>
                </a:rPr>
                <a:t>KANSAS CHILDREN</a:t>
              </a:r>
              <a:r>
                <a:rPr lang="en-US" sz="800" b="0" baseline="0" dirty="0" smtClean="0">
                  <a:solidFill>
                    <a:schemeClr val="bg1"/>
                  </a:solidFill>
                  <a:latin typeface="Century Gothic" panose="020B0502020202020204" pitchFamily="34" charset="0"/>
                </a:rPr>
                <a:t> | KANSAS' FUTURE</a:t>
              </a:r>
              <a:endParaRPr lang="en-US" sz="800" b="0" dirty="0" smtClean="0">
                <a:solidFill>
                  <a:schemeClr val="bg1"/>
                </a:solidFill>
                <a:latin typeface="Century Gothic" panose="020B0502020202020204" pitchFamily="34" charset="0"/>
              </a:endParaRPr>
            </a:p>
          </p:txBody>
        </p:sp>
      </p:grpSp>
    </p:spTree>
    <p:extLst>
      <p:ext uri="{BB962C8B-B14F-4D97-AF65-F5344CB8AC3E}">
        <p14:creationId xmlns:p14="http://schemas.microsoft.com/office/powerpoint/2010/main" val="382826882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Custom Layout">
    <p:spTree>
      <p:nvGrpSpPr>
        <p:cNvPr id="1" name=""/>
        <p:cNvGrpSpPr/>
        <p:nvPr/>
      </p:nvGrpSpPr>
      <p:grpSpPr>
        <a:xfrm>
          <a:off x="0" y="0"/>
          <a:ext cx="0" cy="0"/>
          <a:chOff x="0" y="0"/>
          <a:chExt cx="0" cy="0"/>
        </a:xfrm>
      </p:grpSpPr>
      <p:sp>
        <p:nvSpPr>
          <p:cNvPr id="10" name="Rectangle 9"/>
          <p:cNvSpPr/>
          <p:nvPr userDrawn="1"/>
        </p:nvSpPr>
        <p:spPr>
          <a:xfrm>
            <a:off x="0" y="1295400"/>
            <a:ext cx="9144000" cy="48045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38100" y="0"/>
            <a:ext cx="9220200" cy="11938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177801"/>
            <a:ext cx="8686800" cy="1020761"/>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96F4B587-9FDF-46DF-B460-9026AE4DF246}" type="datetimeFigureOut">
              <a:rPr lang="en-US" smtClean="0"/>
              <a:t>2/18/2016</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a:p>
        </p:txBody>
      </p:sp>
      <p:sp>
        <p:nvSpPr>
          <p:cNvPr id="11" name="Rectangle 10"/>
          <p:cNvSpPr/>
          <p:nvPr userDrawn="1"/>
        </p:nvSpPr>
        <p:spPr>
          <a:xfrm>
            <a:off x="0" y="6375400"/>
            <a:ext cx="9144000" cy="482600"/>
          </a:xfrm>
          <a:prstGeom prst="rect">
            <a:avLst/>
          </a:prstGeom>
          <a:solidFill>
            <a:srgbClr val="4B4B4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TextBox 18"/>
          <p:cNvSpPr txBox="1"/>
          <p:nvPr userDrawn="1"/>
        </p:nvSpPr>
        <p:spPr>
          <a:xfrm>
            <a:off x="6192436" y="6482430"/>
            <a:ext cx="2844048" cy="200055"/>
          </a:xfrm>
          <a:prstGeom prst="rect">
            <a:avLst/>
          </a:prstGeom>
          <a:noFill/>
        </p:spPr>
        <p:txBody>
          <a:bodyPr wrap="none" rtlCol="0" anchor="b">
            <a:spAutoFit/>
          </a:bodyPr>
          <a:lstStyle/>
          <a:p>
            <a:r>
              <a:rPr lang="en-US" sz="700" dirty="0" smtClean="0">
                <a:solidFill>
                  <a:schemeClr val="bg1">
                    <a:lumMod val="65000"/>
                  </a:schemeClr>
                </a:solidFill>
              </a:rPr>
              <a:t>KANSAS</a:t>
            </a:r>
            <a:r>
              <a:rPr lang="en-US" sz="700" baseline="0" dirty="0" smtClean="0">
                <a:solidFill>
                  <a:schemeClr val="bg1">
                    <a:lumMod val="65000"/>
                  </a:schemeClr>
                </a:solidFill>
              </a:rPr>
              <a:t> STATE DEPARTMENT OF EDUCATION </a:t>
            </a:r>
            <a:r>
              <a:rPr lang="en-US" sz="700" i="1" baseline="0" dirty="0" smtClean="0">
                <a:solidFill>
                  <a:schemeClr val="bg1">
                    <a:lumMod val="65000"/>
                  </a:schemeClr>
                </a:solidFill>
              </a:rPr>
              <a:t>| www.ksde.org</a:t>
            </a:r>
            <a:endParaRPr lang="en-US" sz="700" i="1" dirty="0">
              <a:solidFill>
                <a:schemeClr val="bg1">
                  <a:lumMod val="65000"/>
                </a:schemeClr>
              </a:solidFill>
            </a:endParaRPr>
          </a:p>
        </p:txBody>
      </p:sp>
      <p:grpSp>
        <p:nvGrpSpPr>
          <p:cNvPr id="24" name="Group 23"/>
          <p:cNvGrpSpPr/>
          <p:nvPr userDrawn="1"/>
        </p:nvGrpSpPr>
        <p:grpSpPr>
          <a:xfrm>
            <a:off x="152400" y="6482660"/>
            <a:ext cx="2933700" cy="199825"/>
            <a:chOff x="304800" y="3712219"/>
            <a:chExt cx="6248400" cy="228600"/>
          </a:xfrm>
        </p:grpSpPr>
        <p:sp>
          <p:nvSpPr>
            <p:cNvPr id="25" name="Rectangle 24"/>
            <p:cNvSpPr/>
            <p:nvPr userDrawn="1"/>
          </p:nvSpPr>
          <p:spPr>
            <a:xfrm>
              <a:off x="304800" y="3712219"/>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571500" y="3712219"/>
              <a:ext cx="228600"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838200" y="3712219"/>
              <a:ext cx="5715000" cy="228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nchorCtr="0"/>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dirty="0" smtClean="0">
                  <a:solidFill>
                    <a:schemeClr val="bg1"/>
                  </a:solidFill>
                  <a:latin typeface="Century Gothic" panose="020B0502020202020204" pitchFamily="34" charset="0"/>
                </a:rPr>
                <a:t>KANSAS CHILDREN</a:t>
              </a:r>
              <a:r>
                <a:rPr lang="en-US" sz="800" b="0" baseline="0" dirty="0" smtClean="0">
                  <a:solidFill>
                    <a:schemeClr val="bg1"/>
                  </a:solidFill>
                  <a:latin typeface="Century Gothic" panose="020B0502020202020204" pitchFamily="34" charset="0"/>
                </a:rPr>
                <a:t> | KANSAS' FUTURE</a:t>
              </a:r>
              <a:endParaRPr lang="en-US" sz="800" b="0" dirty="0" smtClean="0">
                <a:solidFill>
                  <a:schemeClr val="bg1"/>
                </a:solidFill>
                <a:latin typeface="Century Gothic" panose="020B0502020202020204" pitchFamily="34" charset="0"/>
              </a:endParaRPr>
            </a:p>
          </p:txBody>
        </p:sp>
      </p:grpSp>
      <p:grpSp>
        <p:nvGrpSpPr>
          <p:cNvPr id="14" name="Group 13"/>
          <p:cNvGrpSpPr/>
          <p:nvPr userDrawn="1"/>
        </p:nvGrpSpPr>
        <p:grpSpPr>
          <a:xfrm>
            <a:off x="0" y="6099986"/>
            <a:ext cx="9144000" cy="260348"/>
            <a:chOff x="0" y="4574984"/>
            <a:chExt cx="9144000" cy="195261"/>
          </a:xfrm>
        </p:grpSpPr>
        <p:sp>
          <p:nvSpPr>
            <p:cNvPr id="15" name="Rectangle 14"/>
            <p:cNvSpPr/>
            <p:nvPr userDrawn="1"/>
          </p:nvSpPr>
          <p:spPr>
            <a:xfrm>
              <a:off x="0" y="4629150"/>
              <a:ext cx="8115300" cy="14109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userDrawn="1"/>
          </p:nvSpPr>
          <p:spPr>
            <a:xfrm>
              <a:off x="8115300" y="4574984"/>
              <a:ext cx="1028700" cy="190437"/>
            </a:xfrm>
            <a:prstGeom prst="rect">
              <a:avLst/>
            </a:prstGeom>
            <a:noFill/>
          </p:spPr>
          <p:txBody>
            <a:bodyPr wrap="square" rtlCol="0">
              <a:spAutoFit/>
            </a:bodyPr>
            <a:lstStyle/>
            <a:p>
              <a:pPr algn="r"/>
              <a:r>
                <a:rPr lang="en-US" sz="1050" b="1" dirty="0" smtClean="0">
                  <a:solidFill>
                    <a:schemeClr val="accent1"/>
                  </a:solidFill>
                  <a:latin typeface="Century Gothic" panose="020B0502020202020204" pitchFamily="34" charset="0"/>
                </a:rPr>
                <a:t>COMMUNITY</a:t>
              </a:r>
              <a:endParaRPr lang="en-US" sz="1050" b="1" dirty="0">
                <a:solidFill>
                  <a:schemeClr val="accent1"/>
                </a:solidFill>
                <a:latin typeface="Century Gothic" panose="020B0502020202020204" pitchFamily="34" charset="0"/>
              </a:endParaRPr>
            </a:p>
          </p:txBody>
        </p:sp>
      </p:grpSp>
    </p:spTree>
    <p:extLst>
      <p:ext uri="{BB962C8B-B14F-4D97-AF65-F5344CB8AC3E}">
        <p14:creationId xmlns:p14="http://schemas.microsoft.com/office/powerpoint/2010/main" val="92682923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2/18/2016</a:t>
            </a:fld>
            <a:endParaRPr lang="en-US" dirty="0"/>
          </a:p>
        </p:txBody>
      </p:sp>
      <p:sp>
        <p:nvSpPr>
          <p:cNvPr id="16" name="Slide Number Placeholder 15"/>
          <p:cNvSpPr>
            <a:spLocks noGrp="1"/>
          </p:cNvSpPr>
          <p:nvPr>
            <p:ph type="sldNum" sz="quarter" idx="11"/>
          </p:nvPr>
        </p:nvSpPr>
        <p:spPr/>
        <p:txBody>
          <a:bodyPr/>
          <a:lstStyle/>
          <a:p>
            <a:fld id="{2BBB5E19-F10A-4C2F-BF6F-11C513378A2E}" type="slidenum">
              <a:rPr kumimoji="0" lang="en-US" smtClean="0"/>
              <a:pPr eaLnBrk="1" latinLnBrk="0" hangingPunct="1"/>
              <a:t>‹#›</a:t>
            </a:fld>
            <a:endParaRPr kumimoji="0" lang="en-US" dirty="0"/>
          </a:p>
        </p:txBody>
      </p:sp>
      <p:sp>
        <p:nvSpPr>
          <p:cNvPr id="17" name="Footer Placeholder 16"/>
          <p:cNvSpPr>
            <a:spLocks noGrp="1"/>
          </p:cNvSpPr>
          <p:nvPr>
            <p:ph type="ftr" sz="quarter" idx="12"/>
          </p:nvPr>
        </p:nvSpPr>
        <p:spPr/>
        <p:txBody>
          <a:bodyPr/>
          <a:lstStyle/>
          <a:p>
            <a:endParaRPr kumimoji="0"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2/18/2016</a:t>
            </a:fld>
            <a:endParaRPr lang="en-US" dirty="0"/>
          </a:p>
        </p:txBody>
      </p:sp>
      <p:sp>
        <p:nvSpPr>
          <p:cNvPr id="15" name="Slide Number Placeholder 14"/>
          <p:cNvSpPr>
            <a:spLocks noGrp="1"/>
          </p:cNvSpPr>
          <p:nvPr>
            <p:ph type="sldNum" sz="quarter" idx="11"/>
          </p:nvPr>
        </p:nvSpPr>
        <p:spPr/>
        <p:txBody>
          <a:bodyPr/>
          <a:lstStyle/>
          <a:p>
            <a:pPr algn="ctr" eaLnBrk="1" latinLnBrk="0" hangingPunct="1"/>
            <a:fld id="{2BBB5E19-F10A-4C2F-BF6F-11C513378A2E}" type="slidenum">
              <a:rPr kumimoji="0" lang="en-US" smtClean="0"/>
              <a:pPr algn="ctr" eaLnBrk="1" latinLnBrk="0" hangingPunct="1"/>
              <a:t>‹#›</a:t>
            </a:fld>
            <a:endParaRPr kumimoji="0" lang="en-US" dirty="0"/>
          </a:p>
        </p:txBody>
      </p:sp>
      <p:sp>
        <p:nvSpPr>
          <p:cNvPr id="16" name="Footer Placeholder 15"/>
          <p:cNvSpPr>
            <a:spLocks noGrp="1"/>
          </p:cNvSpPr>
          <p:nvPr>
            <p:ph type="ftr" sz="quarter" idx="12"/>
          </p:nvPr>
        </p:nvSpPr>
        <p:spPr/>
        <p:txBody>
          <a:bodyPr/>
          <a:lstStyle/>
          <a:p>
            <a:endParaRPr kumimoji="0"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2/18/2016</a:t>
            </a:fld>
            <a:endParaRPr lang="en-US" dirty="0"/>
          </a:p>
        </p:txBody>
      </p:sp>
      <p:sp>
        <p:nvSpPr>
          <p:cNvPr id="13" name="Slide Number Placeholder 12"/>
          <p:cNvSpPr>
            <a:spLocks noGrp="1"/>
          </p:cNvSpPr>
          <p:nvPr>
            <p:ph type="sldNum" sz="quarter" idx="11"/>
          </p:nvPr>
        </p:nvSpPr>
        <p:spPr/>
        <p:txBody>
          <a:bodyPr/>
          <a:lstStyle/>
          <a:p>
            <a:fld id="{2BBB5E19-F10A-4C2F-BF6F-11C513378A2E}" type="slidenum">
              <a:rPr kumimoji="0" lang="en-US" smtClean="0"/>
              <a:pPr eaLnBrk="1" latinLnBrk="0" hangingPunct="1"/>
              <a:t>‹#›</a:t>
            </a:fld>
            <a:endParaRPr kumimoji="0" lang="en-US" dirty="0"/>
          </a:p>
        </p:txBody>
      </p:sp>
      <p:sp>
        <p:nvSpPr>
          <p:cNvPr id="14" name="Footer Placeholder 13"/>
          <p:cNvSpPr>
            <a:spLocks noGrp="1"/>
          </p:cNvSpPr>
          <p:nvPr>
            <p:ph type="ftr" sz="quarter" idx="12"/>
          </p:nvPr>
        </p:nvSpPr>
        <p:spPr/>
        <p:txBody>
          <a:bodyPr/>
          <a:lstStyle/>
          <a:p>
            <a:endParaRPr kumimoji="0" lang="en-US" dirty="0"/>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2/18/2016</a:t>
            </a:fld>
            <a:endParaRPr lang="en-US" dirty="0"/>
          </a:p>
        </p:txBody>
      </p:sp>
      <p:sp>
        <p:nvSpPr>
          <p:cNvPr id="9" name="Slide Number Placeholder 8"/>
          <p:cNvSpPr>
            <a:spLocks noGrp="1"/>
          </p:cNvSpPr>
          <p:nvPr>
            <p:ph type="sldNum" sz="quarter" idx="11"/>
          </p:nvPr>
        </p:nvSpPr>
        <p:spPr/>
        <p:txBody>
          <a:bodyPr/>
          <a:lstStyle/>
          <a:p>
            <a:fld id="{2BBB5E19-F10A-4C2F-BF6F-11C513378A2E}" type="slidenum">
              <a:rPr kumimoji="0" lang="en-US" smtClean="0"/>
              <a:pPr eaLnBrk="1" latinLnBrk="0" hangingPunct="1"/>
              <a:t>‹#›</a:t>
            </a:fld>
            <a:endParaRPr kumimoji="0" lang="en-US" dirty="0"/>
          </a:p>
        </p:txBody>
      </p:sp>
      <p:sp>
        <p:nvSpPr>
          <p:cNvPr id="10" name="Footer Placeholder 9"/>
          <p:cNvSpPr>
            <a:spLocks noGrp="1"/>
          </p:cNvSpPr>
          <p:nvPr>
            <p:ph type="ftr" sz="quarter" idx="12"/>
          </p:nvPr>
        </p:nvSpPr>
        <p:spPr/>
        <p:txBody>
          <a:bodyPr/>
          <a:lstStyle/>
          <a:p>
            <a:endParaRPr kumimoji="0" lang="en-US" dirty="0"/>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2/18/2016</a:t>
            </a:fld>
            <a:endParaRPr lang="en-US" dirty="0"/>
          </a:p>
        </p:txBody>
      </p:sp>
      <p:sp>
        <p:nvSpPr>
          <p:cNvPr id="15" name="Slide Number Placeholder 14"/>
          <p:cNvSpPr>
            <a:spLocks noGrp="1"/>
          </p:cNvSpPr>
          <p:nvPr>
            <p:ph type="sldNum" sz="quarter" idx="11"/>
          </p:nvPr>
        </p:nvSpPr>
        <p:spPr/>
        <p:txBody>
          <a:bodyPr/>
          <a:lstStyle/>
          <a:p>
            <a:fld id="{2BBB5E19-F10A-4C2F-BF6F-11C513378A2E}" type="slidenum">
              <a:rPr kumimoji="0" lang="en-US" smtClean="0"/>
              <a:pPr eaLnBrk="1" latinLnBrk="0" hangingPunct="1"/>
              <a:t>‹#›</a:t>
            </a:fld>
            <a:endParaRPr kumimoji="0" lang="en-US" dirty="0"/>
          </a:p>
        </p:txBody>
      </p:sp>
      <p:sp>
        <p:nvSpPr>
          <p:cNvPr id="16" name="Footer Placeholder 15"/>
          <p:cNvSpPr>
            <a:spLocks noGrp="1"/>
          </p:cNvSpPr>
          <p:nvPr>
            <p:ph type="ftr" sz="quarter" idx="12"/>
          </p:nvPr>
        </p:nvSpPr>
        <p:spPr/>
        <p:txBody>
          <a:bodyPr/>
          <a:lstStyle/>
          <a:p>
            <a:endParaRPr kumimoji="0"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2/18/2016</a:t>
            </a:fld>
            <a:endParaRPr lang="en-US" dirty="0"/>
          </a:p>
        </p:txBody>
      </p:sp>
      <p:sp>
        <p:nvSpPr>
          <p:cNvPr id="8" name="Slide Number Placeholder 7"/>
          <p:cNvSpPr>
            <a:spLocks noGrp="1"/>
          </p:cNvSpPr>
          <p:nvPr>
            <p:ph type="sldNum" sz="quarter" idx="11"/>
          </p:nvPr>
        </p:nvSpPr>
        <p:spPr/>
        <p:txBody>
          <a:bodyPr/>
          <a:lstStyle/>
          <a:p>
            <a:pPr algn="ctr" eaLnBrk="1" latinLnBrk="0" hangingPunct="1"/>
            <a:fld id="{2BBB5E19-F10A-4C2F-BF6F-11C513378A2E}" type="slidenum">
              <a:rPr kumimoji="0" lang="en-US" smtClean="0"/>
              <a:pPr algn="ctr" eaLnBrk="1" latinLnBrk="0" hangingPunct="1"/>
              <a:t>‹#›</a:t>
            </a:fld>
            <a:endParaRPr kumimoji="0" lang="en-US" dirty="0"/>
          </a:p>
        </p:txBody>
      </p:sp>
      <p:sp>
        <p:nvSpPr>
          <p:cNvPr id="9" name="Footer Placeholder 8"/>
          <p:cNvSpPr>
            <a:spLocks noGrp="1"/>
          </p:cNvSpPr>
          <p:nvPr>
            <p:ph type="ftr" sz="quarter" idx="12"/>
          </p:nvPr>
        </p:nvSpPr>
        <p:spPr/>
        <p:txBody>
          <a:bodyPr/>
          <a:lstStyle/>
          <a:p>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2/18/2016</a:t>
            </a:fld>
            <a:endParaRPr lang="en-US" dirty="0"/>
          </a:p>
        </p:txBody>
      </p:sp>
      <p:sp>
        <p:nvSpPr>
          <p:cNvPr id="15" name="Slide Number Placeholder 14"/>
          <p:cNvSpPr>
            <a:spLocks noGrp="1"/>
          </p:cNvSpPr>
          <p:nvPr>
            <p:ph type="sldNum" sz="quarter" idx="11"/>
          </p:nvPr>
        </p:nvSpPr>
        <p:spPr/>
        <p:txBody>
          <a:bodyPr/>
          <a:lstStyle/>
          <a:p>
            <a:pPr algn="ctr" eaLnBrk="1" latinLnBrk="0" hangingPunct="1"/>
            <a:fld id="{2BBB5E19-F10A-4C2F-BF6F-11C513378A2E}" type="slidenum">
              <a:rPr kumimoji="0" lang="en-US" smtClean="0"/>
              <a:pPr algn="ctr" eaLnBrk="1" latinLnBrk="0" hangingPunct="1"/>
              <a:t>‹#›</a:t>
            </a:fld>
            <a:endParaRPr kumimoji="0" lang="en-US" dirty="0"/>
          </a:p>
        </p:txBody>
      </p:sp>
      <p:sp>
        <p:nvSpPr>
          <p:cNvPr id="16" name="Footer Placeholder 15"/>
          <p:cNvSpPr>
            <a:spLocks noGrp="1"/>
          </p:cNvSpPr>
          <p:nvPr>
            <p:ph type="ftr" sz="quarter" idx="12"/>
          </p:nvPr>
        </p:nvSpPr>
        <p:spPr/>
        <p:txBody>
          <a:bodyPr/>
          <a:lstStyle/>
          <a:p>
            <a:endParaRPr kumimoji="0"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2/18/2016</a:t>
            </a:fld>
            <a:endParaRPr lang="en-US" dirty="0"/>
          </a:p>
        </p:txBody>
      </p:sp>
      <p:sp>
        <p:nvSpPr>
          <p:cNvPr id="6" name="Slide Number Placeholder 5"/>
          <p:cNvSpPr>
            <a:spLocks noGrp="1"/>
          </p:cNvSpPr>
          <p:nvPr>
            <p:ph type="sldNum" sz="quarter" idx="11"/>
          </p:nvPr>
        </p:nvSpPr>
        <p:spPr/>
        <p:txBody>
          <a:bodyPr/>
          <a:lstStyle/>
          <a:p>
            <a:fld id="{2BBB5E19-F10A-4C2F-BF6F-11C513378A2E}" type="slidenum">
              <a:rPr kumimoji="0" lang="en-US" smtClean="0"/>
              <a:pPr eaLnBrk="1" latinLnBrk="0" hangingPunct="1"/>
              <a:t>‹#›</a:t>
            </a:fld>
            <a:endParaRPr kumimoji="0" lang="en-US" dirty="0"/>
          </a:p>
        </p:txBody>
      </p:sp>
      <p:sp>
        <p:nvSpPr>
          <p:cNvPr id="7" name="Footer Placeholder 6"/>
          <p:cNvSpPr>
            <a:spLocks noGrp="1"/>
          </p:cNvSpPr>
          <p:nvPr>
            <p:ph type="ftr" sz="quarter" idx="12"/>
          </p:nvPr>
        </p:nvSpPr>
        <p:spPr/>
        <p:txBody>
          <a:bodyPr/>
          <a:lstStyle/>
          <a:p>
            <a:endParaRPr kumimoji="0"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2/18/2016</a:t>
            </a:fld>
            <a:endParaRPr lang="en-US" dirty="0"/>
          </a:p>
        </p:txBody>
      </p:sp>
      <p:sp>
        <p:nvSpPr>
          <p:cNvPr id="16" name="Slide Number Placeholder 15"/>
          <p:cNvSpPr>
            <a:spLocks noGrp="1"/>
          </p:cNvSpPr>
          <p:nvPr>
            <p:ph type="sldNum" sz="quarter" idx="11"/>
          </p:nvPr>
        </p:nvSpPr>
        <p:spPr/>
        <p:txBody>
          <a:bodyPr/>
          <a:lstStyle/>
          <a:p>
            <a:pPr algn="ctr" eaLnBrk="1" latinLnBrk="0" hangingPunct="1"/>
            <a:fld id="{2BBB5E19-F10A-4C2F-BF6F-11C513378A2E}" type="slidenum">
              <a:rPr kumimoji="0" lang="en-US" smtClean="0"/>
              <a:pPr algn="ctr" eaLnBrk="1" latinLnBrk="0" hangingPunct="1"/>
              <a:t>‹#›</a:t>
            </a:fld>
            <a:endParaRPr kumimoji="0" lang="en-US" dirty="0"/>
          </a:p>
        </p:txBody>
      </p:sp>
      <p:sp>
        <p:nvSpPr>
          <p:cNvPr id="17" name="Footer Placeholder 16"/>
          <p:cNvSpPr>
            <a:spLocks noGrp="1"/>
          </p:cNvSpPr>
          <p:nvPr>
            <p:ph type="ftr" sz="quarter" idx="12"/>
          </p:nvPr>
        </p:nvSpPr>
        <p:spPr/>
        <p:txBody>
          <a:bodyPr/>
          <a:lstStyle/>
          <a:p>
            <a:endParaRPr kumimoji="0" lang="en-US" dirty="0"/>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2/18/2016</a:t>
            </a:fld>
            <a:endParaRPr lang="en-US" dirty="0"/>
          </a:p>
        </p:txBody>
      </p:sp>
      <p:sp>
        <p:nvSpPr>
          <p:cNvPr id="14" name="Slide Number Placeholder 13"/>
          <p:cNvSpPr>
            <a:spLocks noGrp="1"/>
          </p:cNvSpPr>
          <p:nvPr>
            <p:ph type="sldNum" sz="quarter" idx="11"/>
          </p:nvPr>
        </p:nvSpPr>
        <p:spPr/>
        <p:txBody>
          <a:bodyPr/>
          <a:lstStyle/>
          <a:p>
            <a:pPr algn="ctr" eaLnBrk="1" latinLnBrk="0" hangingPunct="1"/>
            <a:fld id="{2BBB5E19-F10A-4C2F-BF6F-11C513378A2E}" type="slidenum">
              <a:rPr kumimoji="0" lang="en-US" smtClean="0"/>
              <a:pPr algn="ctr" eaLnBrk="1" latinLnBrk="0" hangingPunct="1"/>
              <a:t>‹#›</a:t>
            </a:fld>
            <a:endParaRPr kumimoji="0" lang="en-US" dirty="0"/>
          </a:p>
        </p:txBody>
      </p:sp>
      <p:sp>
        <p:nvSpPr>
          <p:cNvPr id="15" name="Footer Placeholder 14"/>
          <p:cNvSpPr>
            <a:spLocks noGrp="1"/>
          </p:cNvSpPr>
          <p:nvPr>
            <p:ph type="ftr" sz="quarter" idx="12"/>
          </p:nvPr>
        </p:nvSpPr>
        <p:spPr/>
        <p:txBody>
          <a:bodyPr/>
          <a:lstStyle/>
          <a:p>
            <a:endParaRPr kumimoji="0"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2/18/2016</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2/18/2016</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2/18/2016</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dirty="0"/>
          </a:p>
        </p:txBody>
      </p:sp>
    </p:spTree>
    <p:extLst>
      <p:ext uri="{BB962C8B-B14F-4D97-AF65-F5344CB8AC3E}">
        <p14:creationId xmlns:p14="http://schemas.microsoft.com/office/powerpoint/2010/main" val="558009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2/18/2016</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dirty="0"/>
          </a:p>
        </p:txBody>
      </p:sp>
    </p:spTree>
    <p:extLst>
      <p:ext uri="{BB962C8B-B14F-4D97-AF65-F5344CB8AC3E}">
        <p14:creationId xmlns:p14="http://schemas.microsoft.com/office/powerpoint/2010/main" val="13595145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2/18/2016</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dirty="0"/>
          </a:p>
        </p:txBody>
      </p:sp>
    </p:spTree>
    <p:extLst>
      <p:ext uri="{BB962C8B-B14F-4D97-AF65-F5344CB8AC3E}">
        <p14:creationId xmlns:p14="http://schemas.microsoft.com/office/powerpoint/2010/main" val="36118566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2/18/2016</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dirty="0"/>
          </a:p>
        </p:txBody>
      </p:sp>
    </p:spTree>
    <p:extLst>
      <p:ext uri="{BB962C8B-B14F-4D97-AF65-F5344CB8AC3E}">
        <p14:creationId xmlns:p14="http://schemas.microsoft.com/office/powerpoint/2010/main" val="7234284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2/18/2016</a:t>
            </a:fld>
            <a:endParaRPr lang="en-US" dirty="0"/>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dirty="0"/>
          </a:p>
        </p:txBody>
      </p:sp>
    </p:spTree>
    <p:extLst>
      <p:ext uri="{BB962C8B-B14F-4D97-AF65-F5344CB8AC3E}">
        <p14:creationId xmlns:p14="http://schemas.microsoft.com/office/powerpoint/2010/main" val="2411943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2/18/2016</a:t>
            </a:fld>
            <a:endParaRPr lang="en-US" dirty="0"/>
          </a:p>
        </p:txBody>
      </p:sp>
      <p:sp>
        <p:nvSpPr>
          <p:cNvPr id="13" name="Slide Number Placeholder 12"/>
          <p:cNvSpPr>
            <a:spLocks noGrp="1"/>
          </p:cNvSpPr>
          <p:nvPr>
            <p:ph type="sldNum" sz="quarter" idx="11"/>
          </p:nvPr>
        </p:nvSpPr>
        <p:spPr/>
        <p:txBody>
          <a:bodyPr/>
          <a:lstStyle/>
          <a:p>
            <a:fld id="{2BBB5E19-F10A-4C2F-BF6F-11C513378A2E}" type="slidenum">
              <a:rPr kumimoji="0" lang="en-US" smtClean="0"/>
              <a:pPr eaLnBrk="1" latinLnBrk="0" hangingPunct="1"/>
              <a:t>‹#›</a:t>
            </a:fld>
            <a:endParaRPr kumimoji="0" lang="en-US" dirty="0"/>
          </a:p>
        </p:txBody>
      </p:sp>
      <p:sp>
        <p:nvSpPr>
          <p:cNvPr id="14" name="Footer Placeholder 13"/>
          <p:cNvSpPr>
            <a:spLocks noGrp="1"/>
          </p:cNvSpPr>
          <p:nvPr>
            <p:ph type="ftr" sz="quarter" idx="12"/>
          </p:nvPr>
        </p:nvSpPr>
        <p:spPr/>
        <p:txBody>
          <a:bodyPr/>
          <a:lstStyle/>
          <a:p>
            <a:endParaRPr kumimoji="0" lang="en-US" dirty="0"/>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2/18/2016</a:t>
            </a:fld>
            <a:endParaRPr lang="en-US" dirty="0"/>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dirty="0"/>
          </a:p>
        </p:txBody>
      </p:sp>
    </p:spTree>
    <p:extLst>
      <p:ext uri="{BB962C8B-B14F-4D97-AF65-F5344CB8AC3E}">
        <p14:creationId xmlns:p14="http://schemas.microsoft.com/office/powerpoint/2010/main" val="23630007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2/18/2016</a:t>
            </a:fld>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dirty="0"/>
          </a:p>
        </p:txBody>
      </p:sp>
    </p:spTree>
    <p:extLst>
      <p:ext uri="{BB962C8B-B14F-4D97-AF65-F5344CB8AC3E}">
        <p14:creationId xmlns:p14="http://schemas.microsoft.com/office/powerpoint/2010/main" val="19986320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2/18/2016</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dirty="0"/>
          </a:p>
        </p:txBody>
      </p:sp>
    </p:spTree>
    <p:extLst>
      <p:ext uri="{BB962C8B-B14F-4D97-AF65-F5344CB8AC3E}">
        <p14:creationId xmlns:p14="http://schemas.microsoft.com/office/powerpoint/2010/main" val="42076423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2/18/2016</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dirty="0"/>
          </a:p>
        </p:txBody>
      </p:sp>
    </p:spTree>
    <p:extLst>
      <p:ext uri="{BB962C8B-B14F-4D97-AF65-F5344CB8AC3E}">
        <p14:creationId xmlns:p14="http://schemas.microsoft.com/office/powerpoint/2010/main" val="39897470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2/18/2016</a:t>
            </a:fld>
            <a:endParaRPr lang="en-US" dirty="0">
              <a:solidFill>
                <a:schemeClr val="tx2"/>
              </a:solidFill>
            </a:endParaRPr>
          </a:p>
        </p:txBody>
      </p:sp>
      <p:sp>
        <p:nvSpPr>
          <p:cNvPr id="6" name="Footer Placeholder 5"/>
          <p:cNvSpPr>
            <a:spLocks noGrp="1"/>
          </p:cNvSpPr>
          <p:nvPr>
            <p:ph type="ftr" sz="quarter" idx="11"/>
          </p:nvPr>
        </p:nvSpPr>
        <p:spPr/>
        <p:txBody>
          <a:bodyPr/>
          <a:lstStyle/>
          <a:p>
            <a:pPr algn="l" eaLnBrk="1" latinLnBrk="0" hangingPunct="1"/>
            <a:endParaRPr kumimoji="0" lang="en-US" dirty="0">
              <a:solidFill>
                <a:schemeClr val="tx2"/>
              </a:solidFill>
            </a:endParaRPr>
          </a:p>
        </p:txBody>
      </p:sp>
      <p:sp>
        <p:nvSpPr>
          <p:cNvPr id="7" name="Slide Number Placeholder 6"/>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Tree>
    <p:extLst>
      <p:ext uri="{BB962C8B-B14F-4D97-AF65-F5344CB8AC3E}">
        <p14:creationId xmlns:p14="http://schemas.microsoft.com/office/powerpoint/2010/main" val="42045892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2/18/2016</a:t>
            </a:fld>
            <a:endParaRPr lang="en-US" dirty="0">
              <a:solidFill>
                <a:schemeClr val="tx2"/>
              </a:solidFill>
            </a:endParaRPr>
          </a:p>
        </p:txBody>
      </p:sp>
      <p:sp>
        <p:nvSpPr>
          <p:cNvPr id="6" name="Footer Placeholder 5"/>
          <p:cNvSpPr>
            <a:spLocks noGrp="1"/>
          </p:cNvSpPr>
          <p:nvPr>
            <p:ph type="ftr" sz="quarter" idx="11"/>
          </p:nvPr>
        </p:nvSpPr>
        <p:spPr/>
        <p:txBody>
          <a:bodyPr/>
          <a:lstStyle/>
          <a:p>
            <a:pPr algn="l" eaLnBrk="1" latinLnBrk="0" hangingPunct="1"/>
            <a:endParaRPr kumimoji="0" lang="en-US" dirty="0">
              <a:solidFill>
                <a:schemeClr val="tx2"/>
              </a:solidFill>
            </a:endParaRPr>
          </a:p>
        </p:txBody>
      </p:sp>
      <p:sp>
        <p:nvSpPr>
          <p:cNvPr id="7" name="Slide Number Placeholder 6"/>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Tree>
    <p:extLst>
      <p:ext uri="{BB962C8B-B14F-4D97-AF65-F5344CB8AC3E}">
        <p14:creationId xmlns:p14="http://schemas.microsoft.com/office/powerpoint/2010/main" val="1535395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2/18/2016</a:t>
            </a:fld>
            <a:endParaRPr lang="en-US" dirty="0">
              <a:solidFill>
                <a:schemeClr val="tx2"/>
              </a:solidFill>
            </a:endParaRPr>
          </a:p>
        </p:txBody>
      </p:sp>
      <p:sp>
        <p:nvSpPr>
          <p:cNvPr id="6" name="Footer Placeholder 5"/>
          <p:cNvSpPr>
            <a:spLocks noGrp="1"/>
          </p:cNvSpPr>
          <p:nvPr>
            <p:ph type="ftr" sz="quarter" idx="11"/>
          </p:nvPr>
        </p:nvSpPr>
        <p:spPr/>
        <p:txBody>
          <a:bodyPr/>
          <a:lstStyle/>
          <a:p>
            <a:pPr algn="l" eaLnBrk="1" latinLnBrk="0" hangingPunct="1"/>
            <a:endParaRPr kumimoji="0" lang="en-US" dirty="0">
              <a:solidFill>
                <a:schemeClr val="tx2"/>
              </a:solidFill>
            </a:endParaRPr>
          </a:p>
        </p:txBody>
      </p:sp>
      <p:sp>
        <p:nvSpPr>
          <p:cNvPr id="7" name="Slide Number Placeholder 6"/>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547849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2/18/2016</a:t>
            </a:fld>
            <a:endParaRPr lang="en-US" dirty="0">
              <a:solidFill>
                <a:schemeClr val="tx2"/>
              </a:solidFill>
            </a:endParaRPr>
          </a:p>
        </p:txBody>
      </p:sp>
      <p:sp>
        <p:nvSpPr>
          <p:cNvPr id="6" name="Footer Placeholder 5"/>
          <p:cNvSpPr>
            <a:spLocks noGrp="1"/>
          </p:cNvSpPr>
          <p:nvPr>
            <p:ph type="ftr" sz="quarter" idx="11"/>
          </p:nvPr>
        </p:nvSpPr>
        <p:spPr/>
        <p:txBody>
          <a:bodyPr/>
          <a:lstStyle/>
          <a:p>
            <a:pPr algn="l" eaLnBrk="1" latinLnBrk="0" hangingPunct="1"/>
            <a:endParaRPr kumimoji="0" lang="en-US" dirty="0">
              <a:solidFill>
                <a:schemeClr val="tx2"/>
              </a:solidFill>
            </a:endParaRPr>
          </a:p>
        </p:txBody>
      </p:sp>
      <p:sp>
        <p:nvSpPr>
          <p:cNvPr id="7" name="Slide Number Placeholder 6"/>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Tree>
    <p:extLst>
      <p:ext uri="{BB962C8B-B14F-4D97-AF65-F5344CB8AC3E}">
        <p14:creationId xmlns:p14="http://schemas.microsoft.com/office/powerpoint/2010/main" val="6218244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2/18/2016</a:t>
            </a:fld>
            <a:endParaRPr lang="en-US" dirty="0">
              <a:solidFill>
                <a:schemeClr val="tx2"/>
              </a:solidFill>
            </a:endParaRPr>
          </a:p>
        </p:txBody>
      </p:sp>
      <p:sp>
        <p:nvSpPr>
          <p:cNvPr id="4" name="Footer Placeholder 3"/>
          <p:cNvSpPr>
            <a:spLocks noGrp="1"/>
          </p:cNvSpPr>
          <p:nvPr>
            <p:ph type="ftr" sz="quarter" idx="11"/>
          </p:nvPr>
        </p:nvSpPr>
        <p:spPr/>
        <p:txBody>
          <a:bodyPr/>
          <a:lstStyle/>
          <a:p>
            <a:pPr algn="l" eaLnBrk="1" latinLnBrk="0" hangingPunct="1"/>
            <a:endParaRPr kumimoji="0" lang="en-US" dirty="0">
              <a:solidFill>
                <a:schemeClr val="tx2"/>
              </a:solidFill>
            </a:endParaRPr>
          </a:p>
        </p:txBody>
      </p:sp>
      <p:sp>
        <p:nvSpPr>
          <p:cNvPr id="5" name="Slide Number Placeholder 4"/>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Tree>
    <p:extLst>
      <p:ext uri="{BB962C8B-B14F-4D97-AF65-F5344CB8AC3E}">
        <p14:creationId xmlns:p14="http://schemas.microsoft.com/office/powerpoint/2010/main" val="17510455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2/18/2016</a:t>
            </a:fld>
            <a:endParaRPr lang="en-US" dirty="0">
              <a:solidFill>
                <a:schemeClr val="tx2"/>
              </a:solidFill>
            </a:endParaRPr>
          </a:p>
        </p:txBody>
      </p:sp>
      <p:sp>
        <p:nvSpPr>
          <p:cNvPr id="4" name="Footer Placeholder 3"/>
          <p:cNvSpPr>
            <a:spLocks noGrp="1"/>
          </p:cNvSpPr>
          <p:nvPr>
            <p:ph type="ftr" sz="quarter" idx="11"/>
          </p:nvPr>
        </p:nvSpPr>
        <p:spPr/>
        <p:txBody>
          <a:bodyPr/>
          <a:lstStyle/>
          <a:p>
            <a:pPr algn="l" eaLnBrk="1" latinLnBrk="0" hangingPunct="1"/>
            <a:endParaRPr kumimoji="0" lang="en-US" dirty="0">
              <a:solidFill>
                <a:schemeClr val="tx2"/>
              </a:solidFill>
            </a:endParaRPr>
          </a:p>
        </p:txBody>
      </p:sp>
      <p:sp>
        <p:nvSpPr>
          <p:cNvPr id="5" name="Slide Number Placeholder 4"/>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Tree>
    <p:extLst>
      <p:ext uri="{BB962C8B-B14F-4D97-AF65-F5344CB8AC3E}">
        <p14:creationId xmlns:p14="http://schemas.microsoft.com/office/powerpoint/2010/main" val="66708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2/18/2016</a:t>
            </a:fld>
            <a:endParaRPr lang="en-US" dirty="0"/>
          </a:p>
        </p:txBody>
      </p:sp>
      <p:sp>
        <p:nvSpPr>
          <p:cNvPr id="9" name="Slide Number Placeholder 8"/>
          <p:cNvSpPr>
            <a:spLocks noGrp="1"/>
          </p:cNvSpPr>
          <p:nvPr>
            <p:ph type="sldNum" sz="quarter" idx="11"/>
          </p:nvPr>
        </p:nvSpPr>
        <p:spPr/>
        <p:txBody>
          <a:bodyPr/>
          <a:lstStyle/>
          <a:p>
            <a:fld id="{2BBB5E19-F10A-4C2F-BF6F-11C513378A2E}" type="slidenum">
              <a:rPr kumimoji="0" lang="en-US" smtClean="0"/>
              <a:pPr eaLnBrk="1" latinLnBrk="0" hangingPunct="1"/>
              <a:t>‹#›</a:t>
            </a:fld>
            <a:endParaRPr kumimoji="0" lang="en-US" dirty="0"/>
          </a:p>
        </p:txBody>
      </p:sp>
      <p:sp>
        <p:nvSpPr>
          <p:cNvPr id="10" name="Footer Placeholder 9"/>
          <p:cNvSpPr>
            <a:spLocks noGrp="1"/>
          </p:cNvSpPr>
          <p:nvPr>
            <p:ph type="ftr" sz="quarter" idx="12"/>
          </p:nvPr>
        </p:nvSpPr>
        <p:spPr/>
        <p:txBody>
          <a:bodyPr/>
          <a:lstStyle/>
          <a:p>
            <a:endParaRPr kumimoji="0" lang="en-US" dirty="0"/>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2/18/2016</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dirty="0"/>
          </a:p>
        </p:txBody>
      </p:sp>
    </p:spTree>
    <p:extLst>
      <p:ext uri="{BB962C8B-B14F-4D97-AF65-F5344CB8AC3E}">
        <p14:creationId xmlns:p14="http://schemas.microsoft.com/office/powerpoint/2010/main" val="37505046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2/18/2016</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dirty="0"/>
          </a:p>
        </p:txBody>
      </p:sp>
    </p:spTree>
    <p:extLst>
      <p:ext uri="{BB962C8B-B14F-4D97-AF65-F5344CB8AC3E}">
        <p14:creationId xmlns:p14="http://schemas.microsoft.com/office/powerpoint/2010/main" val="21009341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2/18/2016</a:t>
            </a:fld>
            <a:endParaRPr lang="en-US" dirty="0"/>
          </a:p>
        </p:txBody>
      </p:sp>
      <p:sp>
        <p:nvSpPr>
          <p:cNvPr id="5" name="Footer Placeholder 4"/>
          <p:cNvSpPr>
            <a:spLocks noGrp="1"/>
          </p:cNvSpPr>
          <p:nvPr>
            <p:ph type="ftr" sz="quarter" idx="11"/>
          </p:nvPr>
        </p:nvSpPr>
        <p:spPr>
          <a:xfrm>
            <a:off x="2396319" y="329308"/>
            <a:ext cx="3086292" cy="309201"/>
          </a:xfrm>
        </p:spPr>
        <p:txBody>
          <a:bodyPr/>
          <a:lstStyle/>
          <a:p>
            <a:endParaRPr kumimoji="0" lang="en-US" dirty="0"/>
          </a:p>
        </p:txBody>
      </p:sp>
      <p:sp>
        <p:nvSpPr>
          <p:cNvPr id="6" name="Slide Number Placeholder 5"/>
          <p:cNvSpPr>
            <a:spLocks noGrp="1"/>
          </p:cNvSpPr>
          <p:nvPr>
            <p:ph type="sldNum" sz="quarter" idx="12"/>
          </p:nvPr>
        </p:nvSpPr>
        <p:spPr>
          <a:xfrm>
            <a:off x="1434703" y="798973"/>
            <a:ext cx="802005" cy="503578"/>
          </a:xfrm>
        </p:spPr>
        <p:txBody>
          <a:bodyPr/>
          <a:lstStyle/>
          <a:p>
            <a:fld id="{2BBB5E19-F10A-4C2F-BF6F-11C513378A2E}" type="slidenum">
              <a:rPr kumimoji="0" lang="en-US" smtClean="0"/>
              <a:pPr eaLnBrk="1" latinLnBrk="0" hangingPunct="1"/>
              <a:t>‹#›</a:t>
            </a:fld>
            <a:endParaRPr kumimoji="0" lang="en-US" dirty="0"/>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841153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2/18/2016</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dirty="0"/>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108405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2/18/2016</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dirty="0"/>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657370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2/18/2016</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dirty="0"/>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902105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2/18/2016</a:t>
            </a:fld>
            <a:endParaRPr lang="en-US" dirty="0"/>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dirty="0"/>
          </a:p>
        </p:txBody>
      </p:sp>
    </p:spTree>
    <p:extLst>
      <p:ext uri="{BB962C8B-B14F-4D97-AF65-F5344CB8AC3E}">
        <p14:creationId xmlns:p14="http://schemas.microsoft.com/office/powerpoint/2010/main" val="33104277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2/18/2016</a:t>
            </a:fld>
            <a:endParaRPr lang="en-US" dirty="0"/>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dirty="0"/>
          </a:p>
        </p:txBody>
      </p:sp>
    </p:spTree>
    <p:extLst>
      <p:ext uri="{BB962C8B-B14F-4D97-AF65-F5344CB8AC3E}">
        <p14:creationId xmlns:p14="http://schemas.microsoft.com/office/powerpoint/2010/main" val="9097418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2/18/2016</a:t>
            </a:fld>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dirty="0"/>
          </a:p>
        </p:txBody>
      </p:sp>
    </p:spTree>
    <p:extLst>
      <p:ext uri="{BB962C8B-B14F-4D97-AF65-F5344CB8AC3E}">
        <p14:creationId xmlns:p14="http://schemas.microsoft.com/office/powerpoint/2010/main" val="18760628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2/18/2016</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dirty="0"/>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01964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2/18/2016</a:t>
            </a:fld>
            <a:endParaRPr lang="en-US" dirty="0"/>
          </a:p>
        </p:txBody>
      </p:sp>
      <p:sp>
        <p:nvSpPr>
          <p:cNvPr id="15" name="Slide Number Placeholder 14"/>
          <p:cNvSpPr>
            <a:spLocks noGrp="1"/>
          </p:cNvSpPr>
          <p:nvPr>
            <p:ph type="sldNum" sz="quarter" idx="11"/>
          </p:nvPr>
        </p:nvSpPr>
        <p:spPr/>
        <p:txBody>
          <a:bodyPr/>
          <a:lstStyle/>
          <a:p>
            <a:fld id="{2BBB5E19-F10A-4C2F-BF6F-11C513378A2E}" type="slidenum">
              <a:rPr kumimoji="0" lang="en-US" smtClean="0"/>
              <a:pPr eaLnBrk="1" latinLnBrk="0" hangingPunct="1"/>
              <a:t>‹#›</a:t>
            </a:fld>
            <a:endParaRPr kumimoji="0" lang="en-US" dirty="0"/>
          </a:p>
        </p:txBody>
      </p:sp>
      <p:sp>
        <p:nvSpPr>
          <p:cNvPr id="16" name="Footer Placeholder 15"/>
          <p:cNvSpPr>
            <a:spLocks noGrp="1"/>
          </p:cNvSpPr>
          <p:nvPr>
            <p:ph type="ftr" sz="quarter" idx="12"/>
          </p:nvPr>
        </p:nvSpPr>
        <p:spPr/>
        <p:txBody>
          <a:bodyPr/>
          <a:lstStyle/>
          <a:p>
            <a:endParaRPr kumimoji="0"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pPr algn="r" eaLnBrk="1" latinLnBrk="0" hangingPunct="1"/>
            <a:fld id="{E6F9B8CD-342D-4579-98EC-A8FD6B7370E1}" type="datetimeFigureOut">
              <a:rPr lang="en-US" smtClean="0"/>
              <a:pPr algn="r" eaLnBrk="1" latinLnBrk="0" hangingPunct="1"/>
              <a:t>2/18/2016</a:t>
            </a:fld>
            <a:endParaRPr lang="en-US" dirty="0"/>
          </a:p>
        </p:txBody>
      </p:sp>
      <p:sp>
        <p:nvSpPr>
          <p:cNvPr id="6" name="Footer Placeholder 5"/>
          <p:cNvSpPr>
            <a:spLocks noGrp="1"/>
          </p:cNvSpPr>
          <p:nvPr>
            <p:ph type="ftr" sz="quarter" idx="11"/>
          </p:nvPr>
        </p:nvSpPr>
        <p:spPr>
          <a:xfrm>
            <a:off x="1437530" y="318641"/>
            <a:ext cx="3251553" cy="320931"/>
          </a:xfrm>
        </p:spPr>
        <p:txBody>
          <a:bodyPr/>
          <a:lstStyle/>
          <a:p>
            <a:endParaRPr kumimoji="0" lang="en-US" dirty="0"/>
          </a:p>
        </p:txBody>
      </p:sp>
      <p:sp>
        <p:nvSpPr>
          <p:cNvPr id="7" name="Slide Number Placeholder 6"/>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dirty="0"/>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56990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2/18/2016</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dirty="0"/>
          </a:p>
        </p:txBody>
      </p:sp>
    </p:spTree>
    <p:extLst>
      <p:ext uri="{BB962C8B-B14F-4D97-AF65-F5344CB8AC3E}">
        <p14:creationId xmlns:p14="http://schemas.microsoft.com/office/powerpoint/2010/main" val="40779213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2/18/2016</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dirty="0"/>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166515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2/18/2016</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dirty="0"/>
          </a:p>
        </p:txBody>
      </p:sp>
    </p:spTree>
    <p:extLst>
      <p:ext uri="{BB962C8B-B14F-4D97-AF65-F5344CB8AC3E}">
        <p14:creationId xmlns:p14="http://schemas.microsoft.com/office/powerpoint/2010/main" val="17328103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2/18/2016</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dirty="0"/>
          </a:p>
        </p:txBody>
      </p:sp>
    </p:spTree>
    <p:extLst>
      <p:ext uri="{BB962C8B-B14F-4D97-AF65-F5344CB8AC3E}">
        <p14:creationId xmlns:p14="http://schemas.microsoft.com/office/powerpoint/2010/main" val="32681655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2/18/2016</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dirty="0"/>
          </a:p>
        </p:txBody>
      </p:sp>
    </p:spTree>
    <p:extLst>
      <p:ext uri="{BB962C8B-B14F-4D97-AF65-F5344CB8AC3E}">
        <p14:creationId xmlns:p14="http://schemas.microsoft.com/office/powerpoint/2010/main" val="37544160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2/18/2016</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dirty="0"/>
          </a:p>
        </p:txBody>
      </p:sp>
    </p:spTree>
    <p:extLst>
      <p:ext uri="{BB962C8B-B14F-4D97-AF65-F5344CB8AC3E}">
        <p14:creationId xmlns:p14="http://schemas.microsoft.com/office/powerpoint/2010/main" val="31616099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2/18/2016</a:t>
            </a:fld>
            <a:endParaRPr lang="en-US" dirty="0"/>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dirty="0"/>
          </a:p>
        </p:txBody>
      </p:sp>
    </p:spTree>
    <p:extLst>
      <p:ext uri="{BB962C8B-B14F-4D97-AF65-F5344CB8AC3E}">
        <p14:creationId xmlns:p14="http://schemas.microsoft.com/office/powerpoint/2010/main" val="37277186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2/18/2016</a:t>
            </a:fld>
            <a:endParaRPr lang="en-US" dirty="0"/>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dirty="0"/>
          </a:p>
        </p:txBody>
      </p:sp>
    </p:spTree>
    <p:extLst>
      <p:ext uri="{BB962C8B-B14F-4D97-AF65-F5344CB8AC3E}">
        <p14:creationId xmlns:p14="http://schemas.microsoft.com/office/powerpoint/2010/main" val="10182118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2/18/2016</a:t>
            </a:fld>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dirty="0"/>
          </a:p>
        </p:txBody>
      </p:sp>
    </p:spTree>
    <p:extLst>
      <p:ext uri="{BB962C8B-B14F-4D97-AF65-F5344CB8AC3E}">
        <p14:creationId xmlns:p14="http://schemas.microsoft.com/office/powerpoint/2010/main" val="2837229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2/18/2016</a:t>
            </a:fld>
            <a:endParaRPr lang="en-US" dirty="0"/>
          </a:p>
        </p:txBody>
      </p:sp>
      <p:sp>
        <p:nvSpPr>
          <p:cNvPr id="8" name="Slide Number Placeholder 7"/>
          <p:cNvSpPr>
            <a:spLocks noGrp="1"/>
          </p:cNvSpPr>
          <p:nvPr>
            <p:ph type="sldNum" sz="quarter" idx="11"/>
          </p:nvPr>
        </p:nvSpPr>
        <p:spPr/>
        <p:txBody>
          <a:bodyPr/>
          <a:lstStyle/>
          <a:p>
            <a:pPr algn="ctr" eaLnBrk="1" latinLnBrk="0" hangingPunct="1"/>
            <a:fld id="{2BBB5E19-F10A-4C2F-BF6F-11C513378A2E}" type="slidenum">
              <a:rPr kumimoji="0" lang="en-US" smtClean="0"/>
              <a:pPr algn="ctr" eaLnBrk="1" latinLnBrk="0" hangingPunct="1"/>
              <a:t>‹#›</a:t>
            </a:fld>
            <a:endParaRPr kumimoji="0" lang="en-US" dirty="0"/>
          </a:p>
        </p:txBody>
      </p:sp>
      <p:sp>
        <p:nvSpPr>
          <p:cNvPr id="9" name="Footer Placeholder 8"/>
          <p:cNvSpPr>
            <a:spLocks noGrp="1"/>
          </p:cNvSpPr>
          <p:nvPr>
            <p:ph type="ftr" sz="quarter" idx="12"/>
          </p:nvPr>
        </p:nvSpPr>
        <p:spPr/>
        <p:txBody>
          <a:bodyPr/>
          <a:lstStyle/>
          <a:p>
            <a:endParaRPr kumimoji="0"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2/18/2016</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dirty="0"/>
          </a:p>
        </p:txBody>
      </p:sp>
    </p:spTree>
    <p:extLst>
      <p:ext uri="{BB962C8B-B14F-4D97-AF65-F5344CB8AC3E}">
        <p14:creationId xmlns:p14="http://schemas.microsoft.com/office/powerpoint/2010/main" val="26846413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2/18/2016</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dirty="0"/>
          </a:p>
        </p:txBody>
      </p:sp>
    </p:spTree>
    <p:extLst>
      <p:ext uri="{BB962C8B-B14F-4D97-AF65-F5344CB8AC3E}">
        <p14:creationId xmlns:p14="http://schemas.microsoft.com/office/powerpoint/2010/main" val="373367170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2/18/2016</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dirty="0"/>
          </a:p>
        </p:txBody>
      </p:sp>
    </p:spTree>
    <p:extLst>
      <p:ext uri="{BB962C8B-B14F-4D97-AF65-F5344CB8AC3E}">
        <p14:creationId xmlns:p14="http://schemas.microsoft.com/office/powerpoint/2010/main" val="4375249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2/18/2016</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dirty="0"/>
          </a:p>
        </p:txBody>
      </p:sp>
    </p:spTree>
    <p:extLst>
      <p:ext uri="{BB962C8B-B14F-4D97-AF65-F5344CB8AC3E}">
        <p14:creationId xmlns:p14="http://schemas.microsoft.com/office/powerpoint/2010/main" val="7278886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2/18/2016</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dirty="0"/>
          </a:p>
        </p:txBody>
      </p:sp>
    </p:spTree>
    <p:extLst>
      <p:ext uri="{BB962C8B-B14F-4D97-AF65-F5344CB8AC3E}">
        <p14:creationId xmlns:p14="http://schemas.microsoft.com/office/powerpoint/2010/main" val="29177059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2/18/2016</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dirty="0"/>
          </a:p>
        </p:txBody>
      </p:sp>
    </p:spTree>
    <p:extLst>
      <p:ext uri="{BB962C8B-B14F-4D97-AF65-F5344CB8AC3E}">
        <p14:creationId xmlns:p14="http://schemas.microsoft.com/office/powerpoint/2010/main" val="42107391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2/18/2016</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dirty="0"/>
          </a:p>
        </p:txBody>
      </p:sp>
    </p:spTree>
    <p:extLst>
      <p:ext uri="{BB962C8B-B14F-4D97-AF65-F5344CB8AC3E}">
        <p14:creationId xmlns:p14="http://schemas.microsoft.com/office/powerpoint/2010/main" val="376401785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2/18/2016</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dirty="0"/>
          </a:p>
        </p:txBody>
      </p:sp>
    </p:spTree>
    <p:extLst>
      <p:ext uri="{BB962C8B-B14F-4D97-AF65-F5344CB8AC3E}">
        <p14:creationId xmlns:p14="http://schemas.microsoft.com/office/powerpoint/2010/main" val="106570330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2/18/2016</a:t>
            </a:fld>
            <a:endParaRPr lang="en-US" dirty="0"/>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dirty="0"/>
          </a:p>
        </p:txBody>
      </p:sp>
    </p:spTree>
    <p:extLst>
      <p:ext uri="{BB962C8B-B14F-4D97-AF65-F5344CB8AC3E}">
        <p14:creationId xmlns:p14="http://schemas.microsoft.com/office/powerpoint/2010/main" val="300785735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2/18/2016</a:t>
            </a:fld>
            <a:endParaRPr lang="en-US" dirty="0"/>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dirty="0"/>
          </a:p>
        </p:txBody>
      </p:sp>
    </p:spTree>
    <p:extLst>
      <p:ext uri="{BB962C8B-B14F-4D97-AF65-F5344CB8AC3E}">
        <p14:creationId xmlns:p14="http://schemas.microsoft.com/office/powerpoint/2010/main" val="267227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2/18/2016</a:t>
            </a:fld>
            <a:endParaRPr lang="en-US" dirty="0"/>
          </a:p>
        </p:txBody>
      </p:sp>
      <p:sp>
        <p:nvSpPr>
          <p:cNvPr id="6" name="Slide Number Placeholder 5"/>
          <p:cNvSpPr>
            <a:spLocks noGrp="1"/>
          </p:cNvSpPr>
          <p:nvPr>
            <p:ph type="sldNum" sz="quarter" idx="11"/>
          </p:nvPr>
        </p:nvSpPr>
        <p:spPr/>
        <p:txBody>
          <a:bodyPr/>
          <a:lstStyle/>
          <a:p>
            <a:fld id="{2BBB5E19-F10A-4C2F-BF6F-11C513378A2E}" type="slidenum">
              <a:rPr kumimoji="0" lang="en-US" smtClean="0"/>
              <a:pPr eaLnBrk="1" latinLnBrk="0" hangingPunct="1"/>
              <a:t>‹#›</a:t>
            </a:fld>
            <a:endParaRPr kumimoji="0" lang="en-US" dirty="0"/>
          </a:p>
        </p:txBody>
      </p:sp>
      <p:sp>
        <p:nvSpPr>
          <p:cNvPr id="7" name="Footer Placeholder 6"/>
          <p:cNvSpPr>
            <a:spLocks noGrp="1"/>
          </p:cNvSpPr>
          <p:nvPr>
            <p:ph type="ftr" sz="quarter" idx="12"/>
          </p:nvPr>
        </p:nvSpPr>
        <p:spPr/>
        <p:txBody>
          <a:bodyPr/>
          <a:lstStyle/>
          <a:p>
            <a:endParaRPr kumimoji="0"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2/18/2016</a:t>
            </a:fld>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dirty="0"/>
          </a:p>
        </p:txBody>
      </p:sp>
    </p:spTree>
    <p:extLst>
      <p:ext uri="{BB962C8B-B14F-4D97-AF65-F5344CB8AC3E}">
        <p14:creationId xmlns:p14="http://schemas.microsoft.com/office/powerpoint/2010/main" val="190010744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2/18/2016</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dirty="0"/>
          </a:p>
        </p:txBody>
      </p:sp>
    </p:spTree>
    <p:extLst>
      <p:ext uri="{BB962C8B-B14F-4D97-AF65-F5344CB8AC3E}">
        <p14:creationId xmlns:p14="http://schemas.microsoft.com/office/powerpoint/2010/main" val="11762516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2/18/2016</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dirty="0"/>
          </a:p>
        </p:txBody>
      </p:sp>
    </p:spTree>
    <p:extLst>
      <p:ext uri="{BB962C8B-B14F-4D97-AF65-F5344CB8AC3E}">
        <p14:creationId xmlns:p14="http://schemas.microsoft.com/office/powerpoint/2010/main" val="315048646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2/18/2016</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dirty="0"/>
          </a:p>
        </p:txBody>
      </p:sp>
    </p:spTree>
    <p:extLst>
      <p:ext uri="{BB962C8B-B14F-4D97-AF65-F5344CB8AC3E}">
        <p14:creationId xmlns:p14="http://schemas.microsoft.com/office/powerpoint/2010/main" val="11937687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2/18/2016</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dirty="0"/>
          </a:p>
        </p:txBody>
      </p:sp>
    </p:spTree>
    <p:extLst>
      <p:ext uri="{BB962C8B-B14F-4D97-AF65-F5344CB8AC3E}">
        <p14:creationId xmlns:p14="http://schemas.microsoft.com/office/powerpoint/2010/main" val="3845218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2/18/2016</a:t>
            </a:fld>
            <a:endParaRPr lang="en-US" dirty="0"/>
          </a:p>
        </p:txBody>
      </p:sp>
      <p:sp>
        <p:nvSpPr>
          <p:cNvPr id="16" name="Slide Number Placeholder 15"/>
          <p:cNvSpPr>
            <a:spLocks noGrp="1"/>
          </p:cNvSpPr>
          <p:nvPr>
            <p:ph type="sldNum" sz="quarter" idx="11"/>
          </p:nvPr>
        </p:nvSpPr>
        <p:spPr/>
        <p:txBody>
          <a:bodyPr/>
          <a:lstStyle/>
          <a:p>
            <a:pPr algn="ctr" eaLnBrk="1" latinLnBrk="0" hangingPunct="1"/>
            <a:fld id="{2BBB5E19-F10A-4C2F-BF6F-11C513378A2E}" type="slidenum">
              <a:rPr kumimoji="0" lang="en-US" smtClean="0"/>
              <a:pPr algn="ctr" eaLnBrk="1" latinLnBrk="0" hangingPunct="1"/>
              <a:t>‹#›</a:t>
            </a:fld>
            <a:endParaRPr kumimoji="0" lang="en-US" dirty="0"/>
          </a:p>
        </p:txBody>
      </p:sp>
      <p:sp>
        <p:nvSpPr>
          <p:cNvPr id="17" name="Footer Placeholder 16"/>
          <p:cNvSpPr>
            <a:spLocks noGrp="1"/>
          </p:cNvSpPr>
          <p:nvPr>
            <p:ph type="ftr" sz="quarter" idx="12"/>
          </p:nvPr>
        </p:nvSpPr>
        <p:spPr/>
        <p:txBody>
          <a:bodyPr/>
          <a:lstStyle/>
          <a:p>
            <a:endParaRPr kumimoji="0" lang="en-US" dirty="0"/>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2/18/2016</a:t>
            </a:fld>
            <a:endParaRPr lang="en-US" dirty="0"/>
          </a:p>
        </p:txBody>
      </p:sp>
      <p:sp>
        <p:nvSpPr>
          <p:cNvPr id="14" name="Slide Number Placeholder 13"/>
          <p:cNvSpPr>
            <a:spLocks noGrp="1"/>
          </p:cNvSpPr>
          <p:nvPr>
            <p:ph type="sldNum" sz="quarter" idx="11"/>
          </p:nvPr>
        </p:nvSpPr>
        <p:spPr/>
        <p:txBody>
          <a:bodyPr/>
          <a:lstStyle/>
          <a:p>
            <a:pPr algn="ctr" eaLnBrk="1" latinLnBrk="0" hangingPunct="1"/>
            <a:fld id="{2BBB5E19-F10A-4C2F-BF6F-11C513378A2E}" type="slidenum">
              <a:rPr kumimoji="0" lang="en-US" smtClean="0"/>
              <a:pPr algn="ctr" eaLnBrk="1" latinLnBrk="0" hangingPunct="1"/>
              <a:t>‹#›</a:t>
            </a:fld>
            <a:endParaRPr kumimoji="0" lang="en-US" dirty="0"/>
          </a:p>
        </p:txBody>
      </p:sp>
      <p:sp>
        <p:nvSpPr>
          <p:cNvPr id="15" name="Footer Placeholder 14"/>
          <p:cNvSpPr>
            <a:spLocks noGrp="1"/>
          </p:cNvSpPr>
          <p:nvPr>
            <p:ph type="ftr" sz="quarter" idx="12"/>
          </p:nvPr>
        </p:nvSpPr>
        <p:spPr/>
        <p:txBody>
          <a:bodyPr/>
          <a:lstStyle/>
          <a:p>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3.jp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pPr algn="r" eaLnBrk="1" latinLnBrk="0" hangingPunct="1"/>
            <a:fld id="{E6F9B8CD-342D-4579-98EC-A8FD6B7370E1}" type="datetimeFigureOut">
              <a:rPr lang="en-US" smtClean="0"/>
              <a:pPr algn="r" eaLnBrk="1" latinLnBrk="0" hangingPunct="1"/>
              <a:t>2/18/2016</a:t>
            </a:fld>
            <a:endParaRPr lang="en-US" dirty="0">
              <a:solidFill>
                <a:schemeClr val="tx2"/>
              </a:solidFill>
            </a:endParaRPr>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pPr algn="l" eaLnBrk="1" latinLnBrk="0" hangingPunct="1"/>
            <a:endParaRPr kumimoji="0" lang="en-US" dirty="0">
              <a:solidFill>
                <a:schemeClr val="tx2"/>
              </a:solidFill>
            </a:endParaRPr>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756" r:id="rId12"/>
    <p:sldLayoutId id="2147483757" r:id="rId13"/>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pPr algn="r" eaLnBrk="1" latinLnBrk="0" hangingPunct="1"/>
            <a:fld id="{E6F9B8CD-342D-4579-98EC-A8FD6B7370E1}" type="datetimeFigureOut">
              <a:rPr lang="en-US" smtClean="0"/>
              <a:pPr algn="r" eaLnBrk="1" latinLnBrk="0" hangingPunct="1"/>
              <a:t>2/18/2016</a:t>
            </a:fld>
            <a:endParaRPr lang="en-US" dirty="0">
              <a:solidFill>
                <a:schemeClr val="tx2"/>
              </a:solidFill>
            </a:endParaRPr>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pPr algn="l" eaLnBrk="1" latinLnBrk="0" hangingPunct="1"/>
            <a:endParaRPr kumimoji="0" lang="en-US" dirty="0">
              <a:solidFill>
                <a:schemeClr val="tx2"/>
              </a:solidFill>
            </a:endParaRPr>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lgn="r" eaLnBrk="1" latinLnBrk="0" hangingPunct="1"/>
            <a:fld id="{E6F9B8CD-342D-4579-98EC-A8FD6B7370E1}" type="datetimeFigureOut">
              <a:rPr lang="en-US" smtClean="0"/>
              <a:pPr algn="r" eaLnBrk="1" latinLnBrk="0" hangingPunct="1"/>
              <a:t>2/18/2016</a:t>
            </a:fld>
            <a:endParaRPr lang="en-US" dirty="0">
              <a:solidFill>
                <a:schemeClr val="tx2"/>
              </a:solidFill>
            </a:endParaRPr>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lgn="l" eaLnBrk="1" latinLnBrk="0" hangingPunct="1"/>
            <a:endParaRPr kumimoji="0" lang="en-US" dirty="0">
              <a:solidFill>
                <a:schemeClr val="tx2"/>
              </a:solidFill>
            </a:endParaRP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Tree>
    <p:extLst>
      <p:ext uri="{BB962C8B-B14F-4D97-AF65-F5344CB8AC3E}">
        <p14:creationId xmlns:p14="http://schemas.microsoft.com/office/powerpoint/2010/main" val="927553104"/>
      </p:ext>
    </p:extLst>
  </p:cSld>
  <p:clrMap bg1="dk1" tx1="lt1" bg2="dk2" tx2="lt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 id="2147483784" r:id="rId14"/>
    <p:sldLayoutId id="2147483785" r:id="rId15"/>
    <p:sldLayoutId id="2147483786" r:id="rId16"/>
    <p:sldLayoutId id="214748378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pPr algn="r" eaLnBrk="1" latinLnBrk="0" hangingPunct="1"/>
            <a:fld id="{E6F9B8CD-342D-4579-98EC-A8FD6B7370E1}" type="datetimeFigureOut">
              <a:rPr lang="en-US" smtClean="0"/>
              <a:pPr algn="r" eaLnBrk="1" latinLnBrk="0" hangingPunct="1"/>
              <a:t>2/18/2016</a:t>
            </a:fld>
            <a:endParaRPr lang="en-US" dirty="0">
              <a:solidFill>
                <a:schemeClr val="tx2"/>
              </a:solidFill>
            </a:endParaRPr>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pPr algn="l" eaLnBrk="1" latinLnBrk="0" hangingPunct="1"/>
            <a:endParaRPr kumimoji="0" lang="en-US" dirty="0">
              <a:solidFill>
                <a:schemeClr val="tx2"/>
              </a:solidFill>
            </a:endParaRPr>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Tree>
    <p:extLst>
      <p:ext uri="{BB962C8B-B14F-4D97-AF65-F5344CB8AC3E}">
        <p14:creationId xmlns:p14="http://schemas.microsoft.com/office/powerpoint/2010/main" val="3782919873"/>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lgn="r" eaLnBrk="1" latinLnBrk="0" hangingPunct="1"/>
            <a:fld id="{E6F9B8CD-342D-4579-98EC-A8FD6B7370E1}" type="datetimeFigureOut">
              <a:rPr lang="en-US" smtClean="0"/>
              <a:pPr algn="r" eaLnBrk="1" latinLnBrk="0" hangingPunct="1"/>
              <a:t>2/18/2016</a:t>
            </a:fld>
            <a:endParaRPr lang="en-US" dirty="0">
              <a:solidFill>
                <a:schemeClr val="tx2"/>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lgn="l" eaLnBrk="1" latinLnBrk="0" hangingPunct="1"/>
            <a:endParaRPr kumimoji="0" lang="en-US" dirty="0">
              <a:solidFill>
                <a:schemeClr val="tx2"/>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Tree>
    <p:extLst>
      <p:ext uri="{BB962C8B-B14F-4D97-AF65-F5344CB8AC3E}">
        <p14:creationId xmlns:p14="http://schemas.microsoft.com/office/powerpoint/2010/main" val="759298580"/>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lgn="r" eaLnBrk="1" latinLnBrk="0" hangingPunct="1"/>
            <a:fld id="{E6F9B8CD-342D-4579-98EC-A8FD6B7370E1}" type="datetimeFigureOut">
              <a:rPr lang="en-US" smtClean="0"/>
              <a:pPr algn="r" eaLnBrk="1" latinLnBrk="0" hangingPunct="1"/>
              <a:t>2/18/2016</a:t>
            </a:fld>
            <a:endParaRPr lang="en-US" dirty="0">
              <a:solidFill>
                <a:schemeClr val="tx2"/>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lgn="l" eaLnBrk="1" latinLnBrk="0" hangingPunct="1"/>
            <a:endParaRPr kumimoji="0" lang="en-US" dirty="0">
              <a:solidFill>
                <a:schemeClr val="tx2"/>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Tree>
    <p:extLst>
      <p:ext uri="{BB962C8B-B14F-4D97-AF65-F5344CB8AC3E}">
        <p14:creationId xmlns:p14="http://schemas.microsoft.com/office/powerpoint/2010/main" val="1766980365"/>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5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www.ncbi.nlm.nih.gov/pubmed?term=Durlak%20JA%5bAuthor%5d&amp;cauthor=true&amp;cauthor_uid=21291449" TargetMode="External"/><Relationship Id="rId7" Type="http://schemas.openxmlformats.org/officeDocument/2006/relationships/hyperlink" Target="http://www.ncbi.nlm.nih.gov/pubmed?term=Schellinger%20KB%5bAuthor%5d&amp;cauthor=true&amp;cauthor_uid=21291449"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www.ncbi.nlm.nih.gov/pubmed?term=Taylor%20RD%5bAuthor%5d&amp;cauthor=true&amp;cauthor_uid=21291449" TargetMode="External"/><Relationship Id="rId5" Type="http://schemas.openxmlformats.org/officeDocument/2006/relationships/hyperlink" Target="http://www.ncbi.nlm.nih.gov/pubmed?term=Dymnicki%20AB%5bAuthor%5d&amp;cauthor=true&amp;cauthor_uid=21291449" TargetMode="External"/><Relationship Id="rId4" Type="http://schemas.openxmlformats.org/officeDocument/2006/relationships/hyperlink" Target="http://www.ncbi.nlm.nih.gov/pubmed?term=Weissberg%20RP%5bAuthor%5d&amp;cauthor=true&amp;cauthor_uid=21291449"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70.xml"/><Relationship Id="rId5" Type="http://schemas.openxmlformats.org/officeDocument/2006/relationships/image" Target="../media/image23.png"/><Relationship Id="rId4" Type="http://schemas.openxmlformats.org/officeDocument/2006/relationships/image" Target="../media/image2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hyperlink" Target="http://www.topekacharacter.org/kansas-school-of-character.html" TargetMode="External"/><Relationship Id="rId2" Type="http://schemas.openxmlformats.org/officeDocument/2006/relationships/hyperlink" Target="mailto:skidd.kschared@gmail.com"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2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8" Type="http://schemas.openxmlformats.org/officeDocument/2006/relationships/hyperlink" Target="http://www.extension.umn.edu/youth/research/sel/docs/issue-brief-measurement-resource.pdf" TargetMode="External"/><Relationship Id="rId13" Type="http://schemas.openxmlformats.org/officeDocument/2006/relationships/hyperlink" Target="http://www.gtlcenter.org/sites/default/files/TeachingtheWholeChild.pdf" TargetMode="External"/><Relationship Id="rId3" Type="http://schemas.openxmlformats.org/officeDocument/2006/relationships/hyperlink" Target="http://www.kssecd.org/" TargetMode="External"/><Relationship Id="rId7" Type="http://schemas.openxmlformats.org/officeDocument/2006/relationships/hyperlink" Target="http://qedfoundation.org/fixed-vs-growth-mindsets/" TargetMode="External"/><Relationship Id="rId12" Type="http://schemas.openxmlformats.org/officeDocument/2006/relationships/hyperlink" Target="http://www.cfchildren.org/second-step/social-emotional-learning" TargetMode="External"/><Relationship Id="rId2" Type="http://schemas.openxmlformats.org/officeDocument/2006/relationships/hyperlink" Target="http://www.casel.org/" TargetMode="External"/><Relationship Id="rId1" Type="http://schemas.openxmlformats.org/officeDocument/2006/relationships/slideLayout" Target="../slideLayouts/slideLayout45.xml"/><Relationship Id="rId6" Type="http://schemas.openxmlformats.org/officeDocument/2006/relationships/hyperlink" Target="http://character.org/" TargetMode="External"/><Relationship Id="rId11" Type="http://schemas.openxmlformats.org/officeDocument/2006/relationships/hyperlink" Target="http://www.ascd.org/professional-development/pls/social-emotional-learning-and-character-education.aspx" TargetMode="External"/><Relationship Id="rId5" Type="http://schemas.openxmlformats.org/officeDocument/2006/relationships/hyperlink" Target="https://characterlab.org/" TargetMode="External"/><Relationship Id="rId10" Type="http://schemas.openxmlformats.org/officeDocument/2006/relationships/hyperlink" Target="http://www.kansasmtss.org/" TargetMode="External"/><Relationship Id="rId4" Type="http://schemas.openxmlformats.org/officeDocument/2006/relationships/hyperlink" Target="http://www.edutopia.org/social-emotional-learning?gclid=CP_9hMmk8sgCFVU2aQodY98IMg" TargetMode="External"/><Relationship Id="rId9" Type="http://schemas.openxmlformats.org/officeDocument/2006/relationships/hyperlink" Target="http://www.topekacharacter.org/kansas-school-of-character.html" TargetMode="External"/><Relationship Id="rId14" Type="http://schemas.openxmlformats.org/officeDocument/2006/relationships/hyperlink" Target="http://www.ksde.org/"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0" y="2209800"/>
            <a:ext cx="5867400" cy="2033588"/>
          </a:xfrm>
        </p:spPr>
        <p:txBody>
          <a:bodyPr anchor="ctr">
            <a:normAutofit/>
          </a:bodyPr>
          <a:lstStyle/>
          <a:p>
            <a:pPr algn="ctr"/>
            <a:r>
              <a:rPr lang="en-US" sz="5400" dirty="0" smtClean="0"/>
              <a:t>KEEN Conference</a:t>
            </a:r>
            <a:endParaRPr lang="en-US" sz="5400" dirty="0"/>
          </a:p>
        </p:txBody>
      </p:sp>
      <p:sp>
        <p:nvSpPr>
          <p:cNvPr id="3" name="Subtitle 2"/>
          <p:cNvSpPr>
            <a:spLocks noGrp="1"/>
          </p:cNvSpPr>
          <p:nvPr>
            <p:ph type="subTitle" idx="1"/>
          </p:nvPr>
        </p:nvSpPr>
        <p:spPr>
          <a:xfrm>
            <a:off x="1765300" y="4343400"/>
            <a:ext cx="7391400" cy="457200"/>
          </a:xfrm>
        </p:spPr>
        <p:txBody>
          <a:bodyPr>
            <a:normAutofit fontScale="92500" lnSpcReduction="20000"/>
          </a:bodyPr>
          <a:lstStyle/>
          <a:p>
            <a:pPr algn="r"/>
            <a:r>
              <a:rPr lang="en-US" dirty="0" smtClean="0"/>
              <a:t>February</a:t>
            </a:r>
            <a:r>
              <a:rPr lang="en-US" dirty="0" smtClean="0"/>
              <a:t> </a:t>
            </a:r>
            <a:r>
              <a:rPr lang="en-US" dirty="0" smtClean="0"/>
              <a:t>2016</a:t>
            </a:r>
            <a:endParaRPr lang="en-US" dirty="0"/>
          </a:p>
        </p:txBody>
      </p:sp>
      <p:sp>
        <p:nvSpPr>
          <p:cNvPr id="4" name="TextBox 3"/>
          <p:cNvSpPr txBox="1"/>
          <p:nvPr/>
        </p:nvSpPr>
        <p:spPr>
          <a:xfrm>
            <a:off x="1905000" y="5029200"/>
            <a:ext cx="7086600" cy="400110"/>
          </a:xfrm>
          <a:prstGeom prst="rect">
            <a:avLst/>
          </a:prstGeom>
          <a:noFill/>
        </p:spPr>
        <p:txBody>
          <a:bodyPr wrap="square" rtlCol="0">
            <a:spAutoFit/>
          </a:bodyPr>
          <a:lstStyle/>
          <a:p>
            <a:r>
              <a:rPr lang="en-US" sz="2000" dirty="0">
                <a:solidFill>
                  <a:schemeClr val="accent1"/>
                </a:solidFill>
              </a:rPr>
              <a:t>Kent Reed, School Counseling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04800"/>
            <a:ext cx="1219200" cy="1752600"/>
          </a:xfrm>
          <a:prstGeom prst="rect">
            <a:avLst/>
          </a:prstGeom>
          <a:ln>
            <a:solidFill>
              <a:schemeClr val="accent3"/>
            </a:solidFill>
          </a:ln>
          <a:effectLst>
            <a:glow rad="228600">
              <a:schemeClr val="accent4">
                <a:satMod val="175000"/>
                <a:alpha val="40000"/>
              </a:schemeClr>
            </a:glow>
          </a:effectLst>
        </p:spPr>
      </p:pic>
    </p:spTree>
    <p:extLst>
      <p:ext uri="{BB962C8B-B14F-4D97-AF65-F5344CB8AC3E}">
        <p14:creationId xmlns:p14="http://schemas.microsoft.com/office/powerpoint/2010/main" val="1050771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The business and industry focal groups cited </a:t>
            </a:r>
            <a:r>
              <a:rPr lang="en-US" sz="2400" b="1" dirty="0" smtClean="0"/>
              <a:t>non-academic skills</a:t>
            </a:r>
            <a:r>
              <a:rPr lang="en-US" sz="2400" dirty="0" smtClean="0"/>
              <a:t> with greater frequency than the community groups:</a:t>
            </a:r>
            <a:endParaRPr lang="en-US" sz="2400"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818314"/>
            <a:ext cx="9143998" cy="3221372"/>
          </a:xfrm>
          <a:prstGeom prst="rect">
            <a:avLst/>
          </a:prstGeom>
        </p:spPr>
      </p:pic>
    </p:spTree>
    <p:extLst>
      <p:ext uri="{BB962C8B-B14F-4D97-AF65-F5344CB8AC3E}">
        <p14:creationId xmlns:p14="http://schemas.microsoft.com/office/powerpoint/2010/main" val="13333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355060"/>
            <a:ext cx="7543800" cy="914400"/>
          </a:xfrm>
        </p:spPr>
        <p:txBody>
          <a:bodyPr/>
          <a:lstStyle/>
          <a:p>
            <a:r>
              <a:rPr lang="en-US" dirty="0" smtClean="0"/>
              <a:t>A few take-home lessons</a:t>
            </a:r>
            <a:endParaRPr lang="en-US" dirty="0"/>
          </a:p>
        </p:txBody>
      </p:sp>
      <p:sp>
        <p:nvSpPr>
          <p:cNvPr id="6" name="Content Placeholder 5"/>
          <p:cNvSpPr>
            <a:spLocks noGrp="1"/>
          </p:cNvSpPr>
          <p:nvPr>
            <p:ph idx="1"/>
          </p:nvPr>
        </p:nvSpPr>
        <p:spPr>
          <a:xfrm>
            <a:off x="1524000" y="2019300"/>
            <a:ext cx="6096000" cy="3657599"/>
          </a:xfrm>
        </p:spPr>
        <p:txBody>
          <a:bodyPr bIns="182880" anchor="b" anchorCtr="0">
            <a:normAutofit fontScale="70000" lnSpcReduction="20000"/>
          </a:bodyPr>
          <a:lstStyle/>
          <a:p>
            <a:pPr>
              <a:spcAft>
                <a:spcPts val="600"/>
              </a:spcAft>
            </a:pPr>
            <a:r>
              <a:rPr lang="en-US" dirty="0"/>
              <a:t>Re-designing the </a:t>
            </a:r>
            <a:r>
              <a:rPr lang="en-US" dirty="0" smtClean="0"/>
              <a:t>curriculum—</a:t>
            </a:r>
            <a:br>
              <a:rPr lang="en-US" dirty="0" smtClean="0"/>
            </a:br>
            <a:r>
              <a:rPr lang="en-US" dirty="0" smtClean="0"/>
              <a:t>around </a:t>
            </a:r>
            <a:r>
              <a:rPr lang="en-US" dirty="0" smtClean="0">
                <a:solidFill>
                  <a:srgbClr val="FFFF00"/>
                </a:solidFill>
              </a:rPr>
              <a:t>individualized </a:t>
            </a:r>
            <a:r>
              <a:rPr lang="en-US" dirty="0">
                <a:solidFill>
                  <a:srgbClr val="FFFF00"/>
                </a:solidFill>
              </a:rPr>
              <a:t>goals</a:t>
            </a:r>
            <a:r>
              <a:rPr lang="en-US" dirty="0"/>
              <a:t>, </a:t>
            </a:r>
            <a:r>
              <a:rPr lang="en-US" dirty="0" smtClean="0">
                <a:solidFill>
                  <a:srgbClr val="FFFF00"/>
                </a:solidFill>
              </a:rPr>
              <a:t>planning</a:t>
            </a:r>
            <a:r>
              <a:rPr lang="en-US" dirty="0"/>
              <a:t>, </a:t>
            </a:r>
            <a:r>
              <a:rPr lang="en-US" dirty="0" smtClean="0"/>
              <a:t/>
            </a:r>
            <a:br>
              <a:rPr lang="en-US" dirty="0" smtClean="0"/>
            </a:br>
            <a:r>
              <a:rPr lang="en-US" dirty="0" smtClean="0">
                <a:solidFill>
                  <a:srgbClr val="FFFF00"/>
                </a:solidFill>
              </a:rPr>
              <a:t>instruction</a:t>
            </a:r>
            <a:r>
              <a:rPr lang="en-US" dirty="0"/>
              <a:t>, </a:t>
            </a:r>
            <a:r>
              <a:rPr lang="en-US" dirty="0" smtClean="0"/>
              <a:t>and </a:t>
            </a:r>
            <a:r>
              <a:rPr lang="en-US" dirty="0">
                <a:solidFill>
                  <a:srgbClr val="FFFF00"/>
                </a:solidFill>
              </a:rPr>
              <a:t>experience</a:t>
            </a:r>
            <a:r>
              <a:rPr lang="en-US" dirty="0"/>
              <a:t>, around  </a:t>
            </a:r>
            <a:r>
              <a:rPr lang="en-US" dirty="0" smtClean="0"/>
              <a:t/>
            </a:r>
            <a:br>
              <a:rPr lang="en-US" dirty="0" smtClean="0"/>
            </a:br>
            <a:r>
              <a:rPr lang="en-US" dirty="0" smtClean="0"/>
              <a:t>incorporating </a:t>
            </a:r>
            <a:r>
              <a:rPr lang="en-US" dirty="0"/>
              <a:t>real-life problems and projects into </a:t>
            </a:r>
            <a:r>
              <a:rPr lang="en-US" dirty="0" smtClean="0"/>
              <a:t/>
            </a:r>
            <a:br>
              <a:rPr lang="en-US" dirty="0" smtClean="0"/>
            </a:br>
            <a:r>
              <a:rPr lang="en-US" dirty="0" smtClean="0"/>
              <a:t>the </a:t>
            </a:r>
            <a:r>
              <a:rPr lang="en-US" dirty="0"/>
              <a:t>curriculum, and </a:t>
            </a:r>
            <a:r>
              <a:rPr lang="en-US" dirty="0">
                <a:solidFill>
                  <a:srgbClr val="FFFF00"/>
                </a:solidFill>
              </a:rPr>
              <a:t>experiential learning</a:t>
            </a:r>
            <a:r>
              <a:rPr lang="en-US" dirty="0"/>
              <a:t>—is heavily suggested.</a:t>
            </a:r>
          </a:p>
          <a:p>
            <a:pPr>
              <a:spcAft>
                <a:spcPts val="600"/>
              </a:spcAft>
            </a:pPr>
            <a:r>
              <a:rPr lang="en-US" dirty="0">
                <a:solidFill>
                  <a:srgbClr val="FFFF00"/>
                </a:solidFill>
              </a:rPr>
              <a:t>New roles are suggested for school counselors</a:t>
            </a:r>
            <a:r>
              <a:rPr lang="en-US" dirty="0"/>
              <a:t>—in deeper </a:t>
            </a:r>
            <a:r>
              <a:rPr lang="en-US" dirty="0">
                <a:solidFill>
                  <a:srgbClr val="FFFF00"/>
                </a:solidFill>
              </a:rPr>
              <a:t>individual career planning</a:t>
            </a:r>
            <a:r>
              <a:rPr lang="en-US" dirty="0"/>
              <a:t>, and perhaps in coordinating </a:t>
            </a:r>
            <a:r>
              <a:rPr lang="en-US" dirty="0">
                <a:solidFill>
                  <a:srgbClr val="FFFF00"/>
                </a:solidFill>
              </a:rPr>
              <a:t>internships</a:t>
            </a:r>
            <a:r>
              <a:rPr lang="en-US" dirty="0"/>
              <a:t> and </a:t>
            </a:r>
            <a:r>
              <a:rPr lang="en-US" dirty="0">
                <a:solidFill>
                  <a:srgbClr val="FFFF00"/>
                </a:solidFill>
              </a:rPr>
              <a:t>work exper</a:t>
            </a:r>
            <a:r>
              <a:rPr lang="en-US" dirty="0"/>
              <a:t>iences with business and community organizations.</a:t>
            </a:r>
          </a:p>
          <a:p>
            <a:pPr>
              <a:spcAft>
                <a:spcPts val="600"/>
              </a:spcAft>
            </a:pPr>
            <a:r>
              <a:rPr lang="en-US" dirty="0"/>
              <a:t>The large proportion of instrumental skill training that included some </a:t>
            </a:r>
            <a:r>
              <a:rPr lang="en-US" i="1" dirty="0"/>
              <a:t>experiential </a:t>
            </a:r>
            <a:r>
              <a:rPr lang="en-US" dirty="0"/>
              <a:t>training, e.g. internships; concrete, realistic practice, job shadowing, etc.—suggests much more </a:t>
            </a:r>
            <a:r>
              <a:rPr lang="en-US" dirty="0">
                <a:solidFill>
                  <a:srgbClr val="FFFF00"/>
                </a:solidFill>
              </a:rPr>
              <a:t>integrated coordination with businesses and community organizations.</a:t>
            </a:r>
          </a:p>
          <a:p>
            <a:pPr>
              <a:spcAft>
                <a:spcPts val="600"/>
              </a:spcAft>
            </a:pPr>
            <a:r>
              <a:rPr lang="en-US" dirty="0">
                <a:solidFill>
                  <a:srgbClr val="FFFF00"/>
                </a:solidFill>
              </a:rPr>
              <a:t>School climate </a:t>
            </a:r>
            <a:r>
              <a:rPr lang="en-US" dirty="0"/>
              <a:t>is important but not well-defined. </a:t>
            </a:r>
          </a:p>
        </p:txBody>
      </p:sp>
      <p:sp>
        <p:nvSpPr>
          <p:cNvPr id="10" name="Oval Callout 9"/>
          <p:cNvSpPr/>
          <p:nvPr/>
        </p:nvSpPr>
        <p:spPr>
          <a:xfrm>
            <a:off x="6019800" y="1295400"/>
            <a:ext cx="2743200" cy="1447800"/>
          </a:xfrm>
          <a:prstGeom prst="wedgeEllipseCallout">
            <a:avLst>
              <a:gd name="adj1" fmla="val -48233"/>
              <a:gd name="adj2" fmla="val -61952"/>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b="1" dirty="0" smtClean="0"/>
              <a:t>What is the role of K-12 education in achieving the future? </a:t>
            </a:r>
            <a:endParaRPr lang="en-US" sz="1600" b="1" dirty="0"/>
          </a:p>
        </p:txBody>
      </p:sp>
    </p:spTree>
    <p:extLst>
      <p:ext uri="{BB962C8B-B14F-4D97-AF65-F5344CB8AC3E}">
        <p14:creationId xmlns:p14="http://schemas.microsoft.com/office/powerpoint/2010/main" val="12715264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82880"/>
            <a:ext cx="9144000" cy="1111664"/>
          </a:xfrm>
        </p:spPr>
        <p:txBody>
          <a:bodyPr>
            <a:normAutofit/>
          </a:bodyPr>
          <a:lstStyle/>
          <a:p>
            <a:pPr algn="ctr"/>
            <a:r>
              <a:rPr lang="en-US" dirty="0" smtClean="0"/>
              <a:t>Creating a Vision for Kansas</a:t>
            </a:r>
            <a:endParaRPr lang="en-US" dirty="0"/>
          </a:p>
        </p:txBody>
      </p:sp>
      <p:sp>
        <p:nvSpPr>
          <p:cNvPr id="3" name="TextBox 2"/>
          <p:cNvSpPr txBox="1"/>
          <p:nvPr/>
        </p:nvSpPr>
        <p:spPr>
          <a:xfrm>
            <a:off x="0" y="1905000"/>
            <a:ext cx="9144000" cy="3770263"/>
          </a:xfrm>
          <a:prstGeom prst="rect">
            <a:avLst/>
          </a:prstGeom>
          <a:noFill/>
        </p:spPr>
        <p:txBody>
          <a:bodyPr wrap="square" rtlCol="0">
            <a:spAutoFit/>
          </a:bodyPr>
          <a:lstStyle/>
          <a:p>
            <a:pPr algn="ctr"/>
            <a:r>
              <a:rPr lang="en-US" sz="3200" dirty="0" smtClean="0">
                <a:solidFill>
                  <a:schemeClr val="tx2"/>
                </a:solidFill>
                <a:latin typeface="Arial"/>
                <a:cs typeface="Arial"/>
              </a:rPr>
              <a:t>What should we focus on?</a:t>
            </a:r>
            <a:endParaRPr lang="en-US" sz="2600" dirty="0" smtClean="0">
              <a:solidFill>
                <a:schemeClr val="tx2"/>
              </a:solidFill>
              <a:latin typeface="Arial"/>
              <a:cs typeface="Arial"/>
            </a:endParaRPr>
          </a:p>
          <a:p>
            <a:pPr marL="800100" lvl="1" indent="-342900">
              <a:buFont typeface="Wingdings" charset="2"/>
              <a:buChar char="ü"/>
            </a:pPr>
            <a:r>
              <a:rPr lang="en-US" sz="2300" dirty="0" smtClean="0">
                <a:solidFill>
                  <a:schemeClr val="tx2"/>
                </a:solidFill>
                <a:latin typeface="Arial"/>
                <a:cs typeface="Arial"/>
              </a:rPr>
              <a:t>Academic Readiness related to college and career readiness</a:t>
            </a:r>
          </a:p>
          <a:p>
            <a:pPr marL="800100" lvl="1" indent="-342900">
              <a:buFont typeface="Wingdings" charset="2"/>
              <a:buChar char="ü"/>
            </a:pPr>
            <a:r>
              <a:rPr lang="en-US" sz="2300" dirty="0" smtClean="0">
                <a:solidFill>
                  <a:schemeClr val="tx2"/>
                </a:solidFill>
                <a:latin typeface="Arial"/>
                <a:cs typeface="Arial"/>
              </a:rPr>
              <a:t>Psycho-Social behavior related to college and career readiness</a:t>
            </a:r>
          </a:p>
          <a:p>
            <a:pPr marL="800100" lvl="1" indent="-342900">
              <a:buFont typeface="Wingdings" charset="2"/>
              <a:buChar char="ü"/>
            </a:pPr>
            <a:r>
              <a:rPr lang="en-US" sz="2300" dirty="0" smtClean="0">
                <a:solidFill>
                  <a:schemeClr val="tx2"/>
                </a:solidFill>
                <a:latin typeface="Arial"/>
                <a:cs typeface="Arial"/>
              </a:rPr>
              <a:t>Character education related to future success</a:t>
            </a:r>
          </a:p>
          <a:p>
            <a:pPr marL="800100" lvl="1" indent="-342900">
              <a:buFont typeface="Wingdings" charset="2"/>
              <a:buChar char="ü"/>
            </a:pPr>
            <a:r>
              <a:rPr lang="en-US" sz="2300" dirty="0" smtClean="0">
                <a:solidFill>
                  <a:schemeClr val="tx2"/>
                </a:solidFill>
                <a:latin typeface="Arial"/>
                <a:cs typeface="Arial"/>
              </a:rPr>
              <a:t>Matching career choice with passion of student</a:t>
            </a:r>
          </a:p>
          <a:p>
            <a:pPr marL="800100" lvl="1" indent="-342900">
              <a:buFont typeface="Wingdings" charset="2"/>
              <a:buChar char="ü"/>
            </a:pPr>
            <a:r>
              <a:rPr lang="en-US" sz="2300" dirty="0" smtClean="0">
                <a:solidFill>
                  <a:schemeClr val="tx2"/>
                </a:solidFill>
                <a:latin typeface="Arial"/>
                <a:cs typeface="Arial"/>
              </a:rPr>
              <a:t>Have students involved in activities (2-5)</a:t>
            </a:r>
          </a:p>
          <a:p>
            <a:pPr marL="800100" lvl="1" indent="-342900">
              <a:buFont typeface="Wingdings" charset="2"/>
              <a:buChar char="ü"/>
            </a:pPr>
            <a:r>
              <a:rPr lang="en-US" sz="2300" dirty="0" smtClean="0">
                <a:solidFill>
                  <a:schemeClr val="tx2"/>
                </a:solidFill>
                <a:latin typeface="Arial"/>
                <a:cs typeface="Arial"/>
              </a:rPr>
              <a:t>Have students involved in volunteerism</a:t>
            </a:r>
          </a:p>
          <a:p>
            <a:pPr marL="800100" lvl="1" indent="-342900">
              <a:buFont typeface="Wingdings" charset="2"/>
              <a:buChar char="ü"/>
            </a:pPr>
            <a:r>
              <a:rPr lang="en-US" sz="2300" dirty="0" smtClean="0">
                <a:solidFill>
                  <a:schemeClr val="tx2"/>
                </a:solidFill>
                <a:latin typeface="Arial"/>
                <a:cs typeface="Arial"/>
              </a:rPr>
              <a:t>Every student has an individual plan of study</a:t>
            </a:r>
          </a:p>
          <a:p>
            <a:pPr marL="800100" lvl="1" indent="-342900">
              <a:buFont typeface="Wingdings" charset="2"/>
              <a:buChar char="ü"/>
            </a:pPr>
            <a:r>
              <a:rPr lang="en-US" sz="2300" dirty="0" smtClean="0">
                <a:solidFill>
                  <a:schemeClr val="tx2"/>
                </a:solidFill>
                <a:latin typeface="Arial"/>
                <a:cs typeface="Arial"/>
              </a:rPr>
              <a:t>Make pre-school available to every student</a:t>
            </a:r>
          </a:p>
        </p:txBody>
      </p:sp>
    </p:spTree>
    <p:extLst>
      <p:ext uri="{BB962C8B-B14F-4D97-AF65-F5344CB8AC3E}">
        <p14:creationId xmlns:p14="http://schemas.microsoft.com/office/powerpoint/2010/main" val="368221080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linds(horizontal)">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linds(horizontal)">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7543800" cy="914400"/>
          </a:xfrm>
        </p:spPr>
        <p:txBody>
          <a:bodyPr>
            <a:normAutofit fontScale="90000"/>
          </a:bodyPr>
          <a:lstStyle/>
          <a:p>
            <a:r>
              <a:rPr lang="en-US" dirty="0" smtClean="0"/>
              <a:t>Other mutually agreed upon characteristics are:</a:t>
            </a:r>
            <a:endParaRPr lang="en-US" dirty="0"/>
          </a:p>
        </p:txBody>
      </p:sp>
      <p:sp>
        <p:nvSpPr>
          <p:cNvPr id="4" name="Content Placeholder 3"/>
          <p:cNvSpPr>
            <a:spLocks noGrp="1"/>
          </p:cNvSpPr>
          <p:nvPr>
            <p:ph idx="1"/>
          </p:nvPr>
        </p:nvSpPr>
        <p:spPr>
          <a:xfrm>
            <a:off x="1447800" y="1752600"/>
            <a:ext cx="6096000" cy="3657599"/>
          </a:xfrm>
        </p:spPr>
        <p:txBody>
          <a:bodyPr>
            <a:normAutofit/>
          </a:bodyPr>
          <a:lstStyle/>
          <a:p>
            <a:r>
              <a:rPr lang="en-US" dirty="0" smtClean="0"/>
              <a:t>Critical thinking</a:t>
            </a:r>
          </a:p>
          <a:p>
            <a:r>
              <a:rPr lang="en-US" dirty="0" smtClean="0"/>
              <a:t>Openness (adaptability, independence, creativity)</a:t>
            </a:r>
          </a:p>
          <a:p>
            <a:r>
              <a:rPr lang="en-US" dirty="0" smtClean="0"/>
              <a:t>Communication skills</a:t>
            </a:r>
          </a:p>
          <a:p>
            <a:r>
              <a:rPr lang="en-US" dirty="0" smtClean="0"/>
              <a:t>Group skills like teamwork and</a:t>
            </a:r>
          </a:p>
          <a:p>
            <a:pPr>
              <a:spcAft>
                <a:spcPts val="1200"/>
              </a:spcAft>
            </a:pPr>
            <a:r>
              <a:rPr lang="en-US" dirty="0" smtClean="0"/>
              <a:t>Citizenship and moral obligations to others.</a:t>
            </a:r>
          </a:p>
          <a:p>
            <a:pPr marL="0" indent="0">
              <a:buNone/>
            </a:pPr>
            <a:r>
              <a:rPr lang="en-US" dirty="0" smtClean="0"/>
              <a:t>Traditional academic skills and applied skills are important, but less frequently cited than the non-academic skills listed above.</a:t>
            </a:r>
            <a:endParaRPr lang="en-US" dirty="0"/>
          </a:p>
        </p:txBody>
      </p:sp>
    </p:spTree>
    <p:extLst>
      <p:ext uri="{BB962C8B-B14F-4D97-AF65-F5344CB8AC3E}">
        <p14:creationId xmlns:p14="http://schemas.microsoft.com/office/powerpoint/2010/main" val="44375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par>
                          <p:cTn id="28" fill="hold">
                            <p:stCondLst>
                              <p:cond delay="500"/>
                            </p:stCondLst>
                            <p:childTnLst>
                              <p:par>
                                <p:cTn id="29" presetID="10" presetClass="entr" presetSubtype="0" fill="hold" nodeType="afterEffect">
                                  <p:stCondLst>
                                    <p:cond delay="125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fade">
                                      <p:cBhvr>
                                        <p:cTn id="31"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0" y="533400"/>
            <a:ext cx="7924800" cy="5386090"/>
          </a:xfrm>
          <a:prstGeom prst="rect">
            <a:avLst/>
          </a:prstGeom>
          <a:noFill/>
        </p:spPr>
        <p:txBody>
          <a:bodyPr wrap="square" rtlCol="0">
            <a:spAutoFit/>
          </a:bodyPr>
          <a:lstStyle/>
          <a:p>
            <a:pPr algn="ctr"/>
            <a:r>
              <a:rPr lang="en-US" sz="4800" b="1" i="1" dirty="0" smtClean="0"/>
              <a:t>Board Outcomes Relative</a:t>
            </a:r>
          </a:p>
          <a:p>
            <a:pPr algn="ctr"/>
            <a:r>
              <a:rPr lang="en-US" sz="4800" b="1" i="1" dirty="0" smtClean="0"/>
              <a:t>To School Counseling</a:t>
            </a:r>
            <a:endParaRPr lang="en-US" sz="4800" b="1" i="1" dirty="0"/>
          </a:p>
          <a:p>
            <a:pPr algn="ctr"/>
            <a:endParaRPr lang="en-US" sz="7200" dirty="0" smtClean="0"/>
          </a:p>
          <a:p>
            <a:pPr marL="571500" indent="-571500">
              <a:buFont typeface="Arial" panose="020B0604020202020204" pitchFamily="34" charset="0"/>
              <a:buChar char="•"/>
            </a:pPr>
            <a:r>
              <a:rPr lang="en-US" sz="4400" dirty="0" smtClean="0"/>
              <a:t>Academic Advising</a:t>
            </a:r>
          </a:p>
          <a:p>
            <a:pPr marL="571500" indent="-571500">
              <a:buFont typeface="Arial" panose="020B0604020202020204" pitchFamily="34" charset="0"/>
              <a:buChar char="•"/>
            </a:pPr>
            <a:r>
              <a:rPr lang="en-US" sz="4400" dirty="0" smtClean="0"/>
              <a:t>Individual Plans of Study</a:t>
            </a:r>
          </a:p>
          <a:p>
            <a:pPr marL="571500" indent="-571500">
              <a:buFont typeface="Arial" panose="020B0604020202020204" pitchFamily="34" charset="0"/>
              <a:buChar char="•"/>
            </a:pPr>
            <a:r>
              <a:rPr lang="en-US" sz="4400" dirty="0" smtClean="0"/>
              <a:t>Social-Emotional Learning</a:t>
            </a:r>
          </a:p>
          <a:p>
            <a:pPr marL="571500" indent="-571500">
              <a:buFont typeface="Arial" panose="020B0604020202020204" pitchFamily="34" charset="0"/>
              <a:buChar char="•"/>
            </a:pPr>
            <a:r>
              <a:rPr lang="en-US" sz="4400" dirty="0" smtClean="0"/>
              <a:t>Family Engagement</a:t>
            </a:r>
            <a:endParaRPr lang="en-US" sz="4400" dirty="0"/>
          </a:p>
        </p:txBody>
      </p:sp>
    </p:spTree>
    <p:extLst>
      <p:ext uri="{BB962C8B-B14F-4D97-AF65-F5344CB8AC3E}">
        <p14:creationId xmlns:p14="http://schemas.microsoft.com/office/powerpoint/2010/main" val="4947704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228600" y="1295400"/>
            <a:ext cx="8801100" cy="4572000"/>
          </a:xfrm>
        </p:spPr>
        <p:txBody>
          <a:bodyPr/>
          <a:lstStyle/>
          <a:p>
            <a:pPr algn="l"/>
            <a:endParaRPr lang="en-US" dirty="0"/>
          </a:p>
        </p:txBody>
      </p:sp>
      <p:sp>
        <p:nvSpPr>
          <p:cNvPr id="5" name="Title 4"/>
          <p:cNvSpPr>
            <a:spLocks noGrp="1"/>
          </p:cNvSpPr>
          <p:nvPr>
            <p:ph type="title" idx="4294967295"/>
          </p:nvPr>
        </p:nvSpPr>
        <p:spPr>
          <a:xfrm>
            <a:off x="457200" y="177800"/>
            <a:ext cx="8686800" cy="1020763"/>
          </a:xfrm>
        </p:spPr>
        <p:txBody>
          <a:bodyPr/>
          <a:lstStyle/>
          <a:p>
            <a:r>
              <a:rPr lang="en-US" smtClean="0"/>
              <a:t>Creating a Vision for Kansas</a:t>
            </a:r>
            <a:endParaRPr lang="en-US" dirty="0"/>
          </a:p>
        </p:txBody>
      </p:sp>
      <p:pic>
        <p:nvPicPr>
          <p:cNvPr id="2" name="Picture 1" descr="CBDCBenUMAA2Az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7026256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600200"/>
            <a:ext cx="6096000" cy="3657599"/>
          </a:xfrm>
        </p:spPr>
        <p:txBody>
          <a:bodyPr/>
          <a:lstStyle/>
          <a:p>
            <a:r>
              <a:rPr lang="en-US" dirty="0" smtClean="0"/>
              <a:t>Current counselor to student ratio is 1:400</a:t>
            </a:r>
          </a:p>
          <a:p>
            <a:endParaRPr lang="en-US" dirty="0"/>
          </a:p>
          <a:p>
            <a:r>
              <a:rPr lang="en-US" dirty="0" smtClean="0"/>
              <a:t>The ASCA recommended ratio is 1:250</a:t>
            </a:r>
          </a:p>
          <a:p>
            <a:endParaRPr lang="en-US" dirty="0"/>
          </a:p>
          <a:p>
            <a:r>
              <a:rPr lang="en-US" dirty="0" smtClean="0"/>
              <a:t>Factors/variables to consider that impact counseling services: funding, mandates, assignments, demographics, shortage, of licensed school counselors</a:t>
            </a:r>
            <a:endParaRPr lang="en-US" dirty="0"/>
          </a:p>
        </p:txBody>
      </p:sp>
      <p:sp>
        <p:nvSpPr>
          <p:cNvPr id="2" name="Title 1"/>
          <p:cNvSpPr>
            <a:spLocks noGrp="1"/>
          </p:cNvSpPr>
          <p:nvPr>
            <p:ph type="title"/>
          </p:nvPr>
        </p:nvSpPr>
        <p:spPr>
          <a:xfrm>
            <a:off x="914400" y="228600"/>
            <a:ext cx="7543800" cy="914400"/>
          </a:xfrm>
        </p:spPr>
        <p:txBody>
          <a:bodyPr>
            <a:noAutofit/>
          </a:bodyPr>
          <a:lstStyle/>
          <a:p>
            <a:pPr algn="ctr"/>
            <a:r>
              <a:rPr lang="en-US" sz="6000" b="1" dirty="0" smtClean="0"/>
              <a:t>The Problem</a:t>
            </a:r>
            <a:endParaRPr lang="en-US" sz="6000" b="1" dirty="0"/>
          </a:p>
        </p:txBody>
      </p:sp>
    </p:spTree>
    <p:extLst>
      <p:ext uri="{BB962C8B-B14F-4D97-AF65-F5344CB8AC3E}">
        <p14:creationId xmlns:p14="http://schemas.microsoft.com/office/powerpoint/2010/main" val="651333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381000"/>
            <a:ext cx="6781800" cy="6172200"/>
          </a:xfrm>
          <a:prstGeom prst="rect">
            <a:avLst/>
          </a:prstGeom>
        </p:spPr>
      </p:pic>
    </p:spTree>
    <p:extLst>
      <p:ext uri="{BB962C8B-B14F-4D97-AF65-F5344CB8AC3E}">
        <p14:creationId xmlns:p14="http://schemas.microsoft.com/office/powerpoint/2010/main" val="42748172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777240" y="1219200"/>
            <a:ext cx="7543800" cy="3276600"/>
          </a:xfrm>
        </p:spPr>
        <p:txBody>
          <a:bodyPr>
            <a:normAutofit fontScale="90000"/>
          </a:bodyPr>
          <a:lstStyle/>
          <a:p>
            <a:pPr algn="ctr"/>
            <a:r>
              <a:rPr lang="en-US" dirty="0" smtClean="0"/>
              <a:t/>
            </a:r>
            <a:br>
              <a:rPr lang="en-US" dirty="0" smtClean="0"/>
            </a:br>
            <a:r>
              <a:rPr lang="en-US" dirty="0"/>
              <a:t/>
            </a:r>
            <a:br>
              <a:rPr lang="en-US" dirty="0"/>
            </a:br>
            <a:r>
              <a:rPr lang="en-US" dirty="0" smtClean="0"/>
              <a:t/>
            </a:r>
            <a:br>
              <a:rPr lang="en-US" dirty="0" smtClean="0"/>
            </a:br>
            <a:r>
              <a:rPr lang="en-US" dirty="0" smtClean="0"/>
              <a:t>Social-Emotional Character Development</a:t>
            </a:r>
            <a:endParaRPr lang="en-US" dirty="0"/>
          </a:p>
        </p:txBody>
      </p:sp>
    </p:spTree>
    <p:extLst>
      <p:ext uri="{BB962C8B-B14F-4D97-AF65-F5344CB8AC3E}">
        <p14:creationId xmlns:p14="http://schemas.microsoft.com/office/powerpoint/2010/main" val="18635609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609600" y="1676400"/>
            <a:ext cx="7902102" cy="3657599"/>
          </a:xfrm>
        </p:spPr>
        <p:txBody>
          <a:bodyPr>
            <a:normAutofit fontScale="92500"/>
          </a:bodyPr>
          <a:lstStyle/>
          <a:p>
            <a:pPr marL="18288" indent="0">
              <a:buNone/>
            </a:pPr>
            <a:r>
              <a:rPr lang="en-US" sz="3600" dirty="0" smtClean="0"/>
              <a:t>Social: Human relations and interactions </a:t>
            </a:r>
          </a:p>
          <a:p>
            <a:pPr marL="18288" indent="0">
              <a:buNone/>
            </a:pPr>
            <a:endParaRPr lang="en-US" sz="3600" dirty="0"/>
          </a:p>
          <a:p>
            <a:pPr marL="18288" indent="0">
              <a:buNone/>
            </a:pPr>
            <a:r>
              <a:rPr lang="en-US" sz="3600" dirty="0" smtClean="0"/>
              <a:t>Emotional: Feelings and behavior</a:t>
            </a:r>
          </a:p>
          <a:p>
            <a:pPr marL="18288" indent="0">
              <a:buNone/>
            </a:pPr>
            <a:endParaRPr lang="en-US" sz="3600" dirty="0"/>
          </a:p>
          <a:p>
            <a:pPr marL="18288" indent="0">
              <a:buNone/>
            </a:pPr>
            <a:r>
              <a:rPr lang="en-US" sz="3600" dirty="0" smtClean="0"/>
              <a:t>Character Development: Success skills</a:t>
            </a:r>
            <a:endParaRPr lang="en-US" sz="3600" dirty="0"/>
          </a:p>
        </p:txBody>
      </p:sp>
      <p:sp>
        <p:nvSpPr>
          <p:cNvPr id="7" name="Title 6"/>
          <p:cNvSpPr>
            <a:spLocks noGrp="1"/>
          </p:cNvSpPr>
          <p:nvPr>
            <p:ph type="title"/>
          </p:nvPr>
        </p:nvSpPr>
        <p:spPr>
          <a:xfrm>
            <a:off x="914400" y="457200"/>
            <a:ext cx="7543800" cy="914400"/>
          </a:xfrm>
        </p:spPr>
        <p:txBody>
          <a:bodyPr/>
          <a:lstStyle/>
          <a:p>
            <a:pPr algn="ctr"/>
            <a:r>
              <a:rPr lang="en-US" b="1" dirty="0" smtClean="0"/>
              <a:t>What Is It?</a:t>
            </a:r>
            <a:endParaRPr lang="en-US" b="1" dirty="0"/>
          </a:p>
        </p:txBody>
      </p:sp>
    </p:spTree>
    <p:extLst>
      <p:ext uri="{BB962C8B-B14F-4D97-AF65-F5344CB8AC3E}">
        <p14:creationId xmlns:p14="http://schemas.microsoft.com/office/powerpoint/2010/main" val="2860941380"/>
      </p:ext>
    </p:extLst>
  </p:cSld>
  <p:clrMapOvr>
    <a:masterClrMapping/>
  </p:clrMapOvr>
  <p:transition spd="slow">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1752600"/>
            <a:ext cx="5105400" cy="3785652"/>
          </a:xfrm>
          <a:prstGeom prst="rect">
            <a:avLst/>
          </a:prstGeom>
          <a:noFill/>
        </p:spPr>
        <p:txBody>
          <a:bodyPr wrap="square" rtlCol="0">
            <a:spAutoFit/>
          </a:bodyPr>
          <a:lstStyle/>
          <a:p>
            <a:pPr algn="ctr"/>
            <a:r>
              <a:rPr lang="en-US" sz="2400" dirty="0" smtClean="0">
                <a:solidFill>
                  <a:schemeClr val="accent2">
                    <a:lumMod val="60000"/>
                    <a:lumOff val="40000"/>
                  </a:schemeClr>
                </a:solidFill>
              </a:rPr>
              <a:t>Anti-Bullying Awareness Week</a:t>
            </a:r>
          </a:p>
          <a:p>
            <a:pPr algn="ctr"/>
            <a:endParaRPr lang="en-US" sz="2400" dirty="0">
              <a:solidFill>
                <a:schemeClr val="accent2">
                  <a:lumMod val="60000"/>
                  <a:lumOff val="40000"/>
                </a:schemeClr>
              </a:solidFill>
            </a:endParaRPr>
          </a:p>
          <a:p>
            <a:pPr algn="ctr"/>
            <a:r>
              <a:rPr lang="en-US" sz="2400" dirty="0" smtClean="0">
                <a:solidFill>
                  <a:schemeClr val="accent2">
                    <a:lumMod val="60000"/>
                    <a:lumOff val="40000"/>
                  </a:schemeClr>
                </a:solidFill>
              </a:rPr>
              <a:t>And </a:t>
            </a:r>
          </a:p>
          <a:p>
            <a:pPr algn="ctr"/>
            <a:endParaRPr lang="en-US" sz="2400" dirty="0">
              <a:solidFill>
                <a:schemeClr val="accent2">
                  <a:lumMod val="60000"/>
                  <a:lumOff val="40000"/>
                </a:schemeClr>
              </a:solidFill>
            </a:endParaRPr>
          </a:p>
          <a:p>
            <a:pPr algn="ctr"/>
            <a:r>
              <a:rPr lang="en-US" sz="2400" dirty="0" smtClean="0">
                <a:solidFill>
                  <a:schemeClr val="accent2">
                    <a:lumMod val="60000"/>
                    <a:lumOff val="40000"/>
                  </a:schemeClr>
                </a:solidFill>
              </a:rPr>
              <a:t>Bullying Data Report</a:t>
            </a:r>
          </a:p>
          <a:p>
            <a:pPr algn="ctr"/>
            <a:r>
              <a:rPr lang="en-US" sz="2400" dirty="0" smtClean="0">
                <a:solidFill>
                  <a:schemeClr val="accent2">
                    <a:lumMod val="60000"/>
                    <a:lumOff val="40000"/>
                  </a:schemeClr>
                </a:solidFill>
              </a:rPr>
              <a:t>---------------------------</a:t>
            </a:r>
          </a:p>
          <a:p>
            <a:pPr algn="ctr"/>
            <a:endParaRPr lang="en-US" sz="2400" dirty="0">
              <a:solidFill>
                <a:schemeClr val="accent2">
                  <a:lumMod val="60000"/>
                  <a:lumOff val="40000"/>
                </a:schemeClr>
              </a:solidFill>
            </a:endParaRPr>
          </a:p>
          <a:p>
            <a:pPr algn="ctr"/>
            <a:r>
              <a:rPr lang="en-US" sz="2400" b="1" dirty="0" smtClean="0">
                <a:solidFill>
                  <a:schemeClr val="accent2">
                    <a:lumMod val="60000"/>
                    <a:lumOff val="40000"/>
                  </a:schemeClr>
                </a:solidFill>
              </a:rPr>
              <a:t>State Board of Education</a:t>
            </a:r>
          </a:p>
          <a:p>
            <a:pPr algn="ctr"/>
            <a:endParaRPr lang="en-US" sz="2400" dirty="0">
              <a:solidFill>
                <a:schemeClr val="accent2">
                  <a:lumMod val="60000"/>
                  <a:lumOff val="40000"/>
                </a:schemeClr>
              </a:solidFill>
            </a:endParaRPr>
          </a:p>
          <a:p>
            <a:pPr algn="ctr"/>
            <a:r>
              <a:rPr lang="en-US" sz="2400" dirty="0" smtClean="0">
                <a:solidFill>
                  <a:schemeClr val="accent2">
                    <a:lumMod val="60000"/>
                    <a:lumOff val="40000"/>
                  </a:schemeClr>
                </a:solidFill>
              </a:rPr>
              <a:t>October, 2015</a:t>
            </a:r>
            <a:endParaRPr lang="en-US" sz="2400" dirty="0">
              <a:solidFill>
                <a:schemeClr val="accent2">
                  <a:lumMod val="60000"/>
                  <a:lumOff val="40000"/>
                </a:schemeClr>
              </a:solidFill>
            </a:endParaRPr>
          </a:p>
        </p:txBody>
      </p:sp>
    </p:spTree>
    <p:extLst>
      <p:ext uri="{BB962C8B-B14F-4D97-AF65-F5344CB8AC3E}">
        <p14:creationId xmlns:p14="http://schemas.microsoft.com/office/powerpoint/2010/main" val="22210178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457200"/>
            <a:ext cx="8001000" cy="5109091"/>
          </a:xfrm>
          <a:prstGeom prst="rect">
            <a:avLst/>
          </a:prstGeom>
          <a:noFill/>
        </p:spPr>
        <p:txBody>
          <a:bodyPr wrap="square" rtlCol="0">
            <a:spAutoFit/>
          </a:bodyPr>
          <a:lstStyle/>
          <a:p>
            <a:endParaRPr lang="en-US" dirty="0"/>
          </a:p>
          <a:p>
            <a:r>
              <a:rPr lang="en-US" sz="2800" dirty="0"/>
              <a:t>Social and emotional learning (SEL) is the process through which children and adults acquire the knowledge, attitudes, and skills necessary to understand and manage emotions, set and achieve positive goals, feel and show empathy for others, </a:t>
            </a:r>
            <a:r>
              <a:rPr lang="en-US" sz="2800" dirty="0" smtClean="0"/>
              <a:t>establish </a:t>
            </a:r>
            <a:r>
              <a:rPr lang="en-US" sz="2800" dirty="0"/>
              <a:t>and maintain positive relationships, and make responsible decisions. Social and emotional skills are critical to being a good student and citizen</a:t>
            </a:r>
            <a:r>
              <a:rPr lang="en-US" sz="2800" dirty="0" smtClean="0"/>
              <a:t>.</a:t>
            </a:r>
          </a:p>
          <a:p>
            <a:endParaRPr lang="en-US" sz="2800" dirty="0"/>
          </a:p>
          <a:p>
            <a:r>
              <a:rPr lang="en-US" sz="2800" dirty="0" smtClean="0"/>
              <a:t>- CASEL, 2015 </a:t>
            </a:r>
            <a:endParaRPr lang="en-US" sz="2800" dirty="0"/>
          </a:p>
        </p:txBody>
      </p:sp>
    </p:spTree>
    <p:extLst>
      <p:ext uri="{BB962C8B-B14F-4D97-AF65-F5344CB8AC3E}">
        <p14:creationId xmlns:p14="http://schemas.microsoft.com/office/powerpoint/2010/main" val="340521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81200"/>
            <a:ext cx="8153400" cy="4876800"/>
          </a:xfrm>
        </p:spPr>
        <p:txBody>
          <a:bodyPr>
            <a:normAutofit fontScale="92500" lnSpcReduction="10000"/>
          </a:bodyPr>
          <a:lstStyle/>
          <a:p>
            <a:pPr>
              <a:buFont typeface="Wingdings" panose="05000000000000000000" pitchFamily="2" charset="2"/>
              <a:buChar char="Ø"/>
            </a:pPr>
            <a:r>
              <a:rPr lang="en-US" dirty="0" smtClean="0"/>
              <a:t>Emotional Intelligence : Daniel Golman</a:t>
            </a:r>
          </a:p>
          <a:p>
            <a:pPr>
              <a:buFont typeface="Wingdings" panose="05000000000000000000" pitchFamily="2" charset="2"/>
              <a:buChar char="Ø"/>
            </a:pPr>
            <a:endParaRPr lang="en-US" dirty="0"/>
          </a:p>
          <a:p>
            <a:pPr>
              <a:buFont typeface="Wingdings" panose="05000000000000000000" pitchFamily="2" charset="2"/>
              <a:buChar char="Ø"/>
            </a:pPr>
            <a:r>
              <a:rPr lang="en-US" dirty="0" smtClean="0"/>
              <a:t>Character Education: Elias et. al.</a:t>
            </a:r>
          </a:p>
          <a:p>
            <a:pPr>
              <a:buFont typeface="Wingdings" panose="05000000000000000000" pitchFamily="2" charset="2"/>
              <a:buChar char="Ø"/>
            </a:pPr>
            <a:endParaRPr lang="en-US" dirty="0"/>
          </a:p>
          <a:p>
            <a:pPr>
              <a:buFont typeface="Wingdings" panose="05000000000000000000" pitchFamily="2" charset="2"/>
              <a:buChar char="Ø"/>
            </a:pPr>
            <a:r>
              <a:rPr lang="en-US" dirty="0" smtClean="0"/>
              <a:t>Consortium for the Advancement of Social Emotional Learning</a:t>
            </a:r>
          </a:p>
          <a:p>
            <a:pPr>
              <a:buFont typeface="Wingdings" panose="05000000000000000000" pitchFamily="2" charset="2"/>
              <a:buChar char="Ø"/>
            </a:pPr>
            <a:endParaRPr lang="en-US" dirty="0"/>
          </a:p>
          <a:p>
            <a:pPr>
              <a:buFont typeface="Wingdings" panose="05000000000000000000" pitchFamily="2" charset="2"/>
              <a:buChar char="Ø"/>
            </a:pPr>
            <a:r>
              <a:rPr lang="en-US" dirty="0" smtClean="0"/>
              <a:t>KSA 72-8256</a:t>
            </a:r>
          </a:p>
          <a:p>
            <a:pPr>
              <a:buFont typeface="Wingdings" panose="05000000000000000000" pitchFamily="2" charset="2"/>
              <a:buChar char="Ø"/>
            </a:pPr>
            <a:endParaRPr lang="en-US" dirty="0"/>
          </a:p>
          <a:p>
            <a:pPr>
              <a:buFont typeface="Wingdings" panose="05000000000000000000" pitchFamily="2" charset="2"/>
              <a:buChar char="Ø"/>
            </a:pPr>
            <a:r>
              <a:rPr lang="en-US" dirty="0" smtClean="0"/>
              <a:t>Partnership in Character Education Grant</a:t>
            </a:r>
          </a:p>
          <a:p>
            <a:pPr>
              <a:buFont typeface="Wingdings" panose="05000000000000000000" pitchFamily="2" charset="2"/>
              <a:buChar char="Ø"/>
            </a:pPr>
            <a:endParaRPr lang="en-US" dirty="0"/>
          </a:p>
          <a:p>
            <a:pPr>
              <a:buFont typeface="Wingdings" panose="05000000000000000000" pitchFamily="2" charset="2"/>
              <a:buChar char="Ø"/>
            </a:pPr>
            <a:r>
              <a:rPr lang="en-US" dirty="0" smtClean="0"/>
              <a:t>Safe and Supportive Schools Grant</a:t>
            </a:r>
          </a:p>
          <a:p>
            <a:pPr>
              <a:buFont typeface="Wingdings" panose="05000000000000000000" pitchFamily="2" charset="2"/>
              <a:buChar char="Ø"/>
            </a:pPr>
            <a:endParaRPr lang="en-US" dirty="0"/>
          </a:p>
          <a:p>
            <a:pPr>
              <a:buFont typeface="Wingdings" panose="05000000000000000000" pitchFamily="2" charset="2"/>
              <a:buChar char="Ø"/>
            </a:pPr>
            <a:r>
              <a:rPr lang="en-US" dirty="0" smtClean="0"/>
              <a:t>Duckworth (GRIT); Dweck (Growth Mindsets)</a:t>
            </a:r>
          </a:p>
          <a:p>
            <a:pPr>
              <a:buFont typeface="Wingdings" panose="05000000000000000000" pitchFamily="2" charset="2"/>
              <a:buChar char="Ø"/>
            </a:pPr>
            <a:endParaRPr lang="en-US" dirty="0"/>
          </a:p>
          <a:p>
            <a:pPr>
              <a:buFont typeface="Wingdings" panose="05000000000000000000" pitchFamily="2" charset="2"/>
              <a:buChar char="Ø"/>
            </a:pPr>
            <a:r>
              <a:rPr lang="en-US" dirty="0" smtClean="0"/>
              <a:t>Community and Business/Industry Conversations</a:t>
            </a:r>
          </a:p>
          <a:p>
            <a:pPr lvl="2">
              <a:buFont typeface="Arial" panose="020B0604020202020204" pitchFamily="34" charset="0"/>
              <a:buChar char="•"/>
            </a:pPr>
            <a:endParaRPr lang="en-US" dirty="0"/>
          </a:p>
          <a:p>
            <a:pPr lvl="2">
              <a:buFont typeface="Arial" panose="020B0604020202020204" pitchFamily="34" charset="0"/>
              <a:buChar char="•"/>
            </a:pPr>
            <a:endParaRPr lang="en-US" dirty="0" smtClean="0"/>
          </a:p>
          <a:p>
            <a:pPr marL="384048" lvl="1" indent="0">
              <a:buNone/>
            </a:pPr>
            <a:endParaRPr lang="en-US" dirty="0"/>
          </a:p>
        </p:txBody>
      </p:sp>
      <p:sp>
        <p:nvSpPr>
          <p:cNvPr id="3" name="Title 2"/>
          <p:cNvSpPr>
            <a:spLocks noGrp="1"/>
          </p:cNvSpPr>
          <p:nvPr>
            <p:ph type="title"/>
          </p:nvPr>
        </p:nvSpPr>
        <p:spPr>
          <a:xfrm>
            <a:off x="838200" y="381000"/>
            <a:ext cx="7543800" cy="914400"/>
          </a:xfrm>
        </p:spPr>
        <p:txBody>
          <a:bodyPr/>
          <a:lstStyle/>
          <a:p>
            <a:pPr algn="ctr"/>
            <a:r>
              <a:rPr lang="en-US" b="1" dirty="0" smtClean="0"/>
              <a:t>Perspective</a:t>
            </a:r>
            <a:endParaRPr lang="en-US" b="1" dirty="0"/>
          </a:p>
        </p:txBody>
      </p:sp>
    </p:spTree>
    <p:extLst>
      <p:ext uri="{BB962C8B-B14F-4D97-AF65-F5344CB8AC3E}">
        <p14:creationId xmlns:p14="http://schemas.microsoft.com/office/powerpoint/2010/main" val="3044081378"/>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381000"/>
            <a:ext cx="8610600" cy="7478970"/>
          </a:xfrm>
          <a:prstGeom prst="rect">
            <a:avLst/>
          </a:prstGeom>
          <a:noFill/>
        </p:spPr>
        <p:txBody>
          <a:bodyPr wrap="square" rtlCol="0">
            <a:spAutoFit/>
          </a:bodyPr>
          <a:lstStyle/>
          <a:p>
            <a:pPr algn="ctr"/>
            <a:r>
              <a:rPr lang="en-US" sz="4800" dirty="0" smtClean="0"/>
              <a:t>SEL Indicators</a:t>
            </a:r>
          </a:p>
          <a:p>
            <a:pPr algn="ctr"/>
            <a:endParaRPr lang="en-US" sz="3600" dirty="0" smtClean="0"/>
          </a:p>
          <a:p>
            <a:pPr marL="685800" indent="-685800">
              <a:buFont typeface="Arial" panose="020B0604020202020204" pitchFamily="34" charset="0"/>
              <a:buChar char="•"/>
            </a:pPr>
            <a:r>
              <a:rPr lang="en-US" sz="3600" dirty="0" smtClean="0"/>
              <a:t>Attitude and behavior</a:t>
            </a:r>
          </a:p>
          <a:p>
            <a:pPr marL="685800" indent="-685800">
              <a:buFont typeface="Arial" panose="020B0604020202020204" pitchFamily="34" charset="0"/>
              <a:buChar char="•"/>
            </a:pPr>
            <a:r>
              <a:rPr lang="en-US" sz="3600" dirty="0" smtClean="0"/>
              <a:t>Attendance and program completion</a:t>
            </a:r>
          </a:p>
          <a:p>
            <a:pPr marL="685800" indent="-685800">
              <a:buFont typeface="Arial" panose="020B0604020202020204" pitchFamily="34" charset="0"/>
              <a:buChar char="•"/>
            </a:pPr>
            <a:r>
              <a:rPr lang="en-US" sz="3600" dirty="0" smtClean="0"/>
              <a:t>Bullying prevention</a:t>
            </a:r>
          </a:p>
          <a:p>
            <a:pPr marL="685800" indent="-685800">
              <a:buFont typeface="Arial" panose="020B0604020202020204" pitchFamily="34" charset="0"/>
              <a:buChar char="•"/>
            </a:pPr>
            <a:r>
              <a:rPr lang="en-US" sz="3600" dirty="0" smtClean="0"/>
              <a:t>Character development</a:t>
            </a:r>
          </a:p>
          <a:p>
            <a:pPr marL="685800" indent="-685800">
              <a:buFont typeface="Arial" panose="020B0604020202020204" pitchFamily="34" charset="0"/>
              <a:buChar char="•"/>
            </a:pPr>
            <a:r>
              <a:rPr lang="en-US" sz="3600" dirty="0" smtClean="0"/>
              <a:t>School based mental health</a:t>
            </a:r>
          </a:p>
          <a:p>
            <a:pPr marL="685800" indent="-685800">
              <a:buFont typeface="Arial" panose="020B0604020202020204" pitchFamily="34" charset="0"/>
              <a:buChar char="•"/>
            </a:pPr>
            <a:r>
              <a:rPr lang="en-US" sz="3600" dirty="0" smtClean="0"/>
              <a:t>Volunteerism/service learning</a:t>
            </a:r>
          </a:p>
          <a:p>
            <a:pPr marL="685800" indent="-685800">
              <a:buFont typeface="Arial" panose="020B0604020202020204" pitchFamily="34" charset="0"/>
              <a:buChar char="•"/>
            </a:pPr>
            <a:r>
              <a:rPr lang="en-US" sz="3600" dirty="0" smtClean="0"/>
              <a:t>Climate/student management</a:t>
            </a:r>
          </a:p>
          <a:p>
            <a:pPr marL="685800" indent="-685800">
              <a:buFont typeface="Arial" panose="020B0604020202020204" pitchFamily="34" charset="0"/>
              <a:buChar char="•"/>
            </a:pPr>
            <a:r>
              <a:rPr lang="en-US" sz="3600" dirty="0" smtClean="0"/>
              <a:t>Success skill development</a:t>
            </a:r>
          </a:p>
          <a:p>
            <a:pPr marL="685800" indent="-685800">
              <a:buFont typeface="Arial" panose="020B0604020202020204" pitchFamily="34" charset="0"/>
              <a:buChar char="•"/>
            </a:pPr>
            <a:r>
              <a:rPr lang="en-US" sz="3600" dirty="0" smtClean="0"/>
              <a:t>Prevention</a:t>
            </a:r>
          </a:p>
          <a:p>
            <a:pPr marL="685800" indent="-685800">
              <a:buFont typeface="Arial" panose="020B0604020202020204" pitchFamily="34" charset="0"/>
              <a:buChar char="•"/>
            </a:pPr>
            <a:endParaRPr lang="en-US" sz="3600" dirty="0" smtClean="0"/>
          </a:p>
          <a:p>
            <a:pPr marL="685800" indent="-685800">
              <a:buFont typeface="Arial" panose="020B0604020202020204" pitchFamily="34" charset="0"/>
              <a:buChar char="•"/>
            </a:pPr>
            <a:endParaRPr lang="en-US" sz="3600" dirty="0" smtClean="0"/>
          </a:p>
        </p:txBody>
      </p:sp>
    </p:spTree>
    <p:extLst>
      <p:ext uri="{BB962C8B-B14F-4D97-AF65-F5344CB8AC3E}">
        <p14:creationId xmlns:p14="http://schemas.microsoft.com/office/powerpoint/2010/main" val="37251281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1576648"/>
          </a:xfrm>
          <a:prstGeom prst="rect">
            <a:avLst/>
          </a:prstGeom>
        </p:spPr>
        <p:txBody>
          <a:bodyPr>
            <a:normAutofit fontScale="77500" lnSpcReduction="20000"/>
          </a:bodyPr>
          <a:lstStyle/>
          <a:p>
            <a:pPr marL="0" indent="0">
              <a:lnSpc>
                <a:spcPct val="100000"/>
              </a:lnSpc>
              <a:buNone/>
            </a:pPr>
            <a:r>
              <a:rPr lang="en-US" sz="3000" spc="-40" dirty="0">
                <a:solidFill>
                  <a:schemeClr val="tx1">
                    <a:lumMod val="75000"/>
                  </a:schemeClr>
                </a:solidFill>
                <a:latin typeface="Cambria" panose="02040503050406030204" pitchFamily="18" charset="0"/>
                <a:cs typeface="Arial"/>
              </a:rPr>
              <a:t>Mission:</a:t>
            </a:r>
            <a:endParaRPr lang="en-US" sz="3000" dirty="0">
              <a:solidFill>
                <a:schemeClr val="tx1">
                  <a:lumMod val="75000"/>
                </a:schemeClr>
              </a:solidFill>
              <a:latin typeface="Cambria" panose="02040503050406030204" pitchFamily="18" charset="0"/>
              <a:cs typeface="Arial"/>
            </a:endParaRPr>
          </a:p>
          <a:p>
            <a:pPr marL="0" indent="0">
              <a:lnSpc>
                <a:spcPct val="100000"/>
              </a:lnSpc>
              <a:buNone/>
            </a:pPr>
            <a:r>
              <a:rPr lang="en-US" sz="3000" spc="-195" dirty="0">
                <a:solidFill>
                  <a:schemeClr val="tx1">
                    <a:lumMod val="75000"/>
                  </a:schemeClr>
                </a:solidFill>
                <a:latin typeface="Cambria" panose="02040503050406030204" pitchFamily="18" charset="0"/>
                <a:cs typeface="Arial"/>
              </a:rPr>
              <a:t>T</a:t>
            </a:r>
            <a:r>
              <a:rPr lang="en-US" sz="3000" spc="-15" dirty="0">
                <a:solidFill>
                  <a:schemeClr val="tx1">
                    <a:lumMod val="75000"/>
                  </a:schemeClr>
                </a:solidFill>
                <a:latin typeface="Cambria" panose="02040503050406030204" pitchFamily="18" charset="0"/>
                <a:cs typeface="Arial"/>
              </a:rPr>
              <a:t>o</a:t>
            </a:r>
            <a:r>
              <a:rPr lang="en-US" sz="3000" spc="30" dirty="0">
                <a:solidFill>
                  <a:schemeClr val="tx1">
                    <a:lumMod val="75000"/>
                  </a:schemeClr>
                </a:solidFill>
                <a:latin typeface="Cambria" panose="02040503050406030204" pitchFamily="18" charset="0"/>
                <a:cs typeface="Arial"/>
              </a:rPr>
              <a:t> </a:t>
            </a:r>
            <a:r>
              <a:rPr lang="en-US" sz="3000" spc="10" dirty="0">
                <a:solidFill>
                  <a:schemeClr val="tx1">
                    <a:lumMod val="75000"/>
                  </a:schemeClr>
                </a:solidFill>
                <a:latin typeface="Cambria" panose="02040503050406030204" pitchFamily="18" charset="0"/>
                <a:cs typeface="Arial"/>
              </a:rPr>
              <a:t>p</a:t>
            </a:r>
            <a:r>
              <a:rPr lang="en-US" sz="3000" dirty="0">
                <a:solidFill>
                  <a:schemeClr val="tx1">
                    <a:lumMod val="75000"/>
                  </a:schemeClr>
                </a:solidFill>
                <a:latin typeface="Cambria" panose="02040503050406030204" pitchFamily="18" charset="0"/>
                <a:cs typeface="Arial"/>
              </a:rPr>
              <a:t>r</a:t>
            </a:r>
            <a:r>
              <a:rPr lang="en-US" sz="3000" spc="-35" dirty="0">
                <a:solidFill>
                  <a:schemeClr val="tx1">
                    <a:lumMod val="75000"/>
                  </a:schemeClr>
                </a:solidFill>
                <a:latin typeface="Cambria" panose="02040503050406030204" pitchFamily="18" charset="0"/>
                <a:cs typeface="Arial"/>
              </a:rPr>
              <a:t>epa</a:t>
            </a:r>
            <a:r>
              <a:rPr lang="en-US" sz="3000" spc="-30" dirty="0">
                <a:solidFill>
                  <a:schemeClr val="tx1">
                    <a:lumMod val="75000"/>
                  </a:schemeClr>
                </a:solidFill>
                <a:latin typeface="Cambria" panose="02040503050406030204" pitchFamily="18" charset="0"/>
                <a:cs typeface="Arial"/>
              </a:rPr>
              <a:t>r</a:t>
            </a:r>
            <a:r>
              <a:rPr lang="en-US" sz="3000" spc="-65" dirty="0">
                <a:solidFill>
                  <a:schemeClr val="tx1">
                    <a:lumMod val="75000"/>
                  </a:schemeClr>
                </a:solidFill>
                <a:latin typeface="Cambria" panose="02040503050406030204" pitchFamily="18" charset="0"/>
                <a:cs typeface="Arial"/>
              </a:rPr>
              <a:t>e</a:t>
            </a:r>
            <a:r>
              <a:rPr lang="en-US" sz="3000" spc="30" dirty="0">
                <a:solidFill>
                  <a:schemeClr val="tx1">
                    <a:lumMod val="75000"/>
                  </a:schemeClr>
                </a:solidFill>
                <a:latin typeface="Cambria" panose="02040503050406030204" pitchFamily="18" charset="0"/>
                <a:cs typeface="Arial"/>
              </a:rPr>
              <a:t> </a:t>
            </a:r>
            <a:r>
              <a:rPr lang="en-US" sz="3000" spc="-110" dirty="0">
                <a:solidFill>
                  <a:schemeClr val="tx1">
                    <a:lumMod val="75000"/>
                  </a:schemeClr>
                </a:solidFill>
                <a:latin typeface="Cambria" panose="02040503050406030204" pitchFamily="18" charset="0"/>
                <a:cs typeface="Arial"/>
              </a:rPr>
              <a:t>K</a:t>
            </a:r>
            <a:r>
              <a:rPr lang="en-US" sz="3000" spc="-75" dirty="0">
                <a:solidFill>
                  <a:schemeClr val="tx1">
                    <a:lumMod val="75000"/>
                  </a:schemeClr>
                </a:solidFill>
                <a:latin typeface="Cambria" panose="02040503050406030204" pitchFamily="18" charset="0"/>
                <a:cs typeface="Arial"/>
              </a:rPr>
              <a:t>ansa</a:t>
            </a:r>
            <a:r>
              <a:rPr lang="en-US" sz="3000" spc="-80" dirty="0">
                <a:solidFill>
                  <a:schemeClr val="tx1">
                    <a:lumMod val="75000"/>
                  </a:schemeClr>
                </a:solidFill>
                <a:latin typeface="Cambria" panose="02040503050406030204" pitchFamily="18" charset="0"/>
                <a:cs typeface="Arial"/>
              </a:rPr>
              <a:t>s</a:t>
            </a:r>
            <a:r>
              <a:rPr lang="en-US" sz="3000" spc="30" dirty="0">
                <a:solidFill>
                  <a:schemeClr val="tx1">
                    <a:lumMod val="75000"/>
                  </a:schemeClr>
                </a:solidFill>
                <a:latin typeface="Cambria" panose="02040503050406030204" pitchFamily="18" charset="0"/>
                <a:cs typeface="Arial"/>
              </a:rPr>
              <a:t> </a:t>
            </a:r>
            <a:r>
              <a:rPr lang="en-US" sz="3000" spc="-15" dirty="0">
                <a:solidFill>
                  <a:schemeClr val="tx1">
                    <a:lumMod val="75000"/>
                  </a:schemeClr>
                </a:solidFill>
                <a:latin typeface="Cambria" panose="02040503050406030204" pitchFamily="18" charset="0"/>
                <a:cs typeface="Arial"/>
              </a:rPr>
              <a:t>student</a:t>
            </a:r>
            <a:r>
              <a:rPr lang="en-US" sz="3000" spc="-40" dirty="0">
                <a:solidFill>
                  <a:schemeClr val="tx1">
                    <a:lumMod val="75000"/>
                  </a:schemeClr>
                </a:solidFill>
                <a:latin typeface="Cambria" panose="02040503050406030204" pitchFamily="18" charset="0"/>
                <a:cs typeface="Arial"/>
              </a:rPr>
              <a:t>s</a:t>
            </a:r>
            <a:r>
              <a:rPr lang="en-US" sz="3000" spc="30" dirty="0">
                <a:solidFill>
                  <a:schemeClr val="tx1">
                    <a:lumMod val="75000"/>
                  </a:schemeClr>
                </a:solidFill>
                <a:latin typeface="Cambria" panose="02040503050406030204" pitchFamily="18" charset="0"/>
                <a:cs typeface="Arial"/>
              </a:rPr>
              <a:t> </a:t>
            </a:r>
            <a:r>
              <a:rPr lang="en-US" sz="3000" spc="15" dirty="0">
                <a:solidFill>
                  <a:schemeClr val="tx1">
                    <a:lumMod val="75000"/>
                  </a:schemeClr>
                </a:solidFill>
                <a:latin typeface="Cambria" panose="02040503050406030204" pitchFamily="18" charset="0"/>
                <a:cs typeface="Arial"/>
              </a:rPr>
              <a:t>f</a:t>
            </a:r>
            <a:r>
              <a:rPr lang="en-US" sz="3000" spc="-5" dirty="0">
                <a:solidFill>
                  <a:schemeClr val="tx1">
                    <a:lumMod val="75000"/>
                  </a:schemeClr>
                </a:solidFill>
                <a:latin typeface="Cambria" panose="02040503050406030204" pitchFamily="18" charset="0"/>
                <a:cs typeface="Arial"/>
              </a:rPr>
              <a:t>o</a:t>
            </a:r>
            <a:r>
              <a:rPr lang="en-US" sz="3000" spc="-10" dirty="0">
                <a:solidFill>
                  <a:schemeClr val="tx1">
                    <a:lumMod val="75000"/>
                  </a:schemeClr>
                </a:solidFill>
                <a:latin typeface="Cambria" panose="02040503050406030204" pitchFamily="18" charset="0"/>
                <a:cs typeface="Arial"/>
              </a:rPr>
              <a:t>r</a:t>
            </a:r>
            <a:r>
              <a:rPr lang="en-US" sz="3000" spc="30" dirty="0">
                <a:solidFill>
                  <a:schemeClr val="tx1">
                    <a:lumMod val="75000"/>
                  </a:schemeClr>
                </a:solidFill>
                <a:latin typeface="Cambria" panose="02040503050406030204" pitchFamily="18" charset="0"/>
                <a:cs typeface="Arial"/>
              </a:rPr>
              <a:t> </a:t>
            </a:r>
            <a:r>
              <a:rPr lang="en-US" sz="3000" spc="20" dirty="0">
                <a:solidFill>
                  <a:schemeClr val="tx1">
                    <a:lumMod val="75000"/>
                  </a:schemeClr>
                </a:solidFill>
                <a:latin typeface="Cambria" panose="02040503050406030204" pitchFamily="18" charset="0"/>
                <a:cs typeface="Arial"/>
              </a:rPr>
              <a:t>li</a:t>
            </a:r>
            <a:r>
              <a:rPr lang="en-US" sz="3000" spc="15" dirty="0">
                <a:solidFill>
                  <a:schemeClr val="tx1">
                    <a:lumMod val="75000"/>
                  </a:schemeClr>
                </a:solidFill>
                <a:latin typeface="Cambria" panose="02040503050406030204" pitchFamily="18" charset="0"/>
                <a:cs typeface="Arial"/>
              </a:rPr>
              <a:t>f</a:t>
            </a:r>
            <a:r>
              <a:rPr lang="en-US" sz="3000" spc="-5" dirty="0">
                <a:solidFill>
                  <a:schemeClr val="tx1">
                    <a:lumMod val="75000"/>
                  </a:schemeClr>
                </a:solidFill>
                <a:latin typeface="Cambria" panose="02040503050406030204" pitchFamily="18" charset="0"/>
                <a:cs typeface="Arial"/>
              </a:rPr>
              <a:t>elon</a:t>
            </a:r>
            <a:r>
              <a:rPr lang="en-US" sz="3000" spc="-15" dirty="0">
                <a:solidFill>
                  <a:schemeClr val="tx1">
                    <a:lumMod val="75000"/>
                  </a:schemeClr>
                </a:solidFill>
                <a:latin typeface="Cambria" panose="02040503050406030204" pitchFamily="18" charset="0"/>
                <a:cs typeface="Arial"/>
              </a:rPr>
              <a:t>g</a:t>
            </a:r>
            <a:r>
              <a:rPr lang="en-US" sz="3000" spc="30" dirty="0">
                <a:solidFill>
                  <a:schemeClr val="tx1">
                    <a:lumMod val="75000"/>
                  </a:schemeClr>
                </a:solidFill>
                <a:latin typeface="Cambria" panose="02040503050406030204" pitchFamily="18" charset="0"/>
                <a:cs typeface="Arial"/>
              </a:rPr>
              <a:t> </a:t>
            </a:r>
            <a:r>
              <a:rPr lang="en-US" sz="3000" spc="-55" dirty="0">
                <a:solidFill>
                  <a:schemeClr val="tx1">
                    <a:lumMod val="75000"/>
                  </a:schemeClr>
                </a:solidFill>
                <a:latin typeface="Cambria" panose="02040503050406030204" pitchFamily="18" charset="0"/>
                <a:cs typeface="Arial"/>
              </a:rPr>
              <a:t>su</a:t>
            </a:r>
            <a:r>
              <a:rPr lang="en-US" sz="3000" spc="-60" dirty="0">
                <a:solidFill>
                  <a:schemeClr val="tx1">
                    <a:lumMod val="75000"/>
                  </a:schemeClr>
                </a:solidFill>
                <a:latin typeface="Cambria" panose="02040503050406030204" pitchFamily="18" charset="0"/>
                <a:cs typeface="Arial"/>
              </a:rPr>
              <a:t>cc</a:t>
            </a:r>
            <a:r>
              <a:rPr lang="en-US" sz="3000" spc="-90" dirty="0">
                <a:solidFill>
                  <a:schemeClr val="tx1">
                    <a:lumMod val="75000"/>
                  </a:schemeClr>
                </a:solidFill>
                <a:latin typeface="Cambria" panose="02040503050406030204" pitchFamily="18" charset="0"/>
                <a:cs typeface="Arial"/>
              </a:rPr>
              <a:t>es</a:t>
            </a:r>
            <a:r>
              <a:rPr lang="en-US" sz="3000" spc="-95" dirty="0">
                <a:solidFill>
                  <a:schemeClr val="tx1">
                    <a:lumMod val="75000"/>
                  </a:schemeClr>
                </a:solidFill>
                <a:latin typeface="Cambria" panose="02040503050406030204" pitchFamily="18" charset="0"/>
                <a:cs typeface="Arial"/>
              </a:rPr>
              <a:t>s</a:t>
            </a:r>
            <a:r>
              <a:rPr lang="en-US" sz="3000" spc="30" dirty="0">
                <a:solidFill>
                  <a:schemeClr val="tx1">
                    <a:lumMod val="75000"/>
                  </a:schemeClr>
                </a:solidFill>
                <a:latin typeface="Cambria" panose="02040503050406030204" pitchFamily="18" charset="0"/>
                <a:cs typeface="Arial"/>
              </a:rPr>
              <a:t> </a:t>
            </a:r>
            <a:r>
              <a:rPr lang="en-US" sz="3000" spc="20" dirty="0">
                <a:solidFill>
                  <a:schemeClr val="tx1">
                    <a:lumMod val="75000"/>
                  </a:schemeClr>
                </a:solidFill>
                <a:latin typeface="Cambria" panose="02040503050406030204" pitchFamily="18" charset="0"/>
                <a:cs typeface="Arial"/>
              </a:rPr>
              <a:t>th</a:t>
            </a:r>
            <a:r>
              <a:rPr lang="en-US" sz="3000" spc="10" dirty="0">
                <a:solidFill>
                  <a:schemeClr val="tx1">
                    <a:lumMod val="75000"/>
                  </a:schemeClr>
                </a:solidFill>
                <a:latin typeface="Cambria" panose="02040503050406030204" pitchFamily="18" charset="0"/>
                <a:cs typeface="Arial"/>
              </a:rPr>
              <a:t>r</a:t>
            </a:r>
            <a:r>
              <a:rPr lang="en-US" sz="3000" dirty="0">
                <a:solidFill>
                  <a:schemeClr val="tx1">
                    <a:lumMod val="75000"/>
                  </a:schemeClr>
                </a:solidFill>
                <a:latin typeface="Cambria" panose="02040503050406030204" pitchFamily="18" charset="0"/>
                <a:cs typeface="Arial"/>
              </a:rPr>
              <a:t>oug</a:t>
            </a:r>
            <a:r>
              <a:rPr lang="en-US" sz="3000" spc="-10" dirty="0">
                <a:solidFill>
                  <a:schemeClr val="tx1">
                    <a:lumMod val="75000"/>
                  </a:schemeClr>
                </a:solidFill>
                <a:latin typeface="Cambria" panose="02040503050406030204" pitchFamily="18" charset="0"/>
                <a:cs typeface="Arial"/>
              </a:rPr>
              <a:t>h</a:t>
            </a:r>
            <a:r>
              <a:rPr lang="en-US" sz="3000" spc="30" dirty="0">
                <a:solidFill>
                  <a:schemeClr val="tx1">
                    <a:lumMod val="75000"/>
                  </a:schemeClr>
                </a:solidFill>
                <a:latin typeface="Cambria" panose="02040503050406030204" pitchFamily="18" charset="0"/>
                <a:cs typeface="Arial"/>
              </a:rPr>
              <a:t> </a:t>
            </a:r>
            <a:r>
              <a:rPr lang="en-US" sz="3000" spc="5" dirty="0">
                <a:solidFill>
                  <a:schemeClr val="tx1">
                    <a:lumMod val="75000"/>
                  </a:schemeClr>
                </a:solidFill>
                <a:latin typeface="Cambria" panose="02040503050406030204" pitchFamily="18" charset="0"/>
                <a:cs typeface="Arial"/>
              </a:rPr>
              <a:t>r</a:t>
            </a:r>
            <a:r>
              <a:rPr lang="en-US" sz="3000" spc="10" dirty="0">
                <a:solidFill>
                  <a:schemeClr val="tx1">
                    <a:lumMod val="75000"/>
                  </a:schemeClr>
                </a:solidFill>
                <a:latin typeface="Cambria" panose="02040503050406030204" pitchFamily="18" charset="0"/>
                <a:cs typeface="Arial"/>
              </a:rPr>
              <a:t>igo</a:t>
            </a:r>
            <a:r>
              <a:rPr lang="en-US" sz="3000" dirty="0">
                <a:solidFill>
                  <a:schemeClr val="tx1">
                    <a:lumMod val="75000"/>
                  </a:schemeClr>
                </a:solidFill>
                <a:latin typeface="Cambria" panose="02040503050406030204" pitchFamily="18" charset="0"/>
                <a:cs typeface="Arial"/>
              </a:rPr>
              <a:t>r</a:t>
            </a:r>
            <a:r>
              <a:rPr lang="en-US" sz="3000" spc="-40" dirty="0">
                <a:solidFill>
                  <a:schemeClr val="tx1">
                    <a:lumMod val="75000"/>
                  </a:schemeClr>
                </a:solidFill>
                <a:latin typeface="Cambria" panose="02040503050406030204" pitchFamily="18" charset="0"/>
                <a:cs typeface="Arial"/>
              </a:rPr>
              <a:t>ou</a:t>
            </a:r>
            <a:r>
              <a:rPr lang="en-US" sz="3000" spc="-45" dirty="0">
                <a:solidFill>
                  <a:schemeClr val="tx1">
                    <a:lumMod val="75000"/>
                  </a:schemeClr>
                </a:solidFill>
                <a:latin typeface="Cambria" panose="02040503050406030204" pitchFamily="18" charset="0"/>
                <a:cs typeface="Arial"/>
              </a:rPr>
              <a:t>s</a:t>
            </a:r>
            <a:r>
              <a:rPr lang="en-US" sz="3000" spc="-80" dirty="0">
                <a:solidFill>
                  <a:schemeClr val="tx1">
                    <a:lumMod val="75000"/>
                  </a:schemeClr>
                </a:solidFill>
                <a:latin typeface="Cambria" panose="02040503050406030204" pitchFamily="18" charset="0"/>
                <a:cs typeface="Arial"/>
              </a:rPr>
              <a:t>,</a:t>
            </a:r>
            <a:r>
              <a:rPr lang="en-US" sz="3000" spc="30" dirty="0">
                <a:solidFill>
                  <a:schemeClr val="tx1">
                    <a:lumMod val="75000"/>
                  </a:schemeClr>
                </a:solidFill>
                <a:latin typeface="Cambria" panose="02040503050406030204" pitchFamily="18" charset="0"/>
                <a:cs typeface="Arial"/>
              </a:rPr>
              <a:t> </a:t>
            </a:r>
            <a:r>
              <a:rPr lang="en-US" sz="3000" spc="10" dirty="0" smtClean="0">
                <a:solidFill>
                  <a:schemeClr val="tx1">
                    <a:lumMod val="75000"/>
                  </a:schemeClr>
                </a:solidFill>
                <a:latin typeface="Cambria" panose="02040503050406030204" pitchFamily="18" charset="0"/>
                <a:cs typeface="Arial"/>
              </a:rPr>
              <a:t>quali</a:t>
            </a:r>
            <a:r>
              <a:rPr lang="en-US" sz="3000" spc="20" dirty="0" smtClean="0">
                <a:solidFill>
                  <a:schemeClr val="tx1">
                    <a:lumMod val="75000"/>
                  </a:schemeClr>
                </a:solidFill>
                <a:latin typeface="Cambria" panose="02040503050406030204" pitchFamily="18" charset="0"/>
                <a:cs typeface="Arial"/>
              </a:rPr>
              <a:t>t</a:t>
            </a:r>
            <a:r>
              <a:rPr lang="en-US" sz="3000" spc="-35" dirty="0" smtClean="0">
                <a:solidFill>
                  <a:schemeClr val="tx1">
                    <a:lumMod val="75000"/>
                  </a:schemeClr>
                </a:solidFill>
                <a:latin typeface="Cambria" panose="02040503050406030204" pitchFamily="18" charset="0"/>
                <a:cs typeface="Arial"/>
              </a:rPr>
              <a:t>y</a:t>
            </a:r>
            <a:r>
              <a:rPr lang="en-US" sz="3000" dirty="0" smtClean="0">
                <a:solidFill>
                  <a:schemeClr val="tx1">
                    <a:lumMod val="75000"/>
                  </a:schemeClr>
                </a:solidFill>
                <a:latin typeface="Cambria" panose="02040503050406030204" pitchFamily="18" charset="0"/>
                <a:cs typeface="Arial"/>
              </a:rPr>
              <a:t> </a:t>
            </a:r>
            <a:r>
              <a:rPr lang="en-US" sz="3000" spc="-45" dirty="0" smtClean="0">
                <a:solidFill>
                  <a:schemeClr val="tx1">
                    <a:lumMod val="75000"/>
                  </a:schemeClr>
                </a:solidFill>
                <a:latin typeface="Cambria" panose="02040503050406030204" pitchFamily="18" charset="0"/>
                <a:cs typeface="Arial"/>
              </a:rPr>
              <a:t>academic</a:t>
            </a:r>
            <a:r>
              <a:rPr lang="en-US" sz="3000" spc="-30" dirty="0" smtClean="0">
                <a:solidFill>
                  <a:schemeClr val="tx1">
                    <a:lumMod val="75000"/>
                  </a:schemeClr>
                </a:solidFill>
                <a:latin typeface="Cambria" panose="02040503050406030204" pitchFamily="18" charset="0"/>
                <a:cs typeface="Arial"/>
              </a:rPr>
              <a:t> </a:t>
            </a:r>
            <a:r>
              <a:rPr lang="en-US" sz="3000" spc="-20" dirty="0">
                <a:solidFill>
                  <a:schemeClr val="tx1">
                    <a:lumMod val="75000"/>
                  </a:schemeClr>
                </a:solidFill>
                <a:latin typeface="Cambria" panose="02040503050406030204" pitchFamily="18" charset="0"/>
                <a:cs typeface="Arial"/>
              </a:rPr>
              <a:t>instru</a:t>
            </a:r>
            <a:r>
              <a:rPr lang="en-US" sz="3000" spc="-15" dirty="0">
                <a:solidFill>
                  <a:schemeClr val="tx1">
                    <a:lumMod val="75000"/>
                  </a:schemeClr>
                </a:solidFill>
                <a:latin typeface="Cambria" panose="02040503050406030204" pitchFamily="18" charset="0"/>
                <a:cs typeface="Arial"/>
              </a:rPr>
              <a:t>c</a:t>
            </a:r>
            <a:r>
              <a:rPr lang="en-US" sz="3000" spc="-5" dirty="0">
                <a:solidFill>
                  <a:schemeClr val="tx1">
                    <a:lumMod val="75000"/>
                  </a:schemeClr>
                </a:solidFill>
                <a:latin typeface="Cambria" panose="02040503050406030204" pitchFamily="18" charset="0"/>
                <a:cs typeface="Arial"/>
              </a:rPr>
              <a:t>tion,</a:t>
            </a:r>
            <a:r>
              <a:rPr lang="en-US" sz="3000" spc="-30" dirty="0">
                <a:solidFill>
                  <a:schemeClr val="tx1">
                    <a:lumMod val="75000"/>
                  </a:schemeClr>
                </a:solidFill>
                <a:latin typeface="Cambria" panose="02040503050406030204" pitchFamily="18" charset="0"/>
                <a:cs typeface="Arial"/>
              </a:rPr>
              <a:t> </a:t>
            </a:r>
            <a:r>
              <a:rPr lang="en-US" sz="3000" spc="-60" dirty="0">
                <a:solidFill>
                  <a:schemeClr val="tx1">
                    <a:lumMod val="75000"/>
                  </a:schemeClr>
                </a:solidFill>
                <a:latin typeface="Cambria" panose="02040503050406030204" pitchFamily="18" charset="0"/>
                <a:cs typeface="Arial"/>
              </a:rPr>
              <a:t>ca</a:t>
            </a:r>
            <a:r>
              <a:rPr lang="en-US" sz="3000" spc="-55" dirty="0">
                <a:solidFill>
                  <a:schemeClr val="tx1">
                    <a:lumMod val="75000"/>
                  </a:schemeClr>
                </a:solidFill>
                <a:latin typeface="Cambria" panose="02040503050406030204" pitchFamily="18" charset="0"/>
                <a:cs typeface="Arial"/>
              </a:rPr>
              <a:t>r</a:t>
            </a:r>
            <a:r>
              <a:rPr lang="en-US" sz="3000" spc="-50" dirty="0">
                <a:solidFill>
                  <a:schemeClr val="tx1">
                    <a:lumMod val="75000"/>
                  </a:schemeClr>
                </a:solidFill>
                <a:latin typeface="Cambria" panose="02040503050406030204" pitchFamily="18" charset="0"/>
                <a:cs typeface="Arial"/>
              </a:rPr>
              <a:t>eer</a:t>
            </a:r>
            <a:r>
              <a:rPr lang="en-US" sz="3000" spc="-30" dirty="0">
                <a:solidFill>
                  <a:schemeClr val="tx1">
                    <a:lumMod val="75000"/>
                  </a:schemeClr>
                </a:solidFill>
                <a:latin typeface="Cambria" panose="02040503050406030204" pitchFamily="18" charset="0"/>
                <a:cs typeface="Arial"/>
              </a:rPr>
              <a:t> </a:t>
            </a:r>
            <a:r>
              <a:rPr lang="en-US" sz="3000" spc="20" dirty="0">
                <a:solidFill>
                  <a:schemeClr val="tx1">
                    <a:lumMod val="75000"/>
                  </a:schemeClr>
                </a:solidFill>
                <a:latin typeface="Cambria" panose="02040503050406030204" pitchFamily="18" charset="0"/>
                <a:cs typeface="Arial"/>
              </a:rPr>
              <a:t>t</a:t>
            </a:r>
            <a:r>
              <a:rPr lang="en-US" sz="3000" spc="15" dirty="0">
                <a:solidFill>
                  <a:schemeClr val="tx1">
                    <a:lumMod val="75000"/>
                  </a:schemeClr>
                </a:solidFill>
                <a:latin typeface="Cambria" panose="02040503050406030204" pitchFamily="18" charset="0"/>
                <a:cs typeface="Arial"/>
              </a:rPr>
              <a:t>r</a:t>
            </a:r>
            <a:r>
              <a:rPr lang="en-US" sz="3000" spc="-10" dirty="0">
                <a:solidFill>
                  <a:schemeClr val="tx1">
                    <a:lumMod val="75000"/>
                  </a:schemeClr>
                </a:solidFill>
                <a:latin typeface="Cambria" panose="02040503050406030204" pitchFamily="18" charset="0"/>
                <a:cs typeface="Arial"/>
              </a:rPr>
              <a:t>aining</a:t>
            </a:r>
            <a:r>
              <a:rPr lang="en-US" sz="3000" spc="-30" dirty="0">
                <a:solidFill>
                  <a:schemeClr val="tx1">
                    <a:lumMod val="75000"/>
                  </a:schemeClr>
                </a:solidFill>
                <a:latin typeface="Cambria" panose="02040503050406030204" pitchFamily="18" charset="0"/>
                <a:cs typeface="Arial"/>
              </a:rPr>
              <a:t> </a:t>
            </a:r>
            <a:r>
              <a:rPr lang="en-US" sz="3000" spc="-35" dirty="0">
                <a:solidFill>
                  <a:schemeClr val="tx1">
                    <a:lumMod val="75000"/>
                  </a:schemeClr>
                </a:solidFill>
                <a:latin typeface="Cambria" panose="02040503050406030204" pitchFamily="18" charset="0"/>
                <a:cs typeface="Arial"/>
              </a:rPr>
              <a:t>and</a:t>
            </a:r>
            <a:r>
              <a:rPr lang="en-US" sz="3000" spc="-30" dirty="0">
                <a:solidFill>
                  <a:schemeClr val="tx1">
                    <a:lumMod val="75000"/>
                  </a:schemeClr>
                </a:solidFill>
                <a:latin typeface="Cambria" panose="02040503050406030204" pitchFamily="18" charset="0"/>
                <a:cs typeface="Arial"/>
              </a:rPr>
              <a:t> </a:t>
            </a:r>
            <a:r>
              <a:rPr lang="en-US" sz="3000" b="1" i="1" spc="-45" dirty="0">
                <a:solidFill>
                  <a:srgbClr val="FF0000"/>
                </a:solidFill>
                <a:latin typeface="Cambria" panose="02040503050406030204" pitchFamily="18" charset="0"/>
                <a:cs typeface="Arial"/>
              </a:rPr>
              <a:t>cha</a:t>
            </a:r>
            <a:r>
              <a:rPr lang="en-US" sz="3000" b="1" i="1" spc="-40" dirty="0">
                <a:solidFill>
                  <a:srgbClr val="FF0000"/>
                </a:solidFill>
                <a:latin typeface="Cambria" panose="02040503050406030204" pitchFamily="18" charset="0"/>
                <a:cs typeface="Arial"/>
              </a:rPr>
              <a:t>r</a:t>
            </a:r>
            <a:r>
              <a:rPr lang="en-US" sz="3000" b="1" i="1" spc="-75" dirty="0">
                <a:solidFill>
                  <a:srgbClr val="FF0000"/>
                </a:solidFill>
                <a:latin typeface="Cambria" panose="02040503050406030204" pitchFamily="18" charset="0"/>
                <a:cs typeface="Arial"/>
              </a:rPr>
              <a:t>a</a:t>
            </a:r>
            <a:r>
              <a:rPr lang="en-US" sz="3000" b="1" i="1" spc="-60" dirty="0">
                <a:solidFill>
                  <a:srgbClr val="FF0000"/>
                </a:solidFill>
                <a:latin typeface="Cambria" panose="02040503050406030204" pitchFamily="18" charset="0"/>
                <a:cs typeface="Arial"/>
              </a:rPr>
              <a:t>c</a:t>
            </a:r>
            <a:r>
              <a:rPr lang="en-US" sz="3000" b="1" i="1" spc="45" dirty="0">
                <a:solidFill>
                  <a:srgbClr val="FF0000"/>
                </a:solidFill>
                <a:latin typeface="Cambria" panose="02040503050406030204" pitchFamily="18" charset="0"/>
                <a:cs typeface="Arial"/>
              </a:rPr>
              <a:t>t</a:t>
            </a:r>
            <a:r>
              <a:rPr lang="en-US" sz="3000" b="1" i="1" spc="-35" dirty="0">
                <a:solidFill>
                  <a:srgbClr val="FF0000"/>
                </a:solidFill>
                <a:latin typeface="Cambria" panose="02040503050406030204" pitchFamily="18" charset="0"/>
                <a:cs typeface="Arial"/>
              </a:rPr>
              <a:t>er</a:t>
            </a:r>
            <a:r>
              <a:rPr lang="en-US" sz="3000" b="1" i="1" spc="-30" dirty="0">
                <a:solidFill>
                  <a:srgbClr val="FF0000"/>
                </a:solidFill>
                <a:latin typeface="Cambria" panose="02040503050406030204" pitchFamily="18" charset="0"/>
                <a:cs typeface="Arial"/>
              </a:rPr>
              <a:t> </a:t>
            </a:r>
            <a:r>
              <a:rPr lang="en-US" sz="3000" b="1" i="1" spc="-35" dirty="0">
                <a:solidFill>
                  <a:srgbClr val="FF0000"/>
                </a:solidFill>
                <a:latin typeface="Cambria" panose="02040503050406030204" pitchFamily="18" charset="0"/>
                <a:cs typeface="Arial"/>
              </a:rPr>
              <a:t>de</a:t>
            </a:r>
            <a:r>
              <a:rPr lang="en-US" sz="3000" b="1" i="1" spc="-45" dirty="0">
                <a:solidFill>
                  <a:srgbClr val="FF0000"/>
                </a:solidFill>
                <a:latin typeface="Cambria" panose="02040503050406030204" pitchFamily="18" charset="0"/>
                <a:cs typeface="Arial"/>
              </a:rPr>
              <a:t>v</a:t>
            </a:r>
            <a:r>
              <a:rPr lang="en-US" sz="3000" b="1" i="1" spc="-20" dirty="0">
                <a:solidFill>
                  <a:srgbClr val="FF0000"/>
                </a:solidFill>
                <a:latin typeface="Cambria" panose="02040503050406030204" pitchFamily="18" charset="0"/>
                <a:cs typeface="Arial"/>
              </a:rPr>
              <a:t>elopme</a:t>
            </a:r>
            <a:r>
              <a:rPr lang="en-US" sz="3000" b="1" i="1" spc="-25" dirty="0">
                <a:solidFill>
                  <a:srgbClr val="FF0000"/>
                </a:solidFill>
                <a:latin typeface="Cambria" panose="02040503050406030204" pitchFamily="18" charset="0"/>
                <a:cs typeface="Arial"/>
              </a:rPr>
              <a:t>n</a:t>
            </a:r>
            <a:r>
              <a:rPr lang="en-US" sz="3000" b="1" i="1" spc="55" dirty="0">
                <a:solidFill>
                  <a:srgbClr val="FF0000"/>
                </a:solidFill>
                <a:latin typeface="Cambria" panose="02040503050406030204" pitchFamily="18" charset="0"/>
                <a:cs typeface="Arial"/>
              </a:rPr>
              <a:t>t</a:t>
            </a:r>
            <a:r>
              <a:rPr lang="en-US" sz="3000" b="1" i="1" spc="-30" dirty="0">
                <a:solidFill>
                  <a:srgbClr val="FF0000"/>
                </a:solidFill>
                <a:latin typeface="Cambria" panose="02040503050406030204" pitchFamily="18" charset="0"/>
                <a:cs typeface="Arial"/>
              </a:rPr>
              <a:t> </a:t>
            </a:r>
            <a:r>
              <a:rPr lang="en-US" sz="3000" spc="-75" dirty="0">
                <a:solidFill>
                  <a:schemeClr val="tx1">
                    <a:lumMod val="75000"/>
                  </a:schemeClr>
                </a:solidFill>
                <a:latin typeface="Cambria" panose="02040503050406030204" pitchFamily="18" charset="0"/>
                <a:cs typeface="Arial"/>
              </a:rPr>
              <a:t>a</a:t>
            </a:r>
            <a:r>
              <a:rPr lang="en-US" sz="3000" spc="-80" dirty="0">
                <a:solidFill>
                  <a:schemeClr val="tx1">
                    <a:lumMod val="75000"/>
                  </a:schemeClr>
                </a:solidFill>
                <a:latin typeface="Cambria" panose="02040503050406030204" pitchFamily="18" charset="0"/>
                <a:cs typeface="Arial"/>
              </a:rPr>
              <a:t>c</a:t>
            </a:r>
            <a:r>
              <a:rPr lang="en-US" sz="3000" spc="-75" dirty="0">
                <a:solidFill>
                  <a:schemeClr val="tx1">
                    <a:lumMod val="75000"/>
                  </a:schemeClr>
                </a:solidFill>
                <a:latin typeface="Cambria" panose="02040503050406030204" pitchFamily="18" charset="0"/>
                <a:cs typeface="Arial"/>
              </a:rPr>
              <a:t>c</a:t>
            </a:r>
            <a:r>
              <a:rPr lang="en-US" sz="3000" spc="-15" dirty="0">
                <a:solidFill>
                  <a:schemeClr val="tx1">
                    <a:lumMod val="75000"/>
                  </a:schemeClr>
                </a:solidFill>
                <a:latin typeface="Cambria" panose="02040503050406030204" pitchFamily="18" charset="0"/>
                <a:cs typeface="Arial"/>
              </a:rPr>
              <a:t>o</a:t>
            </a:r>
            <a:r>
              <a:rPr lang="en-US" sz="3000" spc="-25" dirty="0">
                <a:solidFill>
                  <a:schemeClr val="tx1">
                    <a:lumMod val="75000"/>
                  </a:schemeClr>
                </a:solidFill>
                <a:latin typeface="Cambria" panose="02040503050406030204" pitchFamily="18" charset="0"/>
                <a:cs typeface="Arial"/>
              </a:rPr>
              <a:t>r</a:t>
            </a:r>
            <a:r>
              <a:rPr lang="en-US" sz="3000" spc="5" dirty="0">
                <a:solidFill>
                  <a:schemeClr val="tx1">
                    <a:lumMod val="75000"/>
                  </a:schemeClr>
                </a:solidFill>
                <a:latin typeface="Cambria" panose="02040503050406030204" pitchFamily="18" charset="0"/>
                <a:cs typeface="Arial"/>
              </a:rPr>
              <a:t>ding</a:t>
            </a:r>
            <a:r>
              <a:rPr lang="en-US" sz="3000" dirty="0">
                <a:solidFill>
                  <a:schemeClr val="tx1">
                    <a:lumMod val="75000"/>
                  </a:schemeClr>
                </a:solidFill>
                <a:latin typeface="Cambria" panose="02040503050406030204" pitchFamily="18" charset="0"/>
                <a:cs typeface="Arial"/>
              </a:rPr>
              <a:t> </a:t>
            </a:r>
            <a:r>
              <a:rPr lang="en-US" sz="3000" spc="45" dirty="0">
                <a:solidFill>
                  <a:schemeClr val="tx1">
                    <a:lumMod val="75000"/>
                  </a:schemeClr>
                </a:solidFill>
                <a:latin typeface="Cambria" panose="02040503050406030204" pitchFamily="18" charset="0"/>
                <a:cs typeface="Arial"/>
              </a:rPr>
              <a:t>t</a:t>
            </a:r>
            <a:r>
              <a:rPr lang="en-US" sz="3000" spc="-15" dirty="0">
                <a:solidFill>
                  <a:schemeClr val="tx1">
                    <a:lumMod val="75000"/>
                  </a:schemeClr>
                </a:solidFill>
                <a:latin typeface="Cambria" panose="02040503050406030204" pitchFamily="18" charset="0"/>
                <a:cs typeface="Arial"/>
              </a:rPr>
              <a:t>o</a:t>
            </a:r>
            <a:r>
              <a:rPr lang="en-US" sz="3000" spc="-75" dirty="0">
                <a:solidFill>
                  <a:schemeClr val="tx1">
                    <a:lumMod val="75000"/>
                  </a:schemeClr>
                </a:solidFill>
                <a:latin typeface="Cambria" panose="02040503050406030204" pitchFamily="18" charset="0"/>
                <a:cs typeface="Arial"/>
              </a:rPr>
              <a:t> </a:t>
            </a:r>
            <a:r>
              <a:rPr lang="en-US" sz="3000" spc="-55" dirty="0">
                <a:solidFill>
                  <a:schemeClr val="tx1">
                    <a:lumMod val="75000"/>
                  </a:schemeClr>
                </a:solidFill>
                <a:latin typeface="Cambria" panose="02040503050406030204" pitchFamily="18" charset="0"/>
                <a:cs typeface="Arial"/>
              </a:rPr>
              <a:t>each</a:t>
            </a:r>
            <a:r>
              <a:rPr lang="en-US" sz="3000" spc="-75" dirty="0">
                <a:solidFill>
                  <a:schemeClr val="tx1">
                    <a:lumMod val="75000"/>
                  </a:schemeClr>
                </a:solidFill>
                <a:latin typeface="Cambria" panose="02040503050406030204" pitchFamily="18" charset="0"/>
                <a:cs typeface="Arial"/>
              </a:rPr>
              <a:t> </a:t>
            </a:r>
            <a:r>
              <a:rPr lang="en-US" sz="3000" spc="-25" dirty="0">
                <a:solidFill>
                  <a:schemeClr val="tx1">
                    <a:lumMod val="75000"/>
                  </a:schemeClr>
                </a:solidFill>
                <a:latin typeface="Cambria" panose="02040503050406030204" pitchFamily="18" charset="0"/>
                <a:cs typeface="Arial"/>
              </a:rPr>
              <a:t>stude</a:t>
            </a:r>
            <a:r>
              <a:rPr lang="en-US" sz="3000" spc="-30" dirty="0">
                <a:solidFill>
                  <a:schemeClr val="tx1">
                    <a:lumMod val="75000"/>
                  </a:schemeClr>
                </a:solidFill>
                <a:latin typeface="Cambria" panose="02040503050406030204" pitchFamily="18" charset="0"/>
                <a:cs typeface="Arial"/>
              </a:rPr>
              <a:t>n</a:t>
            </a:r>
            <a:r>
              <a:rPr lang="en-US" sz="3000" spc="75" dirty="0">
                <a:solidFill>
                  <a:schemeClr val="tx1">
                    <a:lumMod val="75000"/>
                  </a:schemeClr>
                </a:solidFill>
                <a:latin typeface="Cambria" panose="02040503050406030204" pitchFamily="18" charset="0"/>
                <a:cs typeface="Arial"/>
              </a:rPr>
              <a:t>t</a:t>
            </a:r>
            <a:r>
              <a:rPr lang="en-US" sz="3000" spc="-100" dirty="0">
                <a:solidFill>
                  <a:schemeClr val="tx1">
                    <a:lumMod val="75000"/>
                  </a:schemeClr>
                </a:solidFill>
                <a:latin typeface="Cambria" panose="02040503050406030204" pitchFamily="18" charset="0"/>
                <a:cs typeface="Arial"/>
              </a:rPr>
              <a:t>’</a:t>
            </a:r>
            <a:r>
              <a:rPr lang="en-US" sz="3000" spc="-120" dirty="0">
                <a:solidFill>
                  <a:schemeClr val="tx1">
                    <a:lumMod val="75000"/>
                  </a:schemeClr>
                </a:solidFill>
                <a:latin typeface="Cambria" panose="02040503050406030204" pitchFamily="18" charset="0"/>
                <a:cs typeface="Arial"/>
              </a:rPr>
              <a:t>s</a:t>
            </a:r>
            <a:r>
              <a:rPr lang="en-US" sz="3000" spc="-75" dirty="0">
                <a:solidFill>
                  <a:schemeClr val="tx1">
                    <a:lumMod val="75000"/>
                  </a:schemeClr>
                </a:solidFill>
                <a:latin typeface="Cambria" panose="02040503050406030204" pitchFamily="18" charset="0"/>
                <a:cs typeface="Arial"/>
              </a:rPr>
              <a:t> </a:t>
            </a:r>
            <a:r>
              <a:rPr lang="en-US" sz="3000" spc="-10" dirty="0">
                <a:solidFill>
                  <a:schemeClr val="tx1">
                    <a:lumMod val="75000"/>
                  </a:schemeClr>
                </a:solidFill>
                <a:latin typeface="Cambria" panose="02040503050406030204" pitchFamily="18" charset="0"/>
                <a:cs typeface="Arial"/>
              </a:rPr>
              <a:t>g</a:t>
            </a:r>
            <a:r>
              <a:rPr lang="en-US" sz="3000" spc="10" dirty="0">
                <a:solidFill>
                  <a:schemeClr val="tx1">
                    <a:lumMod val="75000"/>
                  </a:schemeClr>
                </a:solidFill>
                <a:latin typeface="Cambria" panose="02040503050406030204" pitchFamily="18" charset="0"/>
                <a:cs typeface="Arial"/>
              </a:rPr>
              <a:t>i</a:t>
            </a:r>
            <a:r>
              <a:rPr lang="en-US" sz="3000" spc="25" dirty="0">
                <a:solidFill>
                  <a:schemeClr val="tx1">
                    <a:lumMod val="75000"/>
                  </a:schemeClr>
                </a:solidFill>
                <a:latin typeface="Cambria" panose="02040503050406030204" pitchFamily="18" charset="0"/>
                <a:cs typeface="Arial"/>
              </a:rPr>
              <a:t>f</a:t>
            </a:r>
            <a:r>
              <a:rPr lang="en-US" sz="3000" spc="-30" dirty="0">
                <a:solidFill>
                  <a:schemeClr val="tx1">
                    <a:lumMod val="75000"/>
                  </a:schemeClr>
                </a:solidFill>
                <a:latin typeface="Cambria" panose="02040503050406030204" pitchFamily="18" charset="0"/>
                <a:cs typeface="Arial"/>
              </a:rPr>
              <a:t>ts</a:t>
            </a:r>
            <a:r>
              <a:rPr lang="en-US" sz="3000" spc="-75" dirty="0">
                <a:solidFill>
                  <a:schemeClr val="tx1">
                    <a:lumMod val="75000"/>
                  </a:schemeClr>
                </a:solidFill>
                <a:latin typeface="Cambria" panose="02040503050406030204" pitchFamily="18" charset="0"/>
                <a:cs typeface="Arial"/>
              </a:rPr>
              <a:t> </a:t>
            </a:r>
            <a:r>
              <a:rPr lang="en-US" sz="3000" spc="-35" dirty="0">
                <a:solidFill>
                  <a:schemeClr val="tx1">
                    <a:lumMod val="75000"/>
                  </a:schemeClr>
                </a:solidFill>
                <a:latin typeface="Cambria" panose="02040503050406030204" pitchFamily="18" charset="0"/>
                <a:cs typeface="Arial"/>
              </a:rPr>
              <a:t>and</a:t>
            </a:r>
            <a:r>
              <a:rPr lang="en-US" sz="3000" spc="-75" dirty="0">
                <a:solidFill>
                  <a:schemeClr val="tx1">
                    <a:lumMod val="75000"/>
                  </a:schemeClr>
                </a:solidFill>
                <a:latin typeface="Cambria" panose="02040503050406030204" pitchFamily="18" charset="0"/>
                <a:cs typeface="Arial"/>
              </a:rPr>
              <a:t> </a:t>
            </a:r>
            <a:r>
              <a:rPr lang="en-US" sz="3000" spc="-15" dirty="0">
                <a:solidFill>
                  <a:schemeClr val="tx1">
                    <a:lumMod val="75000"/>
                  </a:schemeClr>
                </a:solidFill>
                <a:latin typeface="Cambria" panose="02040503050406030204" pitchFamily="18" charset="0"/>
                <a:cs typeface="Arial"/>
              </a:rPr>
              <a:t>tale</a:t>
            </a:r>
            <a:r>
              <a:rPr lang="en-US" sz="3000" spc="-25" dirty="0">
                <a:solidFill>
                  <a:schemeClr val="tx1">
                    <a:lumMod val="75000"/>
                  </a:schemeClr>
                </a:solidFill>
                <a:latin typeface="Cambria" panose="02040503050406030204" pitchFamily="18" charset="0"/>
                <a:cs typeface="Arial"/>
              </a:rPr>
              <a:t>nt</a:t>
            </a:r>
            <a:r>
              <a:rPr lang="en-US" sz="3000" spc="-55" dirty="0">
                <a:solidFill>
                  <a:schemeClr val="tx1">
                    <a:lumMod val="75000"/>
                  </a:schemeClr>
                </a:solidFill>
                <a:latin typeface="Cambria" panose="02040503050406030204" pitchFamily="18" charset="0"/>
                <a:cs typeface="Arial"/>
              </a:rPr>
              <a:t>s</a:t>
            </a:r>
            <a:r>
              <a:rPr lang="en-US" sz="3000" spc="-80" dirty="0">
                <a:solidFill>
                  <a:schemeClr val="tx1">
                    <a:lumMod val="75000"/>
                  </a:schemeClr>
                </a:solidFill>
                <a:latin typeface="Cambria" panose="02040503050406030204" pitchFamily="18" charset="0"/>
                <a:cs typeface="Arial"/>
              </a:rPr>
              <a:t>.</a:t>
            </a:r>
            <a:endParaRPr lang="en-US" sz="3000" dirty="0">
              <a:solidFill>
                <a:schemeClr val="tx1">
                  <a:lumMod val="75000"/>
                </a:schemeClr>
              </a:solidFill>
              <a:latin typeface="Cambria" panose="02040503050406030204" pitchFamily="18" charset="0"/>
              <a:cs typeface="Arial"/>
            </a:endParaRPr>
          </a:p>
          <a:p>
            <a:endParaRPr lang="en-US" dirty="0"/>
          </a:p>
        </p:txBody>
      </p:sp>
      <p:sp>
        <p:nvSpPr>
          <p:cNvPr id="2" name="Title 1"/>
          <p:cNvSpPr>
            <a:spLocks noGrp="1"/>
          </p:cNvSpPr>
          <p:nvPr>
            <p:ph type="title"/>
          </p:nvPr>
        </p:nvSpPr>
        <p:spPr>
          <a:xfrm>
            <a:off x="457200" y="304800"/>
            <a:ext cx="8229600" cy="1219200"/>
          </a:xfrm>
        </p:spPr>
        <p:txBody>
          <a:bodyPr>
            <a:normAutofit fontScale="90000"/>
          </a:bodyPr>
          <a:lstStyle/>
          <a:p>
            <a:pPr algn="ctr"/>
            <a:r>
              <a:rPr lang="en-US" sz="3600" dirty="0" smtClean="0">
                <a:latin typeface="Cambria" panose="02040503050406030204" pitchFamily="18" charset="0"/>
              </a:rPr>
              <a:t>Kansas State Board of Education (KSBOE) </a:t>
            </a:r>
            <a:r>
              <a:rPr lang="en-US" dirty="0" smtClean="0"/>
              <a:t>	</a:t>
            </a:r>
            <a:endParaRPr lang="en-US" dirty="0"/>
          </a:p>
        </p:txBody>
      </p:sp>
      <p:sp>
        <p:nvSpPr>
          <p:cNvPr id="5" name="object 45"/>
          <p:cNvSpPr/>
          <p:nvPr/>
        </p:nvSpPr>
        <p:spPr>
          <a:xfrm>
            <a:off x="2743200" y="3733800"/>
            <a:ext cx="2743200" cy="2971800"/>
          </a:xfrm>
          <a:prstGeom prst="rect">
            <a:avLst/>
          </a:prstGeom>
          <a:blipFill>
            <a:blip r:embed="rId3" cstate="print"/>
            <a:stretch>
              <a:fillRect/>
            </a:stretch>
          </a:blipFill>
        </p:spPr>
        <p:txBody>
          <a:bodyPr wrap="square" lIns="0" tIns="0" rIns="0" bIns="0" rtlCol="0">
            <a:noAutofit/>
          </a:bodyPr>
          <a:lstStyle/>
          <a:p>
            <a:endParaRPr dirty="0"/>
          </a:p>
        </p:txBody>
      </p:sp>
    </p:spTree>
    <p:extLst>
      <p:ext uri="{BB962C8B-B14F-4D97-AF65-F5344CB8AC3E}">
        <p14:creationId xmlns:p14="http://schemas.microsoft.com/office/powerpoint/2010/main" val="37423370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Small Circle of Teenagers "/>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24200" y="1981200"/>
            <a:ext cx="2667000" cy="3073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704088"/>
            <a:ext cx="8229600" cy="896112"/>
          </a:xfrm>
        </p:spPr>
        <p:txBody>
          <a:bodyPr>
            <a:noAutofit/>
          </a:bodyPr>
          <a:lstStyle/>
          <a:p>
            <a:r>
              <a:rPr lang="en-US" altLang="en-US" sz="3200" b="1" dirty="0">
                <a:latin typeface="Cambria" panose="02040503050406030204" pitchFamily="18" charset="0"/>
              </a:rPr>
              <a:t>Kansas Model Curricular Standards for School Counseling</a:t>
            </a:r>
            <a:endParaRPr lang="en-US" sz="3200" b="1" dirty="0"/>
          </a:p>
        </p:txBody>
      </p:sp>
      <p:sp>
        <p:nvSpPr>
          <p:cNvPr id="5" name="TextBox 4"/>
          <p:cNvSpPr txBox="1"/>
          <p:nvPr/>
        </p:nvSpPr>
        <p:spPr>
          <a:xfrm>
            <a:off x="2057400" y="5334000"/>
            <a:ext cx="5257800" cy="1089529"/>
          </a:xfrm>
          <a:prstGeom prst="rect">
            <a:avLst/>
          </a:prstGeom>
          <a:noFill/>
        </p:spPr>
        <p:txBody>
          <a:bodyPr wrap="square" rtlCol="0">
            <a:spAutoFit/>
          </a:bodyPr>
          <a:lstStyle/>
          <a:p>
            <a:pPr algn="ctr">
              <a:lnSpc>
                <a:spcPct val="90000"/>
              </a:lnSpc>
            </a:pPr>
            <a:r>
              <a:rPr lang="en-US" altLang="en-US" sz="2400" b="1" dirty="0" smtClean="0">
                <a:effectLst>
                  <a:outerShdw blurRad="38100" dist="38100" dir="2700000" algn="tl">
                    <a:srgbClr val="000000">
                      <a:alpha val="43137"/>
                    </a:srgbClr>
                  </a:outerShdw>
                </a:effectLst>
                <a:latin typeface="Cambria" panose="02040503050406030204" pitchFamily="18" charset="0"/>
              </a:rPr>
              <a:t>School Counseling Standards</a:t>
            </a:r>
          </a:p>
          <a:p>
            <a:pPr algn="ctr">
              <a:lnSpc>
                <a:spcPct val="90000"/>
              </a:lnSpc>
            </a:pPr>
            <a:r>
              <a:rPr lang="en-US" altLang="en-US" sz="2400" b="1" dirty="0" smtClean="0">
                <a:effectLst>
                  <a:outerShdw blurRad="38100" dist="38100" dir="2700000" algn="tl">
                    <a:srgbClr val="000000">
                      <a:alpha val="43137"/>
                    </a:srgbClr>
                  </a:outerShdw>
                </a:effectLst>
                <a:latin typeface="Cambria" panose="02040503050406030204" pitchFamily="18" charset="0"/>
              </a:rPr>
              <a:t>       State </a:t>
            </a:r>
            <a:r>
              <a:rPr lang="en-US" altLang="en-US" sz="2400" b="1" dirty="0">
                <a:effectLst>
                  <a:outerShdw blurRad="38100" dist="38100" dir="2700000" algn="tl">
                    <a:srgbClr val="000000">
                      <a:alpha val="43137"/>
                    </a:srgbClr>
                  </a:outerShdw>
                </a:effectLst>
                <a:latin typeface="Cambria" panose="02040503050406030204" pitchFamily="18" charset="0"/>
              </a:rPr>
              <a:t>Board Meeting	</a:t>
            </a:r>
            <a:endParaRPr lang="en-US" altLang="en-US" sz="2400" b="1" dirty="0" smtClean="0">
              <a:effectLst>
                <a:outerShdw blurRad="38100" dist="38100" dir="2700000" algn="tl">
                  <a:srgbClr val="000000">
                    <a:alpha val="43137"/>
                  </a:srgbClr>
                </a:outerShdw>
              </a:effectLst>
              <a:latin typeface="Cambria" panose="02040503050406030204" pitchFamily="18" charset="0"/>
            </a:endParaRPr>
          </a:p>
          <a:p>
            <a:pPr algn="ctr">
              <a:lnSpc>
                <a:spcPct val="90000"/>
              </a:lnSpc>
            </a:pPr>
            <a:r>
              <a:rPr lang="en-US" altLang="en-US" sz="2400" b="1" dirty="0" smtClean="0">
                <a:effectLst>
                  <a:outerShdw blurRad="38100" dist="38100" dir="2700000" algn="tl">
                    <a:srgbClr val="000000">
                      <a:alpha val="43137"/>
                    </a:srgbClr>
                  </a:outerShdw>
                </a:effectLst>
                <a:latin typeface="Cambria" panose="02040503050406030204" pitchFamily="18" charset="0"/>
              </a:rPr>
              <a:t>Spring 2015</a:t>
            </a:r>
            <a:endParaRPr lang="en-US" altLang="en-US" sz="2400" b="1" dirty="0">
              <a:effectLst>
                <a:outerShdw blurRad="38100" dist="38100" dir="2700000" algn="tl">
                  <a:srgbClr val="000000">
                    <a:alpha val="43137"/>
                  </a:srgbClr>
                </a:outerShdw>
              </a:effectLst>
              <a:latin typeface="Cambria" panose="02040503050406030204" pitchFamily="18" charset="0"/>
            </a:endParaRPr>
          </a:p>
        </p:txBody>
      </p:sp>
    </p:spTree>
    <p:extLst>
      <p:ext uri="{BB962C8B-B14F-4D97-AF65-F5344CB8AC3E}">
        <p14:creationId xmlns:p14="http://schemas.microsoft.com/office/powerpoint/2010/main" val="3729416459"/>
      </p:ext>
    </p:extLst>
  </p:cSld>
  <p:clrMapOvr>
    <a:masterClrMapping/>
  </p:clrMapOvr>
  <p:transition spd="slow">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idx="4294967295"/>
          </p:nvPr>
        </p:nvSpPr>
        <p:spPr>
          <a:xfrm>
            <a:off x="0" y="292100"/>
            <a:ext cx="8229600" cy="1384300"/>
          </a:xfrm>
        </p:spPr>
        <p:txBody>
          <a:bodyPr/>
          <a:lstStyle/>
          <a:p>
            <a:pPr marL="0" indent="0" algn="l">
              <a:buNone/>
            </a:pPr>
            <a:r>
              <a:rPr lang="en-US" altLang="en-US" b="0" dirty="0" smtClean="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Standards Framework</a:t>
            </a:r>
            <a:endParaRPr lang="en-US" altLang="en-US" b="0"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19491" name="Rectangle 3"/>
          <p:cNvSpPr>
            <a:spLocks noGrp="1" noChangeArrowheads="1"/>
          </p:cNvSpPr>
          <p:nvPr>
            <p:ph type="body" idx="4294967295"/>
          </p:nvPr>
        </p:nvSpPr>
        <p:spPr>
          <a:xfrm>
            <a:off x="0" y="1905000"/>
            <a:ext cx="8229600" cy="4114800"/>
          </a:xfrm>
        </p:spPr>
        <p:txBody>
          <a:bodyPr>
            <a:normAutofit/>
          </a:bodyPr>
          <a:lstStyle/>
          <a:p>
            <a:pPr>
              <a:buFont typeface="Wingdings" panose="05000000000000000000" pitchFamily="2" charset="2"/>
              <a:buChar char="Ø"/>
            </a:pPr>
            <a:r>
              <a:rPr lang="en-US" altLang="en-US" sz="2800" dirty="0" smtClean="0">
                <a:solidFill>
                  <a:schemeClr val="tx2"/>
                </a:solidFill>
              </a:rPr>
              <a:t>Social-emotional </a:t>
            </a:r>
            <a:r>
              <a:rPr lang="en-US" altLang="en-US" sz="2800" dirty="0">
                <a:solidFill>
                  <a:schemeClr val="tx2"/>
                </a:solidFill>
              </a:rPr>
              <a:t>domain</a:t>
            </a:r>
          </a:p>
          <a:p>
            <a:pPr>
              <a:buFont typeface="Wingdings" panose="05000000000000000000" pitchFamily="2" charset="2"/>
              <a:buChar char="Ø"/>
            </a:pPr>
            <a:endParaRPr lang="en-US" altLang="en-US" sz="2800" dirty="0">
              <a:solidFill>
                <a:schemeClr val="tx2"/>
              </a:solidFill>
            </a:endParaRPr>
          </a:p>
          <a:p>
            <a:pPr>
              <a:buFont typeface="Wingdings" panose="05000000000000000000" pitchFamily="2" charset="2"/>
              <a:buChar char="Ø"/>
            </a:pPr>
            <a:r>
              <a:rPr lang="en-US" altLang="en-US" sz="2800" dirty="0">
                <a:solidFill>
                  <a:schemeClr val="tx2"/>
                </a:solidFill>
              </a:rPr>
              <a:t>Career development domain</a:t>
            </a:r>
          </a:p>
          <a:p>
            <a:pPr>
              <a:buFont typeface="Wingdings" panose="05000000000000000000" pitchFamily="2" charset="2"/>
              <a:buChar char="Ø"/>
            </a:pPr>
            <a:endParaRPr lang="en-US" altLang="en-US" sz="2800" dirty="0">
              <a:solidFill>
                <a:schemeClr val="tx2"/>
              </a:solidFill>
            </a:endParaRPr>
          </a:p>
          <a:p>
            <a:pPr>
              <a:buFont typeface="Wingdings" panose="05000000000000000000" pitchFamily="2" charset="2"/>
              <a:buChar char="Ø"/>
            </a:pPr>
            <a:r>
              <a:rPr lang="en-US" altLang="en-US" sz="2800" dirty="0">
                <a:solidFill>
                  <a:schemeClr val="tx2"/>
                </a:solidFill>
              </a:rPr>
              <a:t>Academic domain</a:t>
            </a:r>
          </a:p>
          <a:p>
            <a:pPr>
              <a:buFont typeface="Wingdings" panose="05000000000000000000" pitchFamily="2" charset="2"/>
              <a:buChar char="Ø"/>
            </a:pPr>
            <a:endParaRPr lang="en-US" altLang="en-US" sz="2800" dirty="0">
              <a:solidFill>
                <a:schemeClr val="tx2"/>
              </a:solidFill>
            </a:endParaRPr>
          </a:p>
          <a:p>
            <a:pPr>
              <a:buFont typeface="Wingdings" panose="05000000000000000000" pitchFamily="2" charset="2"/>
              <a:buChar char="Ø"/>
            </a:pPr>
            <a:r>
              <a:rPr lang="en-US" altLang="en-US" sz="2800" dirty="0">
                <a:solidFill>
                  <a:schemeClr val="tx2"/>
                </a:solidFill>
              </a:rPr>
              <a:t>Arranged by grade level</a:t>
            </a:r>
          </a:p>
          <a:p>
            <a:pPr marL="365760" lvl="1" indent="0">
              <a:buNone/>
            </a:pPr>
            <a:r>
              <a:rPr lang="en-US" altLang="en-US" sz="2400" dirty="0" smtClean="0">
                <a:solidFill>
                  <a:schemeClr val="tx2"/>
                </a:solidFill>
              </a:rPr>
              <a:t>	K-2</a:t>
            </a:r>
            <a:r>
              <a:rPr lang="en-US" altLang="en-US" sz="2400" dirty="0">
                <a:solidFill>
                  <a:schemeClr val="tx2"/>
                </a:solidFill>
              </a:rPr>
              <a:t>; 3-5;  6-8; high school</a:t>
            </a:r>
          </a:p>
        </p:txBody>
      </p:sp>
    </p:spTree>
    <p:extLst>
      <p:ext uri="{BB962C8B-B14F-4D97-AF65-F5344CB8AC3E}">
        <p14:creationId xmlns:p14="http://schemas.microsoft.com/office/powerpoint/2010/main" val="4139532568"/>
      </p:ext>
    </p:extLst>
  </p:cSld>
  <p:clrMapOvr>
    <a:masterClrMapping/>
  </p:clrMapOvr>
  <p:transition spd="slow">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title" idx="4294967295"/>
          </p:nvPr>
        </p:nvSpPr>
        <p:spPr>
          <a:xfrm>
            <a:off x="0" y="292100"/>
            <a:ext cx="8229600" cy="1003300"/>
          </a:xfrm>
        </p:spPr>
        <p:txBody>
          <a:bodyPr/>
          <a:lstStyle/>
          <a:p>
            <a:pPr marL="0" indent="0" algn="l">
              <a:buNone/>
            </a:pPr>
            <a:r>
              <a:rPr lang="en-US" altLang="en-US" dirty="0" smtClean="0"/>
              <a:t>Social/Emotional </a:t>
            </a:r>
            <a:r>
              <a:rPr lang="en-US" altLang="en-US" dirty="0"/>
              <a:t>Domain </a:t>
            </a:r>
          </a:p>
        </p:txBody>
      </p:sp>
      <p:sp>
        <p:nvSpPr>
          <p:cNvPr id="320515" name="Rectangle 3"/>
          <p:cNvSpPr>
            <a:spLocks noGrp="1" noChangeArrowheads="1"/>
          </p:cNvSpPr>
          <p:nvPr>
            <p:ph type="body" idx="4294967295"/>
          </p:nvPr>
        </p:nvSpPr>
        <p:spPr>
          <a:xfrm>
            <a:off x="0" y="1447800"/>
            <a:ext cx="8991600" cy="5105400"/>
          </a:xfrm>
        </p:spPr>
        <p:txBody>
          <a:bodyPr>
            <a:normAutofit lnSpcReduction="10000"/>
          </a:bodyPr>
          <a:lstStyle/>
          <a:p>
            <a:pPr>
              <a:buFont typeface="Wingdings" panose="05000000000000000000" pitchFamily="2" charset="2"/>
              <a:buChar char="Ø"/>
            </a:pPr>
            <a:r>
              <a:rPr lang="en-US" altLang="en-US" sz="2400" dirty="0" smtClean="0">
                <a:solidFill>
                  <a:schemeClr val="tx2"/>
                </a:solidFill>
              </a:rPr>
              <a:t>Overview: These standards guide school counseling programs to help </a:t>
            </a:r>
            <a:r>
              <a:rPr lang="en-US" altLang="en-US" sz="2400" b="1" dirty="0" smtClean="0">
                <a:solidFill>
                  <a:srgbClr val="FF0000"/>
                </a:solidFill>
              </a:rPr>
              <a:t>students manage emotions </a:t>
            </a:r>
            <a:r>
              <a:rPr lang="en-US" altLang="en-US" sz="2400" dirty="0" smtClean="0">
                <a:solidFill>
                  <a:schemeClr val="tx2"/>
                </a:solidFill>
              </a:rPr>
              <a:t>and learn and apply </a:t>
            </a:r>
            <a:r>
              <a:rPr lang="en-US" altLang="en-US" sz="2400" b="1" dirty="0" smtClean="0">
                <a:solidFill>
                  <a:srgbClr val="FF0000"/>
                </a:solidFill>
              </a:rPr>
              <a:t>interpersonal skills</a:t>
            </a:r>
            <a:r>
              <a:rPr lang="en-US" altLang="en-US" sz="2400" dirty="0" smtClean="0">
                <a:solidFill>
                  <a:schemeClr val="tx2"/>
                </a:solidFill>
              </a:rPr>
              <a:t>.</a:t>
            </a:r>
          </a:p>
          <a:p>
            <a:pPr marL="342900" indent="-342900">
              <a:buFont typeface="Wingdings" panose="05000000000000000000" pitchFamily="2" charset="2"/>
              <a:buChar char="Ø"/>
            </a:pPr>
            <a:endParaRPr lang="en-US" altLang="en-US" sz="2400" dirty="0" smtClean="0">
              <a:solidFill>
                <a:schemeClr val="tx2"/>
              </a:solidFill>
            </a:endParaRPr>
          </a:p>
          <a:p>
            <a:pPr>
              <a:buFont typeface="Wingdings" panose="05000000000000000000" pitchFamily="2" charset="2"/>
              <a:buChar char="Ø"/>
            </a:pPr>
            <a:r>
              <a:rPr lang="en-US" altLang="en-US" sz="2400" dirty="0" smtClean="0">
                <a:solidFill>
                  <a:schemeClr val="tx2"/>
                </a:solidFill>
              </a:rPr>
              <a:t>Standard </a:t>
            </a:r>
            <a:r>
              <a:rPr lang="en-US" altLang="en-US" sz="2400" dirty="0">
                <a:solidFill>
                  <a:schemeClr val="tx2"/>
                </a:solidFill>
              </a:rPr>
              <a:t>1: The student will acquire knowledge, attitudes, and interpersonal skills to help them </a:t>
            </a:r>
            <a:r>
              <a:rPr lang="en-US" altLang="en-US" sz="2400" b="1" dirty="0">
                <a:solidFill>
                  <a:srgbClr val="FF0000"/>
                </a:solidFill>
              </a:rPr>
              <a:t>understand and respect self and others. </a:t>
            </a:r>
          </a:p>
          <a:p>
            <a:pPr>
              <a:buFont typeface="Wingdings" panose="05000000000000000000" pitchFamily="2" charset="2"/>
              <a:buChar char="Ø"/>
            </a:pPr>
            <a:endParaRPr lang="en-US" altLang="en-US" sz="2400" dirty="0">
              <a:solidFill>
                <a:schemeClr val="tx2"/>
              </a:solidFill>
            </a:endParaRPr>
          </a:p>
          <a:p>
            <a:pPr>
              <a:buFont typeface="Wingdings" panose="05000000000000000000" pitchFamily="2" charset="2"/>
              <a:buChar char="Ø"/>
            </a:pPr>
            <a:r>
              <a:rPr lang="en-US" altLang="en-US" sz="2400" dirty="0">
                <a:solidFill>
                  <a:schemeClr val="tx2"/>
                </a:solidFill>
              </a:rPr>
              <a:t>Standard 2: The student will make decisions, set goals, and take necessary action to </a:t>
            </a:r>
            <a:r>
              <a:rPr lang="en-US" altLang="en-US" sz="2400" b="1" dirty="0">
                <a:solidFill>
                  <a:srgbClr val="FF0000"/>
                </a:solidFill>
              </a:rPr>
              <a:t>achieve goals</a:t>
            </a:r>
            <a:r>
              <a:rPr lang="en-US" altLang="en-US" sz="2400" dirty="0">
                <a:solidFill>
                  <a:schemeClr val="tx2"/>
                </a:solidFill>
              </a:rPr>
              <a:t>.</a:t>
            </a:r>
          </a:p>
          <a:p>
            <a:pPr>
              <a:buFont typeface="Wingdings" panose="05000000000000000000" pitchFamily="2" charset="2"/>
              <a:buChar char="Ø"/>
            </a:pPr>
            <a:endParaRPr lang="en-US" altLang="en-US" sz="2400" dirty="0">
              <a:solidFill>
                <a:schemeClr val="tx2"/>
              </a:solidFill>
            </a:endParaRPr>
          </a:p>
          <a:p>
            <a:pPr>
              <a:buFont typeface="Wingdings" panose="05000000000000000000" pitchFamily="2" charset="2"/>
              <a:buChar char="Ø"/>
            </a:pPr>
            <a:r>
              <a:rPr lang="en-US" altLang="en-US" sz="2400" dirty="0">
                <a:solidFill>
                  <a:schemeClr val="tx2"/>
                </a:solidFill>
              </a:rPr>
              <a:t>Standard 3: The student will understand </a:t>
            </a:r>
            <a:r>
              <a:rPr lang="en-US" altLang="en-US" sz="2400" b="1" dirty="0">
                <a:solidFill>
                  <a:srgbClr val="FF0000"/>
                </a:solidFill>
              </a:rPr>
              <a:t>personal safety skills</a:t>
            </a:r>
            <a:r>
              <a:rPr lang="en-US" altLang="en-US" sz="2400" dirty="0">
                <a:solidFill>
                  <a:schemeClr val="tx2"/>
                </a:solidFill>
              </a:rPr>
              <a:t>.</a:t>
            </a:r>
          </a:p>
          <a:p>
            <a:pPr>
              <a:buFont typeface="Wingdings" panose="05000000000000000000" pitchFamily="2" charset="2"/>
              <a:buChar char="Ø"/>
            </a:pPr>
            <a:endParaRPr lang="en-US" altLang="en-US" sz="2400" dirty="0">
              <a:solidFill>
                <a:schemeClr val="tx2"/>
              </a:solidFill>
            </a:endParaRPr>
          </a:p>
        </p:txBody>
      </p:sp>
    </p:spTree>
    <p:extLst>
      <p:ext uri="{BB962C8B-B14F-4D97-AF65-F5344CB8AC3E}">
        <p14:creationId xmlns:p14="http://schemas.microsoft.com/office/powerpoint/2010/main" val="353945547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0" y="819150"/>
            <a:ext cx="5622925" cy="5376863"/>
          </a:xfrm>
        </p:spPr>
        <p:txBody>
          <a:bodyPr>
            <a:normAutofit/>
          </a:bodyPr>
          <a:lstStyle/>
          <a:p>
            <a:pPr eaLnBrk="1" hangingPunct="1"/>
            <a:r>
              <a:rPr lang="en-US" altLang="en-US" b="1" dirty="0" smtClean="0">
                <a:solidFill>
                  <a:srgbClr val="002060"/>
                </a:solidFill>
                <a:ea typeface="ＭＳ Ｐゴシック" pitchFamily="34" charset="-128"/>
              </a:rPr>
              <a:t>SOCIAL, EMOTIONAL, AND CHARACTER DEVELOPMENT STANDARDS…</a:t>
            </a:r>
            <a:br>
              <a:rPr lang="en-US" altLang="en-US" b="1" dirty="0" smtClean="0">
                <a:solidFill>
                  <a:srgbClr val="002060"/>
                </a:solidFill>
                <a:ea typeface="ＭＳ Ｐゴシック" pitchFamily="34" charset="-128"/>
              </a:rPr>
            </a:br>
            <a:r>
              <a:rPr lang="en-US" altLang="en-US" b="1" dirty="0" smtClean="0">
                <a:solidFill>
                  <a:srgbClr val="002060"/>
                </a:solidFill>
                <a:ea typeface="ＭＳ Ｐゴシック" pitchFamily="34" charset="-128"/>
              </a:rPr>
              <a:t>ANOTHER KANSAS FIRST!!!</a:t>
            </a:r>
            <a:br>
              <a:rPr lang="en-US" altLang="en-US" b="1" dirty="0" smtClean="0">
                <a:solidFill>
                  <a:srgbClr val="002060"/>
                </a:solidFill>
                <a:ea typeface="ＭＳ Ｐゴシック" pitchFamily="34" charset="-128"/>
              </a:rPr>
            </a:br>
            <a:r>
              <a:rPr lang="en-US" altLang="en-US" b="1" dirty="0">
                <a:solidFill>
                  <a:srgbClr val="002060"/>
                </a:solidFill>
                <a:ea typeface="ＭＳ Ｐゴシック" pitchFamily="34" charset="-128"/>
              </a:rPr>
              <a:t/>
            </a:r>
            <a:br>
              <a:rPr lang="en-US" altLang="en-US" b="1" dirty="0">
                <a:solidFill>
                  <a:srgbClr val="002060"/>
                </a:solidFill>
                <a:ea typeface="ＭＳ Ｐゴシック" pitchFamily="34" charset="-128"/>
              </a:rPr>
            </a:br>
            <a:endParaRPr lang="en-US" altLang="en-US" b="1" dirty="0" smtClean="0">
              <a:solidFill>
                <a:srgbClr val="002060"/>
              </a:solidFill>
              <a:ea typeface="ＭＳ Ｐゴシック" pitchFamily="34" charset="-128"/>
            </a:endParaRPr>
          </a:p>
        </p:txBody>
      </p:sp>
      <p:pic>
        <p:nvPicPr>
          <p:cNvPr id="2051"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2667000"/>
            <a:ext cx="315277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116185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153400" cy="4572000"/>
          </a:xfrm>
          <a:prstGeom prst="rect">
            <a:avLst/>
          </a:prstGeom>
        </p:spPr>
        <p:txBody>
          <a:bodyPr>
            <a:noAutofit/>
          </a:bodyPr>
          <a:lstStyle/>
          <a:p>
            <a:pPr marL="502920" indent="-457200">
              <a:buFont typeface="+mj-lt"/>
              <a:buAutoNum type="arabicPeriod"/>
            </a:pPr>
            <a:r>
              <a:rPr lang="en-US" sz="2000" b="1" dirty="0" smtClean="0"/>
              <a:t>Aligns with the Social-Emotional Domain of the Ks. Curricular School Counseling Standards</a:t>
            </a:r>
          </a:p>
          <a:p>
            <a:pPr marL="502920" indent="-457200">
              <a:buFont typeface="+mj-lt"/>
              <a:buAutoNum type="arabicPeriod"/>
            </a:pPr>
            <a:endParaRPr lang="en-US" sz="2000" b="1" dirty="0"/>
          </a:p>
          <a:p>
            <a:pPr marL="502920" indent="-457200">
              <a:buFont typeface="+mj-lt"/>
              <a:buAutoNum type="arabicPeriod"/>
            </a:pPr>
            <a:r>
              <a:rPr lang="en-US" sz="2000" b="1" dirty="0"/>
              <a:t>2</a:t>
            </a:r>
            <a:r>
              <a:rPr lang="en-US" sz="2000" b="1" dirty="0" smtClean="0"/>
              <a:t>1</a:t>
            </a:r>
            <a:r>
              <a:rPr lang="en-US" sz="2000" b="1" baseline="30000" dirty="0" smtClean="0"/>
              <a:t>st</a:t>
            </a:r>
            <a:r>
              <a:rPr lang="en-US" sz="2000" b="1" dirty="0" smtClean="0"/>
              <a:t> Century Accreditation Model (Responsive Culture)</a:t>
            </a:r>
          </a:p>
          <a:p>
            <a:pPr marL="502920" indent="-457200">
              <a:buFont typeface="+mj-lt"/>
              <a:buAutoNum type="arabicPeriod"/>
            </a:pPr>
            <a:endParaRPr lang="en-US" sz="2000" b="1" dirty="0"/>
          </a:p>
          <a:p>
            <a:pPr marL="502920" indent="-457200">
              <a:buFont typeface="+mj-lt"/>
              <a:buAutoNum type="arabicPeriod"/>
            </a:pPr>
            <a:r>
              <a:rPr lang="en-US" sz="2000" b="1" dirty="0" smtClean="0">
                <a:solidFill>
                  <a:srgbClr val="FFFF00"/>
                </a:solidFill>
              </a:rPr>
              <a:t>Rose Standards </a:t>
            </a:r>
            <a:r>
              <a:rPr lang="en-US" sz="2000" b="1" dirty="0" smtClean="0"/>
              <a:t>(School Finance Case/Appropriations Bill)</a:t>
            </a:r>
          </a:p>
          <a:p>
            <a:pPr marL="502920" indent="-457200">
              <a:buFont typeface="+mj-lt"/>
              <a:buAutoNum type="arabicPeriod"/>
            </a:pPr>
            <a:endParaRPr lang="en-US" sz="2000" b="1" dirty="0"/>
          </a:p>
          <a:p>
            <a:pPr marL="502920" indent="-457200">
              <a:buFont typeface="+mj-lt"/>
              <a:buAutoNum type="arabicPeriod"/>
            </a:pPr>
            <a:r>
              <a:rPr lang="en-US" sz="2000" b="1" dirty="0" smtClean="0"/>
              <a:t>How can students academically achieve when they are dealing with </a:t>
            </a:r>
            <a:r>
              <a:rPr lang="en-US" sz="2000" b="1" dirty="0"/>
              <a:t>bullying, cutting, </a:t>
            </a:r>
            <a:r>
              <a:rPr lang="en-US" sz="2000" b="1" dirty="0" smtClean="0"/>
              <a:t>divorce, single parents, teen </a:t>
            </a:r>
            <a:r>
              <a:rPr lang="en-US" sz="2000" b="1" dirty="0"/>
              <a:t>suicide, teen dating violence, substance abuse and mental </a:t>
            </a:r>
            <a:r>
              <a:rPr lang="en-US" sz="2000" b="1" dirty="0" smtClean="0"/>
              <a:t>health issues? </a:t>
            </a:r>
          </a:p>
          <a:p>
            <a:pPr marL="502920" indent="-457200">
              <a:buFont typeface="+mj-lt"/>
              <a:buAutoNum type="arabicPeriod"/>
            </a:pPr>
            <a:endParaRPr lang="en-US" sz="2000" b="1" dirty="0"/>
          </a:p>
          <a:p>
            <a:pPr marL="502920" indent="-457200">
              <a:buFont typeface="+mj-lt"/>
              <a:buAutoNum type="arabicPeriod"/>
            </a:pPr>
            <a:r>
              <a:rPr lang="en-US" sz="2000" b="1" dirty="0" smtClean="0"/>
              <a:t>College and Career Ready</a:t>
            </a:r>
            <a:endParaRPr lang="en-US" sz="2000" b="1" dirty="0"/>
          </a:p>
        </p:txBody>
      </p:sp>
      <p:sp>
        <p:nvSpPr>
          <p:cNvPr id="2" name="Title 1"/>
          <p:cNvSpPr>
            <a:spLocks noGrp="1"/>
          </p:cNvSpPr>
          <p:nvPr>
            <p:ph type="title"/>
          </p:nvPr>
        </p:nvSpPr>
        <p:spPr>
          <a:xfrm>
            <a:off x="1295400" y="228600"/>
            <a:ext cx="6512511" cy="1143000"/>
          </a:xfrm>
        </p:spPr>
        <p:txBody>
          <a:bodyPr/>
          <a:lstStyle/>
          <a:p>
            <a:pPr marL="0" indent="0" algn="ctr">
              <a:buNone/>
            </a:pPr>
            <a:r>
              <a:rPr lang="en-US" dirty="0" smtClean="0"/>
              <a:t>Why SECD?</a:t>
            </a:r>
            <a:endParaRPr lang="en-US" dirty="0"/>
          </a:p>
        </p:txBody>
      </p:sp>
    </p:spTree>
    <p:extLst>
      <p:ext uri="{BB962C8B-B14F-4D97-AF65-F5344CB8AC3E}">
        <p14:creationId xmlns:p14="http://schemas.microsoft.com/office/powerpoint/2010/main" val="39737929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438400"/>
            <a:ext cx="8686800" cy="3641725"/>
          </a:xfrm>
          <a:prstGeom prst="rect">
            <a:avLst/>
          </a:prstGeom>
        </p:spPr>
        <p:txBody>
          <a:bodyPr>
            <a:normAutofit/>
          </a:bodyPr>
          <a:lstStyle/>
          <a:p>
            <a:r>
              <a:rPr lang="en-US" altLang="en-US" sz="2800" b="1" dirty="0" smtClean="0">
                <a:solidFill>
                  <a:schemeClr val="tx2"/>
                </a:solidFill>
                <a:latin typeface="Cambria" panose="02040503050406030204" pitchFamily="18" charset="0"/>
              </a:rPr>
              <a:t>Approved </a:t>
            </a:r>
            <a:r>
              <a:rPr lang="en-US" altLang="en-US" sz="2800" b="1" dirty="0">
                <a:solidFill>
                  <a:schemeClr val="tx2"/>
                </a:solidFill>
                <a:latin typeface="Cambria" panose="02040503050406030204" pitchFamily="18" charset="0"/>
              </a:rPr>
              <a:t>by State Board April </a:t>
            </a:r>
            <a:r>
              <a:rPr lang="en-US" altLang="en-US" sz="2800" b="1" dirty="0" smtClean="0">
                <a:solidFill>
                  <a:schemeClr val="tx2"/>
                </a:solidFill>
                <a:latin typeface="Cambria" panose="02040503050406030204" pitchFamily="18" charset="0"/>
              </a:rPr>
              <a:t>2012</a:t>
            </a:r>
          </a:p>
          <a:p>
            <a:pPr marL="45720" indent="0">
              <a:buNone/>
            </a:pPr>
            <a:endParaRPr lang="en-US" altLang="en-US" sz="2800" b="1" dirty="0" smtClean="0">
              <a:solidFill>
                <a:schemeClr val="tx2"/>
              </a:solidFill>
              <a:latin typeface="Cambria" panose="02040503050406030204" pitchFamily="18" charset="0"/>
            </a:endParaRPr>
          </a:p>
          <a:p>
            <a:r>
              <a:rPr lang="en-US" altLang="en-US" sz="2800" b="1" dirty="0" smtClean="0">
                <a:solidFill>
                  <a:schemeClr val="tx2"/>
                </a:solidFill>
                <a:latin typeface="Cambria" panose="02040503050406030204" pitchFamily="18" charset="0"/>
              </a:rPr>
              <a:t>Ks. was the first state to adopt</a:t>
            </a:r>
          </a:p>
          <a:p>
            <a:pPr marL="45720" indent="0">
              <a:buNone/>
            </a:pPr>
            <a:endParaRPr lang="en-US" altLang="en-US" sz="2800" b="1" dirty="0" smtClean="0">
              <a:solidFill>
                <a:schemeClr val="tx2"/>
              </a:solidFill>
              <a:latin typeface="Cambria" panose="02040503050406030204" pitchFamily="18" charset="0"/>
            </a:endParaRPr>
          </a:p>
          <a:p>
            <a:r>
              <a:rPr lang="en-US" altLang="en-US" sz="2800" b="1" dirty="0" smtClean="0">
                <a:solidFill>
                  <a:schemeClr val="tx2"/>
                </a:solidFill>
                <a:latin typeface="Cambria" panose="02040503050406030204" pitchFamily="18" charset="0"/>
              </a:rPr>
              <a:t>Social –emotional learning integrated with character development</a:t>
            </a:r>
            <a:endParaRPr lang="en-US" altLang="en-US" sz="2800" b="1" dirty="0">
              <a:solidFill>
                <a:schemeClr val="tx2"/>
              </a:solidFill>
              <a:latin typeface="Cambria" panose="02040503050406030204" pitchFamily="18" charset="0"/>
            </a:endParaRPr>
          </a:p>
          <a:p>
            <a:endParaRPr lang="en-US" dirty="0">
              <a:solidFill>
                <a:schemeClr val="tx2"/>
              </a:solidFill>
            </a:endParaRPr>
          </a:p>
        </p:txBody>
      </p:sp>
      <p:sp>
        <p:nvSpPr>
          <p:cNvPr id="2" name="Title 1"/>
          <p:cNvSpPr>
            <a:spLocks noGrp="1"/>
          </p:cNvSpPr>
          <p:nvPr>
            <p:ph type="title"/>
          </p:nvPr>
        </p:nvSpPr>
        <p:spPr>
          <a:xfrm>
            <a:off x="381000" y="304800"/>
            <a:ext cx="8458201" cy="2438400"/>
          </a:xfrm>
        </p:spPr>
        <p:txBody>
          <a:bodyPr>
            <a:normAutofit/>
          </a:bodyPr>
          <a:lstStyle/>
          <a:p>
            <a:pPr marL="0" indent="0" algn="ctr">
              <a:buNone/>
            </a:pPr>
            <a:r>
              <a:rPr lang="en-US" sz="2700" b="1" dirty="0" smtClean="0">
                <a:solidFill>
                  <a:schemeClr val="tx2"/>
                </a:solidFill>
                <a:effectLst>
                  <a:outerShdw blurRad="38100" dist="38100" dir="2700000" algn="tl">
                    <a:srgbClr val="C0C0C0"/>
                  </a:outerShdw>
                </a:effectLst>
                <a:latin typeface="Cambria" panose="02040503050406030204" pitchFamily="18" charset="0"/>
              </a:rPr>
              <a:t/>
            </a:r>
            <a:br>
              <a:rPr lang="en-US" sz="2700" b="1" dirty="0" smtClean="0">
                <a:solidFill>
                  <a:schemeClr val="tx2"/>
                </a:solidFill>
                <a:effectLst>
                  <a:outerShdw blurRad="38100" dist="38100" dir="2700000" algn="tl">
                    <a:srgbClr val="C0C0C0"/>
                  </a:outerShdw>
                </a:effectLst>
                <a:latin typeface="Cambria" panose="02040503050406030204" pitchFamily="18" charset="0"/>
              </a:rPr>
            </a:br>
            <a:r>
              <a:rPr lang="en-US" sz="3600" b="1" dirty="0" smtClean="0">
                <a:solidFill>
                  <a:schemeClr val="tx2"/>
                </a:solidFill>
                <a:effectLst>
                  <a:outerShdw blurRad="38100" dist="38100" dir="2700000" algn="tl">
                    <a:srgbClr val="C0C0C0"/>
                  </a:outerShdw>
                </a:effectLst>
                <a:latin typeface="Cambria" panose="02040503050406030204" pitchFamily="18" charset="0"/>
              </a:rPr>
              <a:t>Kansas </a:t>
            </a:r>
            <a:r>
              <a:rPr lang="en-US" sz="3600" b="1" dirty="0">
                <a:solidFill>
                  <a:schemeClr val="tx2"/>
                </a:solidFill>
                <a:effectLst>
                  <a:outerShdw blurRad="38100" dist="38100" dir="2700000" algn="tl">
                    <a:srgbClr val="C0C0C0"/>
                  </a:outerShdw>
                </a:effectLst>
                <a:latin typeface="Cambria" panose="02040503050406030204" pitchFamily="18" charset="0"/>
              </a:rPr>
              <a:t>Social, Emotional, Character Development </a:t>
            </a:r>
            <a:r>
              <a:rPr lang="en-US" sz="3600" b="1" dirty="0" smtClean="0">
                <a:solidFill>
                  <a:schemeClr val="tx2"/>
                </a:solidFill>
                <a:effectLst>
                  <a:outerShdw blurRad="38100" dist="38100" dir="2700000" algn="tl">
                    <a:srgbClr val="C0C0C0"/>
                  </a:outerShdw>
                </a:effectLst>
                <a:latin typeface="Cambria" panose="02040503050406030204" pitchFamily="18" charset="0"/>
              </a:rPr>
              <a:t>Standards</a:t>
            </a:r>
            <a:r>
              <a:rPr lang="en-US" sz="3200" b="1" dirty="0">
                <a:solidFill>
                  <a:schemeClr val="tx2"/>
                </a:solidFill>
                <a:effectLst>
                  <a:outerShdw blurRad="38100" dist="38100" dir="2700000" algn="tl">
                    <a:srgbClr val="C0C0C0"/>
                  </a:outerShdw>
                </a:effectLst>
                <a:latin typeface="Cambria" panose="02040503050406030204" pitchFamily="18" charset="0"/>
              </a:rPr>
              <a:t/>
            </a:r>
            <a:br>
              <a:rPr lang="en-US" sz="3200" b="1" dirty="0">
                <a:solidFill>
                  <a:schemeClr val="tx2"/>
                </a:solidFill>
                <a:effectLst>
                  <a:outerShdw blurRad="38100" dist="38100" dir="2700000" algn="tl">
                    <a:srgbClr val="C0C0C0"/>
                  </a:outerShdw>
                </a:effectLst>
                <a:latin typeface="Cambria" panose="02040503050406030204" pitchFamily="18" charset="0"/>
              </a:rPr>
            </a:br>
            <a:endParaRPr lang="en-US" dirty="0">
              <a:solidFill>
                <a:schemeClr val="tx2"/>
              </a:solidFill>
            </a:endParaRPr>
          </a:p>
        </p:txBody>
      </p:sp>
    </p:spTree>
    <p:extLst>
      <p:ext uri="{BB962C8B-B14F-4D97-AF65-F5344CB8AC3E}">
        <p14:creationId xmlns:p14="http://schemas.microsoft.com/office/powerpoint/2010/main" val="120481378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kreed\Documents\Bullying 15-16\Anti-Bullying Awareness Week\2015_KS_ABAW_Poster-11x1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0647"/>
            <a:ext cx="9144000" cy="5916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34426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a:xfrm>
            <a:off x="457200" y="1752600"/>
            <a:ext cx="8229600" cy="4699000"/>
          </a:xfrm>
          <a:prstGeom prst="rect">
            <a:avLst/>
          </a:prstGeom>
        </p:spPr>
        <p:txBody>
          <a:bodyPr>
            <a:normAutofit lnSpcReduction="10000"/>
          </a:bodyPr>
          <a:lstStyle/>
          <a:p>
            <a:pPr eaLnBrk="1" hangingPunct="1">
              <a:buFont typeface="Wingdings" panose="05000000000000000000" pitchFamily="2" charset="2"/>
              <a:buChar char="q"/>
            </a:pPr>
            <a:r>
              <a:rPr lang="en-US" altLang="en-US" sz="2800" dirty="0" smtClean="0">
                <a:ea typeface="ＭＳ Ｐゴシック" pitchFamily="34" charset="-128"/>
              </a:rPr>
              <a:t>Meta-Analysis of SEL programs involving 270,034 Kindergarten – High School Students</a:t>
            </a:r>
          </a:p>
          <a:p>
            <a:pPr eaLnBrk="1" hangingPunct="1">
              <a:buFont typeface="Wingdings" panose="05000000000000000000" pitchFamily="2" charset="2"/>
              <a:buChar char="q"/>
            </a:pPr>
            <a:endParaRPr lang="en-US" altLang="en-US" sz="2800" dirty="0" smtClean="0">
              <a:ea typeface="ＭＳ Ｐゴシック" pitchFamily="34" charset="-128"/>
            </a:endParaRPr>
          </a:p>
          <a:p>
            <a:pPr eaLnBrk="1" hangingPunct="1">
              <a:buFont typeface="Wingdings" panose="05000000000000000000" pitchFamily="2" charset="2"/>
              <a:buChar char="q"/>
            </a:pPr>
            <a:r>
              <a:rPr lang="en-US" altLang="en-US" sz="2800" dirty="0" smtClean="0">
                <a:ea typeface="ＭＳ Ｐゴシック" pitchFamily="34" charset="-128"/>
              </a:rPr>
              <a:t>SEL Participants demonstrated significantly </a:t>
            </a:r>
            <a:r>
              <a:rPr lang="en-US" altLang="en-US" sz="2800" b="1" dirty="0" smtClean="0">
                <a:ea typeface="ＭＳ Ｐゴシック" pitchFamily="34" charset="-128"/>
              </a:rPr>
              <a:t>improved social and emotional skills, attitudes, behavior, and academic performance that reflected an </a:t>
            </a:r>
            <a:r>
              <a:rPr lang="en-US" altLang="en-US" sz="2800" b="1" u="sng" dirty="0" smtClean="0">
                <a:ea typeface="ＭＳ Ｐゴシック" pitchFamily="34" charset="-128"/>
              </a:rPr>
              <a:t>11-percentile-point gain in achievement. </a:t>
            </a:r>
          </a:p>
          <a:p>
            <a:pPr eaLnBrk="1" hangingPunct="1">
              <a:buFont typeface="Wingdings" panose="05000000000000000000" pitchFamily="2" charset="2"/>
              <a:buChar char="q"/>
            </a:pPr>
            <a:endParaRPr lang="en-US" altLang="en-US" sz="2800" b="1" u="sng" dirty="0" smtClean="0">
              <a:ea typeface="ＭＳ Ｐゴシック" pitchFamily="34" charset="-128"/>
              <a:hlinkClick r:id="rId3"/>
            </a:endParaRPr>
          </a:p>
          <a:p>
            <a:pPr eaLnBrk="1" hangingPunct="1">
              <a:buFont typeface="Wingdings" panose="05000000000000000000" pitchFamily="2" charset="2"/>
              <a:buChar char="q"/>
            </a:pPr>
            <a:r>
              <a:rPr lang="en-US" altLang="en-US" sz="1400" dirty="0" smtClean="0">
                <a:ea typeface="ＭＳ Ｐゴシック" pitchFamily="34" charset="-128"/>
                <a:hlinkClick r:id="rId3"/>
              </a:rPr>
              <a:t>Durlak JA</a:t>
            </a:r>
            <a:r>
              <a:rPr lang="en-US" altLang="en-US" sz="1400" dirty="0" smtClean="0">
                <a:ea typeface="ＭＳ Ｐゴシック" pitchFamily="34" charset="-128"/>
              </a:rPr>
              <a:t>, </a:t>
            </a:r>
            <a:r>
              <a:rPr lang="en-US" altLang="en-US" sz="1400" dirty="0" smtClean="0">
                <a:ea typeface="ＭＳ Ｐゴシック" pitchFamily="34" charset="-128"/>
                <a:hlinkClick r:id="rId4"/>
              </a:rPr>
              <a:t>Weissberg RP</a:t>
            </a:r>
            <a:r>
              <a:rPr lang="en-US" altLang="en-US" sz="1400" dirty="0" smtClean="0">
                <a:ea typeface="ＭＳ Ｐゴシック" pitchFamily="34" charset="-128"/>
              </a:rPr>
              <a:t>, </a:t>
            </a:r>
            <a:r>
              <a:rPr lang="en-US" altLang="en-US" sz="1400" dirty="0" smtClean="0">
                <a:ea typeface="ＭＳ Ｐゴシック" pitchFamily="34" charset="-128"/>
                <a:hlinkClick r:id="rId5"/>
              </a:rPr>
              <a:t>Dymnicki AB</a:t>
            </a:r>
            <a:r>
              <a:rPr lang="en-US" altLang="en-US" sz="1400" dirty="0" smtClean="0">
                <a:ea typeface="ＭＳ Ｐゴシック" pitchFamily="34" charset="-128"/>
              </a:rPr>
              <a:t>, </a:t>
            </a:r>
            <a:r>
              <a:rPr lang="en-US" altLang="en-US" sz="1400" dirty="0" smtClean="0">
                <a:ea typeface="ＭＳ Ｐゴシック" pitchFamily="34" charset="-128"/>
                <a:hlinkClick r:id="rId6"/>
              </a:rPr>
              <a:t>Taylor RD</a:t>
            </a:r>
            <a:r>
              <a:rPr lang="en-US" altLang="en-US" sz="1400" dirty="0" smtClean="0">
                <a:ea typeface="ＭＳ Ｐゴシック" pitchFamily="34" charset="-128"/>
              </a:rPr>
              <a:t>, </a:t>
            </a:r>
            <a:r>
              <a:rPr lang="en-US" altLang="en-US" sz="1400" dirty="0" smtClean="0">
                <a:ea typeface="ＭＳ Ｐゴシック" pitchFamily="34" charset="-128"/>
                <a:hlinkClick r:id="rId7"/>
              </a:rPr>
              <a:t>Schellinger KB</a:t>
            </a:r>
            <a:r>
              <a:rPr lang="en-US" altLang="en-US" sz="1400" dirty="0" smtClean="0">
                <a:ea typeface="ＭＳ Ｐゴシック" pitchFamily="34" charset="-128"/>
              </a:rPr>
              <a:t>.,</a:t>
            </a:r>
            <a:r>
              <a:rPr lang="en-US" altLang="en-US" sz="1400" b="1" dirty="0" smtClean="0">
                <a:ea typeface="ＭＳ Ｐゴシック" pitchFamily="34" charset="-128"/>
              </a:rPr>
              <a:t> The impact of enhancing students' social and emotional learning: a meta-analysis of school-based universal interventions.</a:t>
            </a:r>
            <a:endParaRPr lang="en-US" altLang="en-US" sz="1400" dirty="0" smtClean="0">
              <a:ea typeface="ＭＳ Ｐゴシック" pitchFamily="34" charset="-128"/>
            </a:endParaRPr>
          </a:p>
          <a:p>
            <a:pPr eaLnBrk="1" hangingPunct="1"/>
            <a:endParaRPr lang="en-US" altLang="en-US" sz="1400" dirty="0" smtClean="0">
              <a:ea typeface="ＭＳ Ｐゴシック" pitchFamily="34" charset="-128"/>
            </a:endParaRPr>
          </a:p>
          <a:p>
            <a:pPr lvl="2" eaLnBrk="1" hangingPunct="1"/>
            <a:endParaRPr lang="en-US" altLang="en-US" dirty="0" smtClean="0">
              <a:ea typeface="ＭＳ Ｐゴシック" pitchFamily="34" charset="-128"/>
            </a:endParaRPr>
          </a:p>
        </p:txBody>
      </p:sp>
      <p:sp>
        <p:nvSpPr>
          <p:cNvPr id="4098" name="Title 1"/>
          <p:cNvSpPr>
            <a:spLocks noGrp="1"/>
          </p:cNvSpPr>
          <p:nvPr>
            <p:ph type="title"/>
          </p:nvPr>
        </p:nvSpPr>
        <p:spPr>
          <a:xfrm>
            <a:off x="762001" y="381000"/>
            <a:ext cx="6629400" cy="1143000"/>
          </a:xfrm>
        </p:spPr>
        <p:txBody>
          <a:bodyPr>
            <a:normAutofit/>
          </a:bodyPr>
          <a:lstStyle/>
          <a:p>
            <a:pPr marL="0" indent="0" eaLnBrk="1" hangingPunct="1">
              <a:buNone/>
            </a:pPr>
            <a:r>
              <a:rPr lang="en-US" altLang="en-US" sz="5400" dirty="0" smtClean="0">
                <a:ea typeface="ＭＳ Ｐゴシック" pitchFamily="34" charset="-128"/>
              </a:rPr>
              <a:t>Durlak Research</a:t>
            </a:r>
          </a:p>
        </p:txBody>
      </p:sp>
    </p:spTree>
    <p:extLst>
      <p:ext uri="{BB962C8B-B14F-4D97-AF65-F5344CB8AC3E}">
        <p14:creationId xmlns:p14="http://schemas.microsoft.com/office/powerpoint/2010/main" val="34359400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Content Placeholder 4"/>
          <p:cNvSpPr>
            <a:spLocks noGrp="1"/>
          </p:cNvSpPr>
          <p:nvPr>
            <p:ph idx="1"/>
          </p:nvPr>
        </p:nvSpPr>
        <p:spPr>
          <a:xfrm>
            <a:off x="685800" y="2819400"/>
            <a:ext cx="8153400" cy="3327400"/>
          </a:xfrm>
          <a:solidFill>
            <a:schemeClr val="bg1"/>
          </a:solidFill>
        </p:spPr>
        <p:txBody>
          <a:bodyPr/>
          <a:lstStyle/>
          <a:p>
            <a:pPr eaLnBrk="1" hangingPunct="1">
              <a:spcBef>
                <a:spcPts val="1200"/>
              </a:spcBef>
              <a:spcAft>
                <a:spcPts val="1200"/>
              </a:spcAft>
            </a:pPr>
            <a:r>
              <a:rPr lang="en-US" altLang="en-US" dirty="0" smtClean="0">
                <a:ea typeface="ＭＳ Ｐゴシック" pitchFamily="34" charset="-128"/>
              </a:rPr>
              <a:t>Increased math achievement</a:t>
            </a:r>
          </a:p>
          <a:p>
            <a:pPr eaLnBrk="1" hangingPunct="1">
              <a:spcBef>
                <a:spcPts val="1200"/>
              </a:spcBef>
              <a:spcAft>
                <a:spcPts val="1200"/>
              </a:spcAft>
            </a:pPr>
            <a:r>
              <a:rPr lang="en-US" altLang="en-US" dirty="0" smtClean="0">
                <a:ea typeface="ＭＳ Ｐゴシック" pitchFamily="34" charset="-128"/>
              </a:rPr>
              <a:t>Narrowed reading achievement gap between experimental and control schools</a:t>
            </a:r>
          </a:p>
          <a:p>
            <a:pPr eaLnBrk="1" hangingPunct="1">
              <a:spcBef>
                <a:spcPts val="1200"/>
              </a:spcBef>
              <a:spcAft>
                <a:spcPts val="1200"/>
              </a:spcAft>
            </a:pPr>
            <a:r>
              <a:rPr lang="en-US" altLang="en-US" dirty="0" smtClean="0">
                <a:ea typeface="ＭＳ Ｐゴシック" pitchFamily="34" charset="-128"/>
              </a:rPr>
              <a:t>Significant decline in suspensions and expulsions </a:t>
            </a:r>
          </a:p>
        </p:txBody>
      </p:sp>
      <p:sp>
        <p:nvSpPr>
          <p:cNvPr id="5122" name="Title 1"/>
          <p:cNvSpPr>
            <a:spLocks noGrp="1"/>
          </p:cNvSpPr>
          <p:nvPr>
            <p:ph type="title"/>
          </p:nvPr>
        </p:nvSpPr>
        <p:spPr>
          <a:xfrm>
            <a:off x="250825" y="76200"/>
            <a:ext cx="8664575" cy="1143000"/>
          </a:xfrm>
        </p:spPr>
        <p:txBody>
          <a:bodyPr/>
          <a:lstStyle/>
          <a:p>
            <a:pPr eaLnBrk="1" hangingPunct="1"/>
            <a:r>
              <a:rPr lang="en-US" altLang="en-US" sz="5400" dirty="0" smtClean="0">
                <a:latin typeface="Antique Olive Nord" charset="0"/>
                <a:ea typeface="ＭＳ Ｐゴシック" pitchFamily="34" charset="-128"/>
              </a:rPr>
              <a:t>PCEP IMPACT</a:t>
            </a:r>
          </a:p>
        </p:txBody>
      </p:sp>
      <p:sp>
        <p:nvSpPr>
          <p:cNvPr id="4" name="Content Placeholder 2"/>
          <p:cNvSpPr txBox="1">
            <a:spLocks/>
          </p:cNvSpPr>
          <p:nvPr/>
        </p:nvSpPr>
        <p:spPr bwMode="auto">
          <a:xfrm>
            <a:off x="0" y="1295400"/>
            <a:ext cx="9144000" cy="1447800"/>
          </a:xfrm>
          <a:prstGeom prst="rect">
            <a:avLst/>
          </a:prstGeom>
          <a:noFill/>
          <a:ln w="9525">
            <a:noFill/>
            <a:miter lim="800000"/>
            <a:headEnd/>
            <a:tailEnd/>
          </a:ln>
          <a:effectLst/>
        </p:spPr>
        <p:txBody>
          <a:bodyPr/>
          <a:lstStyle/>
          <a:p>
            <a:pPr algn="ctr" eaLnBrk="1" hangingPunct="1">
              <a:spcBef>
                <a:spcPct val="20000"/>
              </a:spcBef>
              <a:defRPr/>
            </a:pPr>
            <a:r>
              <a:rPr lang="en-US" sz="2400" kern="0" dirty="0">
                <a:latin typeface="+mn-lt"/>
                <a:cs typeface="+mn-cs"/>
              </a:rPr>
              <a:t>A continuing multi-year experimental research study</a:t>
            </a:r>
          </a:p>
          <a:p>
            <a:pPr algn="ctr" eaLnBrk="1" hangingPunct="1">
              <a:spcBef>
                <a:spcPct val="20000"/>
              </a:spcBef>
              <a:defRPr/>
            </a:pPr>
            <a:r>
              <a:rPr lang="en-US" sz="2400" kern="0" dirty="0">
                <a:latin typeface="+mn-lt"/>
                <a:cs typeface="+mn-cs"/>
              </a:rPr>
              <a:t>in over 50 Kansas high schools has shown</a:t>
            </a:r>
          </a:p>
          <a:p>
            <a:pPr algn="ctr" eaLnBrk="1" hangingPunct="1">
              <a:spcBef>
                <a:spcPct val="20000"/>
              </a:spcBef>
              <a:defRPr/>
            </a:pPr>
            <a:r>
              <a:rPr lang="en-US" sz="2400" kern="0" dirty="0">
                <a:latin typeface="+mn-lt"/>
                <a:cs typeface="+mn-cs"/>
              </a:rPr>
              <a:t>the following results between 2008-2010:</a:t>
            </a:r>
          </a:p>
        </p:txBody>
      </p:sp>
    </p:spTree>
    <p:extLst>
      <p:ext uri="{BB962C8B-B14F-4D97-AF65-F5344CB8AC3E}">
        <p14:creationId xmlns:p14="http://schemas.microsoft.com/office/powerpoint/2010/main" val="183905286"/>
      </p:ext>
    </p:extLst>
  </p:cSld>
  <p:clrMapOvr>
    <a:masterClrMapping/>
  </p:clrMapOvr>
  <p:transition spd="slow">
    <p:wheel spokes="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66800"/>
            <a:ext cx="9144000" cy="5791200"/>
          </a:xfrm>
          <a:prstGeom prst="rect">
            <a:avLst/>
          </a:prstGeom>
        </p:spPr>
      </p:pic>
      <p:pic>
        <p:nvPicPr>
          <p:cNvPr id="29" name="Picture 28"/>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001000" y="6096000"/>
            <a:ext cx="955356"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p:cNvSpPr txBox="1"/>
          <p:nvPr/>
        </p:nvSpPr>
        <p:spPr>
          <a:xfrm>
            <a:off x="6892954" y="6443246"/>
            <a:ext cx="1385860" cy="338554"/>
          </a:xfrm>
          <a:prstGeom prst="rect">
            <a:avLst/>
          </a:prstGeom>
          <a:noFill/>
        </p:spPr>
        <p:txBody>
          <a:bodyPr wrap="square" rtlCol="0">
            <a:spAutoFit/>
          </a:bodyPr>
          <a:lstStyle/>
          <a:p>
            <a:r>
              <a:rPr lang="en-US" sz="800" dirty="0" smtClean="0">
                <a:latin typeface="Arial" pitchFamily="34" charset="0"/>
                <a:cs typeface="Arial" pitchFamily="34" charset="0"/>
              </a:rPr>
              <a:t>Career, Standards,</a:t>
            </a:r>
            <a:r>
              <a:rPr lang="en-US" sz="800" baseline="0" dirty="0" smtClean="0">
                <a:latin typeface="Arial" pitchFamily="34" charset="0"/>
                <a:cs typeface="Arial" pitchFamily="34" charset="0"/>
              </a:rPr>
              <a:t> &amp; </a:t>
            </a:r>
            <a:br>
              <a:rPr lang="en-US" sz="800" baseline="0" dirty="0" smtClean="0">
                <a:latin typeface="Arial" pitchFamily="34" charset="0"/>
                <a:cs typeface="Arial" pitchFamily="34" charset="0"/>
              </a:rPr>
            </a:br>
            <a:r>
              <a:rPr lang="en-US" sz="800" baseline="0" dirty="0" smtClean="0">
                <a:latin typeface="Arial" pitchFamily="34" charset="0"/>
                <a:cs typeface="Arial" pitchFamily="34" charset="0"/>
              </a:rPr>
              <a:t>Assessment Services</a:t>
            </a:r>
            <a:endParaRPr lang="en-US" sz="800" dirty="0">
              <a:latin typeface="Arial" pitchFamily="34" charset="0"/>
              <a:cs typeface="Arial" pitchFamily="34" charset="0"/>
            </a:endParaRPr>
          </a:p>
        </p:txBody>
      </p:sp>
      <p:grpSp>
        <p:nvGrpSpPr>
          <p:cNvPr id="2" name="Group 1"/>
          <p:cNvGrpSpPr/>
          <p:nvPr/>
        </p:nvGrpSpPr>
        <p:grpSpPr>
          <a:xfrm>
            <a:off x="806450" y="228600"/>
            <a:ext cx="7499350" cy="5876588"/>
            <a:chOff x="609600" y="533400"/>
            <a:chExt cx="7499350" cy="5876588"/>
          </a:xfrm>
        </p:grpSpPr>
        <p:grpSp>
          <p:nvGrpSpPr>
            <p:cNvPr id="5122" name="Group 3"/>
            <p:cNvGrpSpPr>
              <a:grpSpLocks/>
            </p:cNvGrpSpPr>
            <p:nvPr/>
          </p:nvGrpSpPr>
          <p:grpSpPr bwMode="auto">
            <a:xfrm>
              <a:off x="914400" y="3429000"/>
              <a:ext cx="2566988" cy="1735138"/>
              <a:chOff x="6830" y="2370664"/>
              <a:chExt cx="2566312" cy="2116670"/>
            </a:xfrm>
          </p:grpSpPr>
          <p:sp>
            <p:nvSpPr>
              <p:cNvPr id="20" name="Rounded Rectangle 19"/>
              <p:cNvSpPr/>
              <p:nvPr/>
            </p:nvSpPr>
            <p:spPr>
              <a:xfrm>
                <a:off x="6830" y="2370664"/>
                <a:ext cx="2566312" cy="2116670"/>
              </a:xfrm>
              <a:prstGeom prst="roundRect">
                <a:avLst>
                  <a:gd name="adj" fmla="val 10000"/>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1" name="Rounded Rectangle 4"/>
              <p:cNvSpPr/>
              <p:nvPr/>
            </p:nvSpPr>
            <p:spPr>
              <a:xfrm>
                <a:off x="56030" y="2419079"/>
                <a:ext cx="2467912" cy="156668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8100" tIns="38100" rIns="38100" bIns="38100"/>
              <a:lstStyle/>
              <a:p>
                <a:pPr marL="228600" lvl="1" indent="-228600" defTabSz="889000">
                  <a:lnSpc>
                    <a:spcPct val="90000"/>
                  </a:lnSpc>
                  <a:spcAft>
                    <a:spcPct val="15000"/>
                  </a:spcAft>
                  <a:buFontTx/>
                  <a:buChar char="•"/>
                  <a:defRPr/>
                </a:pPr>
                <a:r>
                  <a:rPr lang="en-US" sz="2000" dirty="0">
                    <a:solidFill>
                      <a:srgbClr val="000000"/>
                    </a:solidFill>
                    <a:latin typeface="Arial" pitchFamily="34" charset="0"/>
                    <a:ea typeface="ＭＳ Ｐゴシック" pitchFamily="-80" charset="-128"/>
                    <a:cs typeface="Arial" pitchFamily="34" charset="0"/>
                  </a:rPr>
                  <a:t>Social Awareness</a:t>
                </a:r>
              </a:p>
              <a:p>
                <a:pPr marL="228600" lvl="1" indent="-228600" defTabSz="889000">
                  <a:lnSpc>
                    <a:spcPct val="90000"/>
                  </a:lnSpc>
                  <a:spcAft>
                    <a:spcPct val="15000"/>
                  </a:spcAft>
                  <a:buFontTx/>
                  <a:buChar char="•"/>
                  <a:defRPr/>
                </a:pPr>
                <a:r>
                  <a:rPr lang="en-US" sz="2000" dirty="0">
                    <a:solidFill>
                      <a:srgbClr val="000000"/>
                    </a:solidFill>
                    <a:latin typeface="Arial" pitchFamily="34" charset="0"/>
                    <a:ea typeface="ＭＳ Ｐゴシック" pitchFamily="-80" charset="-128"/>
                    <a:cs typeface="Arial" pitchFamily="34" charset="0"/>
                  </a:rPr>
                  <a:t>Interpersonal Skills</a:t>
                </a:r>
              </a:p>
            </p:txBody>
          </p:sp>
        </p:grpSp>
        <p:grpSp>
          <p:nvGrpSpPr>
            <p:cNvPr id="5123" name="Group 4"/>
            <p:cNvGrpSpPr>
              <a:grpSpLocks/>
            </p:cNvGrpSpPr>
            <p:nvPr/>
          </p:nvGrpSpPr>
          <p:grpSpPr bwMode="auto">
            <a:xfrm>
              <a:off x="609600" y="4419600"/>
              <a:ext cx="2281238" cy="906463"/>
              <a:chOff x="577122" y="4033763"/>
              <a:chExt cx="2281166" cy="907144"/>
            </a:xfrm>
          </p:grpSpPr>
          <p:sp>
            <p:nvSpPr>
              <p:cNvPr id="18" name="Rounded Rectangle 17"/>
              <p:cNvSpPr>
                <a:spLocks noChangeArrowheads="1"/>
              </p:cNvSpPr>
              <p:nvPr/>
            </p:nvSpPr>
            <p:spPr bwMode="auto">
              <a:xfrm>
                <a:off x="577122" y="4033763"/>
                <a:ext cx="2281166" cy="907144"/>
              </a:xfrm>
              <a:prstGeom prst="roundRect">
                <a:avLst>
                  <a:gd name="adj" fmla="val 10000"/>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808080">
                    <a:alpha val="37999"/>
                  </a:srgbClr>
                </a:outerShdw>
              </a:effectLst>
            </p:spPr>
            <p:txBody>
              <a:bodyPr/>
              <a:lstStyle/>
              <a:p>
                <a:pPr>
                  <a:defRPr/>
                </a:pPr>
                <a:endParaRPr lang="en-US" dirty="0">
                  <a:latin typeface="Arial" pitchFamily="34" charset="0"/>
                  <a:cs typeface="Arial" pitchFamily="34" charset="0"/>
                </a:endParaRPr>
              </a:p>
            </p:txBody>
          </p:sp>
          <p:sp>
            <p:nvSpPr>
              <p:cNvPr id="19" name="Rounded Rectangle 6"/>
              <p:cNvSpPr>
                <a:spLocks noChangeArrowheads="1"/>
              </p:cNvSpPr>
              <p:nvPr/>
            </p:nvSpPr>
            <p:spPr bwMode="auto">
              <a:xfrm>
                <a:off x="604109" y="4060771"/>
                <a:ext cx="2227192" cy="853127"/>
              </a:xfrm>
              <a:prstGeom prst="rect">
                <a:avLst/>
              </a:prstGeom>
              <a:gradFill rotWithShape="1">
                <a:gsLst>
                  <a:gs pos="0">
                    <a:srgbClr val="FFE5E5"/>
                  </a:gs>
                  <a:gs pos="64999">
                    <a:srgbClr val="FFBEBD"/>
                  </a:gs>
                  <a:gs pos="100000">
                    <a:srgbClr val="FFA2A1"/>
                  </a:gs>
                </a:gsLst>
                <a:lin ang="5400000" scaled="1"/>
              </a:gradFill>
              <a:ln w="9525">
                <a:solidFill>
                  <a:srgbClr val="BE4B48"/>
                </a:solidFill>
                <a:miter lim="800000"/>
                <a:headEnd/>
                <a:tailEnd/>
              </a:ln>
              <a:effectLst>
                <a:outerShdw blurRad="40000" dist="20000" dir="5400000" rotWithShape="0">
                  <a:srgbClr val="808080">
                    <a:alpha val="37999"/>
                  </a:srgbClr>
                </a:outerShdw>
              </a:effectLst>
            </p:spPr>
            <p:txBody>
              <a:bodyPr lIns="53340" tIns="35560" rIns="53340" bIns="35560" anchor="ctr"/>
              <a:lstStyle/>
              <a:p>
                <a:pPr algn="ctr" defTabSz="1244600">
                  <a:lnSpc>
                    <a:spcPct val="90000"/>
                  </a:lnSpc>
                  <a:spcAft>
                    <a:spcPct val="35000"/>
                  </a:spcAft>
                  <a:defRPr/>
                </a:pPr>
                <a:r>
                  <a:rPr lang="en-US" dirty="0">
                    <a:solidFill>
                      <a:srgbClr val="000000"/>
                    </a:solidFill>
                    <a:latin typeface="Arial" pitchFamily="34" charset="0"/>
                    <a:cs typeface="Arial" pitchFamily="34" charset="0"/>
                  </a:rPr>
                  <a:t>Social Skills Development</a:t>
                </a:r>
              </a:p>
            </p:txBody>
          </p:sp>
        </p:grpSp>
        <p:grpSp>
          <p:nvGrpSpPr>
            <p:cNvPr id="5124" name="Group 5"/>
            <p:cNvGrpSpPr>
              <a:grpSpLocks/>
            </p:cNvGrpSpPr>
            <p:nvPr/>
          </p:nvGrpSpPr>
          <p:grpSpPr bwMode="auto">
            <a:xfrm>
              <a:off x="3048000" y="990600"/>
              <a:ext cx="2566988" cy="2116138"/>
              <a:chOff x="3146271" y="2370664"/>
              <a:chExt cx="2566312" cy="2116670"/>
            </a:xfrm>
          </p:grpSpPr>
          <p:sp>
            <p:nvSpPr>
              <p:cNvPr id="16" name="Rounded Rectangle 15"/>
              <p:cNvSpPr/>
              <p:nvPr/>
            </p:nvSpPr>
            <p:spPr>
              <a:xfrm>
                <a:off x="3146271" y="2370664"/>
                <a:ext cx="2566312" cy="2116670"/>
              </a:xfrm>
              <a:prstGeom prst="roundRect">
                <a:avLst>
                  <a:gd name="adj" fmla="val 10000"/>
                </a:avLst>
              </a:prstGeom>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ed Rectangle 8"/>
              <p:cNvSpPr/>
              <p:nvPr/>
            </p:nvSpPr>
            <p:spPr>
              <a:xfrm>
                <a:off x="3195471" y="2872440"/>
                <a:ext cx="2467912" cy="156566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8100" tIns="38100" rIns="38100" bIns="38100"/>
              <a:lstStyle/>
              <a:p>
                <a:pPr marL="228600" lvl="1" indent="-228600" defTabSz="889000">
                  <a:lnSpc>
                    <a:spcPct val="90000"/>
                  </a:lnSpc>
                  <a:spcAft>
                    <a:spcPct val="15000"/>
                  </a:spcAft>
                  <a:buFontTx/>
                  <a:buChar char="•"/>
                  <a:defRPr/>
                </a:pPr>
                <a:r>
                  <a:rPr lang="en-US" sz="2000" dirty="0">
                    <a:solidFill>
                      <a:srgbClr val="000000"/>
                    </a:solidFill>
                    <a:latin typeface="Arial" pitchFamily="34" charset="0"/>
                    <a:ea typeface="ＭＳ Ｐゴシック" pitchFamily="-80" charset="-128"/>
                    <a:cs typeface="Arial" pitchFamily="34" charset="0"/>
                  </a:rPr>
                  <a:t>Core Principles</a:t>
                </a:r>
              </a:p>
              <a:p>
                <a:pPr marL="228600" lvl="1" indent="-228600" defTabSz="889000">
                  <a:lnSpc>
                    <a:spcPct val="90000"/>
                  </a:lnSpc>
                  <a:spcAft>
                    <a:spcPct val="15000"/>
                  </a:spcAft>
                  <a:buFontTx/>
                  <a:buChar char="•"/>
                  <a:defRPr/>
                </a:pPr>
                <a:r>
                  <a:rPr lang="en-US" sz="2000" dirty="0">
                    <a:solidFill>
                      <a:srgbClr val="000000"/>
                    </a:solidFill>
                    <a:latin typeface="Arial" pitchFamily="34" charset="0"/>
                    <a:ea typeface="ＭＳ Ｐゴシック" pitchFamily="-80" charset="-128"/>
                    <a:cs typeface="Arial" pitchFamily="34" charset="0"/>
                  </a:rPr>
                  <a:t>Responsible Decision Making and Problem Solving</a:t>
                </a:r>
              </a:p>
            </p:txBody>
          </p:sp>
        </p:grpSp>
        <p:grpSp>
          <p:nvGrpSpPr>
            <p:cNvPr id="5125" name="Group 6"/>
            <p:cNvGrpSpPr>
              <a:grpSpLocks/>
            </p:cNvGrpSpPr>
            <p:nvPr/>
          </p:nvGrpSpPr>
          <p:grpSpPr bwMode="auto">
            <a:xfrm>
              <a:off x="3124200" y="533400"/>
              <a:ext cx="2286000" cy="906463"/>
              <a:chOff x="3298671" y="1917092"/>
              <a:chExt cx="2286000" cy="907144"/>
            </a:xfrm>
          </p:grpSpPr>
          <p:sp>
            <p:nvSpPr>
              <p:cNvPr id="14" name="Rounded Rectangle 13"/>
              <p:cNvSpPr>
                <a:spLocks noChangeArrowheads="1"/>
              </p:cNvSpPr>
              <p:nvPr/>
            </p:nvSpPr>
            <p:spPr bwMode="auto">
              <a:xfrm>
                <a:off x="3298671" y="1917092"/>
                <a:ext cx="2281238" cy="907144"/>
              </a:xfrm>
              <a:prstGeom prst="roundRect">
                <a:avLst>
                  <a:gd name="adj" fmla="val 10000"/>
                </a:avLst>
              </a:prstGeom>
              <a:gradFill rotWithShape="1">
                <a:gsLst>
                  <a:gs pos="0">
                    <a:srgbClr val="FFEBDB"/>
                  </a:gs>
                  <a:gs pos="64999">
                    <a:srgbClr val="FFD0AA"/>
                  </a:gs>
                  <a:gs pos="100000">
                    <a:srgbClr val="FFBE86"/>
                  </a:gs>
                </a:gsLst>
                <a:lin ang="5400000" scaled="1"/>
              </a:gradFill>
              <a:ln w="9525">
                <a:solidFill>
                  <a:srgbClr val="F69240"/>
                </a:solidFill>
                <a:round/>
                <a:headEnd/>
                <a:tailEnd/>
              </a:ln>
              <a:effectLst>
                <a:outerShdw blurRad="40000" dist="20000" dir="5400000" rotWithShape="0">
                  <a:srgbClr val="808080">
                    <a:alpha val="37999"/>
                  </a:srgbClr>
                </a:outerShdw>
              </a:effectLst>
            </p:spPr>
            <p:txBody>
              <a:bodyPr/>
              <a:lstStyle/>
              <a:p>
                <a:pPr>
                  <a:defRPr/>
                </a:pPr>
                <a:endParaRPr lang="en-US" sz="1800" dirty="0">
                  <a:solidFill>
                    <a:srgbClr val="000000"/>
                  </a:solidFill>
                  <a:latin typeface="Arial" pitchFamily="34" charset="0"/>
                  <a:cs typeface="Arial" pitchFamily="34" charset="0"/>
                </a:endParaRPr>
              </a:p>
            </p:txBody>
          </p:sp>
          <p:sp>
            <p:nvSpPr>
              <p:cNvPr id="15" name="Rounded Rectangle 10"/>
              <p:cNvSpPr>
                <a:spLocks noChangeArrowheads="1"/>
              </p:cNvSpPr>
              <p:nvPr/>
            </p:nvSpPr>
            <p:spPr bwMode="auto">
              <a:xfrm>
                <a:off x="3357409" y="1944100"/>
                <a:ext cx="2227262" cy="853127"/>
              </a:xfrm>
              <a:prstGeom prst="rect">
                <a:avLst/>
              </a:prstGeom>
              <a:gradFill rotWithShape="1">
                <a:gsLst>
                  <a:gs pos="0">
                    <a:srgbClr val="FFEBDB"/>
                  </a:gs>
                  <a:gs pos="64999">
                    <a:srgbClr val="FFD0AA"/>
                  </a:gs>
                  <a:gs pos="100000">
                    <a:srgbClr val="FFBE86"/>
                  </a:gs>
                </a:gsLst>
                <a:lin ang="5400000" scaled="1"/>
              </a:gradFill>
              <a:ln w="9525">
                <a:solidFill>
                  <a:srgbClr val="F69240"/>
                </a:solidFill>
                <a:miter lim="800000"/>
                <a:headEnd/>
                <a:tailEnd/>
              </a:ln>
              <a:effectLst>
                <a:outerShdw blurRad="40000" dist="20000" dir="5400000" rotWithShape="0">
                  <a:srgbClr val="808080">
                    <a:alpha val="37999"/>
                  </a:srgbClr>
                </a:outerShdw>
              </a:effectLst>
            </p:spPr>
            <p:txBody>
              <a:bodyPr lIns="53340" tIns="35560" rIns="53340" bIns="35560" anchor="ctr"/>
              <a:lstStyle/>
              <a:p>
                <a:pPr algn="ctr" defTabSz="1244600">
                  <a:lnSpc>
                    <a:spcPct val="90000"/>
                  </a:lnSpc>
                  <a:spcAft>
                    <a:spcPct val="35000"/>
                  </a:spcAft>
                  <a:defRPr/>
                </a:pPr>
                <a:r>
                  <a:rPr lang="en-US" dirty="0">
                    <a:solidFill>
                      <a:srgbClr val="000000"/>
                    </a:solidFill>
                    <a:latin typeface="Arial" pitchFamily="34" charset="0"/>
                    <a:cs typeface="Arial" pitchFamily="34" charset="0"/>
                  </a:rPr>
                  <a:t>Character Development</a:t>
                </a:r>
              </a:p>
            </p:txBody>
          </p:sp>
        </p:grpSp>
        <p:grpSp>
          <p:nvGrpSpPr>
            <p:cNvPr id="5126" name="Group 7"/>
            <p:cNvGrpSpPr>
              <a:grpSpLocks/>
            </p:cNvGrpSpPr>
            <p:nvPr/>
          </p:nvGrpSpPr>
          <p:grpSpPr bwMode="auto">
            <a:xfrm>
              <a:off x="5105400" y="3429000"/>
              <a:ext cx="2566988" cy="1582738"/>
              <a:chOff x="6285711" y="2370664"/>
              <a:chExt cx="2566312" cy="2116670"/>
            </a:xfrm>
          </p:grpSpPr>
          <p:sp>
            <p:nvSpPr>
              <p:cNvPr id="12" name="Rounded Rectangle 11"/>
              <p:cNvSpPr/>
              <p:nvPr/>
            </p:nvSpPr>
            <p:spPr>
              <a:xfrm>
                <a:off x="6285711" y="2370664"/>
                <a:ext cx="2566312" cy="2116670"/>
              </a:xfrm>
              <a:prstGeom prst="roundRect">
                <a:avLst>
                  <a:gd name="adj" fmla="val 10000"/>
                </a:avLst>
              </a:prstGeom>
            </p:spPr>
            <p:style>
              <a:lnRef idx="2">
                <a:schemeClr val="accent2">
                  <a:hueOff val="4681519"/>
                  <a:satOff val="-5839"/>
                  <a:lumOff val="1373"/>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Rounded Rectangle 12"/>
              <p:cNvSpPr/>
              <p:nvPr/>
            </p:nvSpPr>
            <p:spPr>
              <a:xfrm>
                <a:off x="6334911" y="2419495"/>
                <a:ext cx="2467912" cy="156467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8100" tIns="38100" rIns="38100" bIns="38100"/>
              <a:lstStyle/>
              <a:p>
                <a:pPr marL="228600" lvl="1" indent="-228600" defTabSz="889000">
                  <a:lnSpc>
                    <a:spcPct val="90000"/>
                  </a:lnSpc>
                  <a:spcAft>
                    <a:spcPct val="15000"/>
                  </a:spcAft>
                  <a:buFontTx/>
                  <a:buChar char="•"/>
                  <a:defRPr/>
                </a:pPr>
                <a:r>
                  <a:rPr lang="en-US" sz="2000" dirty="0">
                    <a:solidFill>
                      <a:srgbClr val="000000"/>
                    </a:solidFill>
                    <a:latin typeface="Arial" pitchFamily="34" charset="0"/>
                    <a:ea typeface="ＭＳ Ｐゴシック" pitchFamily="-80" charset="-128"/>
                    <a:cs typeface="Arial" pitchFamily="34" charset="0"/>
                  </a:rPr>
                  <a:t>Self -Awareness</a:t>
                </a:r>
              </a:p>
              <a:p>
                <a:pPr marL="228600" lvl="1" indent="-228600" defTabSz="889000">
                  <a:lnSpc>
                    <a:spcPct val="90000"/>
                  </a:lnSpc>
                  <a:spcAft>
                    <a:spcPct val="15000"/>
                  </a:spcAft>
                  <a:buFontTx/>
                  <a:buChar char="•"/>
                  <a:defRPr/>
                </a:pPr>
                <a:r>
                  <a:rPr lang="en-US" sz="2000" dirty="0">
                    <a:solidFill>
                      <a:srgbClr val="000000"/>
                    </a:solidFill>
                    <a:latin typeface="Arial" pitchFamily="34" charset="0"/>
                    <a:ea typeface="ＭＳ Ｐゴシック" pitchFamily="-80" charset="-128"/>
                    <a:cs typeface="Arial" pitchFamily="34" charset="0"/>
                  </a:rPr>
                  <a:t>Self-Management</a:t>
                </a:r>
              </a:p>
            </p:txBody>
          </p:sp>
        </p:grpSp>
        <p:grpSp>
          <p:nvGrpSpPr>
            <p:cNvPr id="5127" name="Group 8"/>
            <p:cNvGrpSpPr>
              <a:grpSpLocks/>
            </p:cNvGrpSpPr>
            <p:nvPr/>
          </p:nvGrpSpPr>
          <p:grpSpPr bwMode="auto">
            <a:xfrm>
              <a:off x="5827713" y="4419600"/>
              <a:ext cx="2281237" cy="906463"/>
              <a:chOff x="6856002" y="3437464"/>
              <a:chExt cx="2281166" cy="907144"/>
            </a:xfrm>
          </p:grpSpPr>
          <p:sp>
            <p:nvSpPr>
              <p:cNvPr id="10" name="Rounded Rectangle 9"/>
              <p:cNvSpPr>
                <a:spLocks noChangeArrowheads="1"/>
              </p:cNvSpPr>
              <p:nvPr/>
            </p:nvSpPr>
            <p:spPr bwMode="auto">
              <a:xfrm>
                <a:off x="6856002" y="3437464"/>
                <a:ext cx="2281166" cy="907144"/>
              </a:xfrm>
              <a:prstGeom prst="roundRect">
                <a:avLst>
                  <a:gd name="adj" fmla="val 10000"/>
                </a:avLst>
              </a:prstGeom>
              <a:gradFill rotWithShape="1">
                <a:gsLst>
                  <a:gs pos="0">
                    <a:srgbClr val="F5FFE6"/>
                  </a:gs>
                  <a:gs pos="64999">
                    <a:srgbClr val="E4FDC2"/>
                  </a:gs>
                  <a:gs pos="100000">
                    <a:srgbClr val="DAFDA7"/>
                  </a:gs>
                </a:gsLst>
                <a:lin ang="5400000" scaled="1"/>
              </a:gradFill>
              <a:ln w="9525">
                <a:solidFill>
                  <a:srgbClr val="98B954"/>
                </a:solidFill>
                <a:round/>
                <a:headEnd/>
                <a:tailEnd/>
              </a:ln>
              <a:effectLst>
                <a:outerShdw blurRad="40000" dist="20000" dir="5400000" rotWithShape="0">
                  <a:srgbClr val="808080">
                    <a:alpha val="37999"/>
                  </a:srgbClr>
                </a:outerShdw>
              </a:effectLst>
            </p:spPr>
            <p:txBody>
              <a:bodyPr/>
              <a:lstStyle/>
              <a:p>
                <a:pPr>
                  <a:defRPr/>
                </a:pPr>
                <a:endParaRPr lang="en-US" dirty="0">
                  <a:latin typeface="Arial" pitchFamily="34" charset="0"/>
                  <a:cs typeface="Arial" pitchFamily="34" charset="0"/>
                </a:endParaRPr>
              </a:p>
            </p:txBody>
          </p:sp>
          <p:sp>
            <p:nvSpPr>
              <p:cNvPr id="11" name="Rounded Rectangle 14"/>
              <p:cNvSpPr>
                <a:spLocks noChangeArrowheads="1"/>
              </p:cNvSpPr>
              <p:nvPr/>
            </p:nvSpPr>
            <p:spPr bwMode="auto">
              <a:xfrm>
                <a:off x="6882989" y="3464472"/>
                <a:ext cx="2227194" cy="853127"/>
              </a:xfrm>
              <a:prstGeom prst="rect">
                <a:avLst/>
              </a:prstGeom>
              <a:gradFill rotWithShape="1">
                <a:gsLst>
                  <a:gs pos="0">
                    <a:srgbClr val="F5FFE6"/>
                  </a:gs>
                  <a:gs pos="64999">
                    <a:srgbClr val="E4FDC2"/>
                  </a:gs>
                  <a:gs pos="100000">
                    <a:srgbClr val="DAFDA7"/>
                  </a:gs>
                </a:gsLst>
                <a:lin ang="5400000" scaled="1"/>
              </a:gradFill>
              <a:ln w="9525">
                <a:solidFill>
                  <a:srgbClr val="98B954"/>
                </a:solidFill>
                <a:miter lim="800000"/>
                <a:headEnd/>
                <a:tailEnd/>
              </a:ln>
              <a:effectLst>
                <a:outerShdw blurRad="40000" dist="20000" dir="5400000" rotWithShape="0">
                  <a:srgbClr val="808080">
                    <a:alpha val="37999"/>
                  </a:srgbClr>
                </a:outerShdw>
              </a:effectLst>
            </p:spPr>
            <p:txBody>
              <a:bodyPr lIns="53340" tIns="35560" rIns="53340" bIns="35560" anchor="ctr"/>
              <a:lstStyle/>
              <a:p>
                <a:pPr algn="ctr" defTabSz="1244600">
                  <a:lnSpc>
                    <a:spcPct val="90000"/>
                  </a:lnSpc>
                  <a:spcAft>
                    <a:spcPct val="35000"/>
                  </a:spcAft>
                  <a:defRPr/>
                </a:pPr>
                <a:r>
                  <a:rPr lang="en-US" dirty="0">
                    <a:solidFill>
                      <a:srgbClr val="000000"/>
                    </a:solidFill>
                    <a:latin typeface="Arial" pitchFamily="34" charset="0"/>
                    <a:cs typeface="Arial" pitchFamily="34" charset="0"/>
                  </a:rPr>
                  <a:t>Personal Skills Development</a:t>
                </a:r>
              </a:p>
            </p:txBody>
          </p:sp>
        </p:grpSp>
        <p:cxnSp>
          <p:nvCxnSpPr>
            <p:cNvPr id="23" name="Straight Arrow Connector 22"/>
            <p:cNvCxnSpPr/>
            <p:nvPr/>
          </p:nvCxnSpPr>
          <p:spPr>
            <a:xfrm rot="5400000">
              <a:off x="1638300" y="2095500"/>
              <a:ext cx="1066800" cy="838200"/>
            </a:xfrm>
            <a:prstGeom prst="straightConnector1">
              <a:avLst/>
            </a:prstGeom>
            <a:ln w="152400">
              <a:solidFill>
                <a:schemeClr val="tx2">
                  <a:lumMod val="75000"/>
                </a:schemeClr>
              </a:solidFill>
              <a:headEnd type="stealth"/>
              <a:tailEnd type="triangle"/>
            </a:ln>
            <a:effectLst>
              <a:outerShdw blurRad="88900" dist="139700" dir="6780000" sx="93000" sy="93000" algn="ctr" rotWithShape="0">
                <a:srgbClr val="000000">
                  <a:alpha val="27000"/>
                </a:srgbClr>
              </a:outerShdw>
            </a:effectLst>
            <a:scene3d>
              <a:camera prst="obliqueTopLeft"/>
              <a:lightRig rig="threePt" dir="t"/>
            </a:scene3d>
            <a:sp3d>
              <a:bevelT w="114300" prst="hardEdge"/>
            </a:sp3d>
          </p:spPr>
          <p:style>
            <a:lnRef idx="1">
              <a:schemeClr val="accent5"/>
            </a:lnRef>
            <a:fillRef idx="0">
              <a:schemeClr val="accent5"/>
            </a:fillRef>
            <a:effectRef idx="0">
              <a:schemeClr val="accent5"/>
            </a:effectRef>
            <a:fontRef idx="minor">
              <a:schemeClr val="tx1"/>
            </a:fontRef>
          </p:style>
        </p:cxnSp>
        <p:cxnSp>
          <p:nvCxnSpPr>
            <p:cNvPr id="26" name="Straight Arrow Connector 25"/>
            <p:cNvCxnSpPr/>
            <p:nvPr/>
          </p:nvCxnSpPr>
          <p:spPr>
            <a:xfrm rot="16200000" flipH="1">
              <a:off x="5867400" y="1981200"/>
              <a:ext cx="990600" cy="838200"/>
            </a:xfrm>
            <a:prstGeom prst="straightConnector1">
              <a:avLst/>
            </a:prstGeom>
            <a:ln w="152400">
              <a:solidFill>
                <a:schemeClr val="tx2">
                  <a:lumMod val="75000"/>
                </a:schemeClr>
              </a:solidFill>
              <a:headEnd type="stealth"/>
              <a:tailEnd type="triangle"/>
            </a:ln>
            <a:effectLst>
              <a:outerShdw blurRad="88900" dist="139700" dir="6780000" sx="93000" sy="93000" algn="ctr" rotWithShape="0">
                <a:srgbClr val="000000">
                  <a:alpha val="27000"/>
                </a:srgbClr>
              </a:outerShdw>
            </a:effectLst>
            <a:scene3d>
              <a:camera prst="obliqueTopLeft"/>
              <a:lightRig rig="threePt" dir="t"/>
            </a:scene3d>
            <a:sp3d>
              <a:bevelT w="114300" prst="hardEdge"/>
            </a:sp3d>
          </p:spPr>
          <p:style>
            <a:lnRef idx="1">
              <a:schemeClr val="accent5"/>
            </a:lnRef>
            <a:fillRef idx="0">
              <a:schemeClr val="accent5"/>
            </a:fillRef>
            <a:effectRef idx="0">
              <a:schemeClr val="accent5"/>
            </a:effectRef>
            <a:fontRef idx="minor">
              <a:schemeClr val="tx1"/>
            </a:fontRef>
          </p:style>
        </p:cxnSp>
        <p:cxnSp>
          <p:nvCxnSpPr>
            <p:cNvPr id="28" name="Straight Arrow Connector 27"/>
            <p:cNvCxnSpPr/>
            <p:nvPr/>
          </p:nvCxnSpPr>
          <p:spPr>
            <a:xfrm>
              <a:off x="3657600" y="4267200"/>
              <a:ext cx="1371600" cy="1588"/>
            </a:xfrm>
            <a:prstGeom prst="straightConnector1">
              <a:avLst/>
            </a:prstGeom>
            <a:ln w="152400">
              <a:solidFill>
                <a:schemeClr val="tx2">
                  <a:lumMod val="75000"/>
                </a:schemeClr>
              </a:solidFill>
              <a:headEnd type="stealth"/>
              <a:tailEnd type="triangle"/>
            </a:ln>
            <a:effectLst>
              <a:outerShdw blurRad="88900" dist="139700" dir="6780000" sx="93000" sy="93000" algn="ctr" rotWithShape="0">
                <a:srgbClr val="000000">
                  <a:alpha val="27000"/>
                </a:srgbClr>
              </a:outerShdw>
            </a:effectLst>
            <a:scene3d>
              <a:camera prst="obliqueTopLeft"/>
              <a:lightRig rig="threePt" dir="t"/>
            </a:scene3d>
            <a:sp3d>
              <a:bevelT w="114300" prst="hardEdge"/>
            </a:sp3d>
          </p:spPr>
          <p:style>
            <a:lnRef idx="1">
              <a:schemeClr val="accent5"/>
            </a:lnRef>
            <a:fillRef idx="0">
              <a:schemeClr val="accent5"/>
            </a:fillRef>
            <a:effectRef idx="0">
              <a:schemeClr val="accent5"/>
            </a:effectRef>
            <a:fontRef idx="minor">
              <a:schemeClr val="tx1"/>
            </a:fontRef>
          </p:style>
        </p:cxnSp>
        <p:sp>
          <p:nvSpPr>
            <p:cNvPr id="5131" name="TextBox 31"/>
            <p:cNvSpPr txBox="1">
              <a:spLocks noChangeArrowheads="1"/>
            </p:cNvSpPr>
            <p:nvPr/>
          </p:nvSpPr>
          <p:spPr bwMode="auto">
            <a:xfrm>
              <a:off x="609600" y="5394325"/>
              <a:ext cx="635873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ea typeface="ＭＳ Ｐゴシック" pitchFamily="-80" charset="-128"/>
                </a:defRPr>
              </a:lvl1pPr>
              <a:lvl2pPr marL="742950" indent="-285750" eaLnBrk="0" hangingPunct="0">
                <a:defRPr sz="2800">
                  <a:solidFill>
                    <a:schemeClr val="tx1"/>
                  </a:solidFill>
                  <a:latin typeface="Arial" charset="0"/>
                  <a:ea typeface="ＭＳ Ｐゴシック" pitchFamily="-80" charset="-128"/>
                </a:defRPr>
              </a:lvl2pPr>
              <a:lvl3pPr marL="1143000" indent="-228600" eaLnBrk="0" hangingPunct="0">
                <a:defRPr sz="2800">
                  <a:solidFill>
                    <a:schemeClr val="tx1"/>
                  </a:solidFill>
                  <a:latin typeface="Arial" charset="0"/>
                  <a:ea typeface="ＭＳ Ｐゴシック" pitchFamily="-80" charset="-128"/>
                </a:defRPr>
              </a:lvl3pPr>
              <a:lvl4pPr marL="1600200" indent="-228600" eaLnBrk="0" hangingPunct="0">
                <a:defRPr sz="2800">
                  <a:solidFill>
                    <a:schemeClr val="tx1"/>
                  </a:solidFill>
                  <a:latin typeface="Arial" charset="0"/>
                  <a:ea typeface="ＭＳ Ｐゴシック" pitchFamily="-80" charset="-128"/>
                </a:defRPr>
              </a:lvl4pPr>
              <a:lvl5pPr marL="2057400" indent="-228600" eaLnBrk="0" hangingPunct="0">
                <a:defRPr sz="2800">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80" charset="-128"/>
                </a:defRPr>
              </a:lvl9pPr>
            </a:lstStyle>
            <a:p>
              <a:pPr eaLnBrk="1" hangingPunct="1"/>
              <a:r>
                <a:rPr lang="en-US" sz="2400" b="1" dirty="0">
                  <a:latin typeface="Arial" pitchFamily="34" charset="0"/>
                  <a:cs typeface="Arial" pitchFamily="34" charset="0"/>
                </a:rPr>
                <a:t>Kansas Social, Emotional, and Character Education</a:t>
              </a:r>
              <a:r>
                <a:rPr lang="en-US" sz="3600" b="1" dirty="0">
                  <a:latin typeface="Arial" pitchFamily="34" charset="0"/>
                  <a:cs typeface="Arial" pitchFamily="34" charset="0"/>
                </a:rPr>
                <a:t> </a:t>
              </a:r>
              <a:r>
                <a:rPr lang="en-US" sz="2400" b="1" dirty="0">
                  <a:latin typeface="Arial" pitchFamily="34" charset="0"/>
                  <a:cs typeface="Arial" pitchFamily="34" charset="0"/>
                </a:rPr>
                <a:t>Standards</a:t>
              </a:r>
            </a:p>
          </p:txBody>
        </p:sp>
      </p:grpSp>
    </p:spTree>
    <p:extLst>
      <p:ext uri="{BB962C8B-B14F-4D97-AF65-F5344CB8AC3E}">
        <p14:creationId xmlns:p14="http://schemas.microsoft.com/office/powerpoint/2010/main" val="25320317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idx="4294967295"/>
          </p:nvPr>
        </p:nvSpPr>
        <p:spPr>
          <a:xfrm>
            <a:off x="914400" y="1219200"/>
            <a:ext cx="8229600" cy="1066800"/>
          </a:xfrm>
        </p:spPr>
        <p:txBody>
          <a:bodyPr>
            <a:normAutofit/>
          </a:bodyPr>
          <a:lstStyle/>
          <a:p>
            <a:pPr eaLnBrk="1" hangingPunct="1"/>
            <a:r>
              <a:rPr lang="en-US" altLang="en-US" sz="3600" b="1" dirty="0" smtClean="0">
                <a:solidFill>
                  <a:srgbClr val="FF0000"/>
                </a:solidFill>
                <a:ea typeface="ＭＳ Ｐゴシック" pitchFamily="34" charset="-128"/>
              </a:rPr>
              <a:t>College and Career Ready Goal</a:t>
            </a:r>
            <a:br>
              <a:rPr lang="en-US" altLang="en-US" sz="3600" b="1" dirty="0" smtClean="0">
                <a:solidFill>
                  <a:srgbClr val="FF0000"/>
                </a:solidFill>
                <a:ea typeface="ＭＳ Ｐゴシック" pitchFamily="34" charset="-128"/>
              </a:rPr>
            </a:br>
            <a:r>
              <a:rPr lang="en-US" altLang="en-US" sz="2600" b="1" dirty="0" smtClean="0">
                <a:solidFill>
                  <a:srgbClr val="FF0000"/>
                </a:solidFill>
                <a:ea typeface="ＭＳ Ｐゴシック" pitchFamily="34" charset="-128"/>
              </a:rPr>
              <a:t> KCCRS component… </a:t>
            </a:r>
          </a:p>
        </p:txBody>
      </p:sp>
      <p:sp>
        <p:nvSpPr>
          <p:cNvPr id="12291" name="Rectangle 3"/>
          <p:cNvSpPr>
            <a:spLocks noGrp="1"/>
          </p:cNvSpPr>
          <p:nvPr>
            <p:ph idx="4294967295"/>
          </p:nvPr>
        </p:nvSpPr>
        <p:spPr>
          <a:xfrm>
            <a:off x="0" y="2895600"/>
            <a:ext cx="7772400" cy="3411538"/>
          </a:xfrm>
        </p:spPr>
        <p:txBody>
          <a:bodyPr/>
          <a:lstStyle/>
          <a:p>
            <a:pPr eaLnBrk="1" hangingPunct="1">
              <a:spcAft>
                <a:spcPts val="1000"/>
              </a:spcAft>
              <a:buFontTx/>
              <a:buNone/>
            </a:pPr>
            <a:r>
              <a:rPr lang="en-US" altLang="en-US" dirty="0" smtClean="0">
                <a:latin typeface="Arial" pitchFamily="34" charset="0"/>
                <a:ea typeface="ＭＳ Ｐゴシック" pitchFamily="34" charset="-128"/>
                <a:cs typeface="Arial" pitchFamily="34" charset="0"/>
              </a:rPr>
              <a:t>	Students who are college and career ready must </a:t>
            </a:r>
            <a:r>
              <a:rPr lang="en-US" altLang="en-US" b="1" dirty="0" smtClean="0">
                <a:latin typeface="Arial" pitchFamily="34" charset="0"/>
                <a:ea typeface="ＭＳ Ｐゴシック" pitchFamily="34" charset="-128"/>
                <a:cs typeface="Arial" pitchFamily="34" charset="0"/>
              </a:rPr>
              <a:t>identify and demonstrate well-developed </a:t>
            </a:r>
            <a:r>
              <a:rPr lang="en-US" altLang="en-US" b="1" dirty="0" smtClean="0">
                <a:solidFill>
                  <a:srgbClr val="FF0000"/>
                </a:solidFill>
                <a:latin typeface="Arial" pitchFamily="34" charset="0"/>
                <a:ea typeface="ＭＳ Ｐゴシック" pitchFamily="34" charset="-128"/>
                <a:cs typeface="Arial" pitchFamily="34" charset="0"/>
              </a:rPr>
              <a:t>social-emotional skills </a:t>
            </a:r>
            <a:r>
              <a:rPr lang="en-US" altLang="en-US" dirty="0" smtClean="0">
                <a:latin typeface="Arial" pitchFamily="34" charset="0"/>
                <a:ea typeface="ＭＳ Ｐゴシック" pitchFamily="34" charset="-128"/>
                <a:cs typeface="Arial" pitchFamily="34" charset="0"/>
              </a:rPr>
              <a:t>and </a:t>
            </a:r>
            <a:r>
              <a:rPr lang="en-US" altLang="en-US" b="1" dirty="0" smtClean="0">
                <a:latin typeface="Arial" pitchFamily="34" charset="0"/>
                <a:ea typeface="ＭＳ Ｐゴシック" pitchFamily="34" charset="-128"/>
                <a:cs typeface="Arial" pitchFamily="34" charset="0"/>
              </a:rPr>
              <a:t>identified individual and community </a:t>
            </a:r>
            <a:r>
              <a:rPr lang="en-US" altLang="en-US" b="1" dirty="0" smtClean="0">
                <a:solidFill>
                  <a:srgbClr val="FF0000"/>
                </a:solidFill>
                <a:latin typeface="Arial" pitchFamily="34" charset="0"/>
                <a:ea typeface="ＭＳ Ｐゴシック" pitchFamily="34" charset="-128"/>
                <a:cs typeface="Arial" pitchFamily="34" charset="0"/>
              </a:rPr>
              <a:t>core principles </a:t>
            </a:r>
            <a:r>
              <a:rPr lang="en-US" altLang="en-US" dirty="0" smtClean="0">
                <a:latin typeface="Arial" pitchFamily="34" charset="0"/>
                <a:ea typeface="ＭＳ Ｐゴシック" pitchFamily="34" charset="-128"/>
                <a:cs typeface="Arial" pitchFamily="34" charset="0"/>
              </a:rPr>
              <a:t>that assure academic, vocational, and personal success.</a:t>
            </a:r>
          </a:p>
          <a:p>
            <a:pPr lvl="4" eaLnBrk="1" hangingPunct="1">
              <a:spcAft>
                <a:spcPts val="1000"/>
              </a:spcAft>
              <a:buFontTx/>
              <a:buNone/>
            </a:pPr>
            <a:r>
              <a:rPr lang="en-US" altLang="en-US" dirty="0" smtClean="0">
                <a:latin typeface="Georgia" pitchFamily="18" charset="0"/>
                <a:ea typeface="ＭＳ Ｐゴシック" pitchFamily="34" charset="-128"/>
              </a:rPr>
              <a:t>		</a:t>
            </a:r>
          </a:p>
        </p:txBody>
      </p:sp>
    </p:spTree>
    <p:extLst>
      <p:ext uri="{BB962C8B-B14F-4D97-AF65-F5344CB8AC3E}">
        <p14:creationId xmlns:p14="http://schemas.microsoft.com/office/powerpoint/2010/main" val="41532061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1905000"/>
            <a:ext cx="6781800" cy="2123658"/>
          </a:xfrm>
          <a:prstGeom prst="rect">
            <a:avLst/>
          </a:prstGeom>
          <a:noFill/>
        </p:spPr>
        <p:txBody>
          <a:bodyPr wrap="square" rtlCol="0">
            <a:spAutoFit/>
          </a:bodyPr>
          <a:lstStyle/>
          <a:p>
            <a:pPr algn="ctr"/>
            <a:r>
              <a:rPr lang="en-US" sz="6600" dirty="0" smtClean="0"/>
              <a:t>Curriculum</a:t>
            </a:r>
          </a:p>
          <a:p>
            <a:pPr algn="ctr"/>
            <a:r>
              <a:rPr lang="en-US" sz="6600" dirty="0" smtClean="0"/>
              <a:t>Examples</a:t>
            </a:r>
            <a:endParaRPr lang="en-US" sz="6600" dirty="0"/>
          </a:p>
        </p:txBody>
      </p:sp>
    </p:spTree>
    <p:extLst>
      <p:ext uri="{BB962C8B-B14F-4D97-AF65-F5344CB8AC3E}">
        <p14:creationId xmlns:p14="http://schemas.microsoft.com/office/powerpoint/2010/main" val="207607979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dirty="0"/>
          </a:p>
        </p:txBody>
      </p:sp>
      <p:pic>
        <p:nvPicPr>
          <p:cNvPr id="5" name="Content Placeholder 3" descr="PC_MC_CompetenciesBall.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76200"/>
            <a:ext cx="9067800" cy="5943600"/>
          </a:xfrm>
          <a:prstGeom prst="rect">
            <a:avLst/>
          </a:prstGeom>
          <a:noFill/>
          <a:ln>
            <a:noFill/>
          </a:ln>
          <a:effectLst>
            <a:outerShdw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49570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228600"/>
            <a:ext cx="5562600" cy="5638800"/>
          </a:xfrm>
          <a:prstGeom prst="rect">
            <a:avLst/>
          </a:prstGeom>
        </p:spPr>
      </p:pic>
      <p:sp>
        <p:nvSpPr>
          <p:cNvPr id="5" name="TextBox 4"/>
          <p:cNvSpPr txBox="1"/>
          <p:nvPr/>
        </p:nvSpPr>
        <p:spPr>
          <a:xfrm>
            <a:off x="457200" y="6096000"/>
            <a:ext cx="6427337" cy="461665"/>
          </a:xfrm>
          <a:prstGeom prst="rect">
            <a:avLst/>
          </a:prstGeom>
          <a:noFill/>
        </p:spPr>
        <p:txBody>
          <a:bodyPr wrap="none" rtlCol="0">
            <a:spAutoFit/>
          </a:bodyPr>
          <a:lstStyle/>
          <a:p>
            <a:r>
              <a:rPr lang="en-US" sz="1200" dirty="0" smtClean="0"/>
              <a:t>*Gaumer Erickson &amp; Noonan, University of Kansas, Center for Research on Learning (2015)</a:t>
            </a:r>
          </a:p>
          <a:p>
            <a:endParaRPr lang="en-US" sz="1200" dirty="0"/>
          </a:p>
        </p:txBody>
      </p:sp>
    </p:spTree>
    <p:extLst>
      <p:ext uri="{BB962C8B-B14F-4D97-AF65-F5344CB8AC3E}">
        <p14:creationId xmlns:p14="http://schemas.microsoft.com/office/powerpoint/2010/main" val="214725932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4"/>
          <p:cNvSpPr>
            <a:spLocks noGrp="1"/>
          </p:cNvSpPr>
          <p:nvPr>
            <p:ph idx="1"/>
          </p:nvPr>
        </p:nvSpPr>
        <p:spPr>
          <a:xfrm>
            <a:off x="281299" y="1905000"/>
            <a:ext cx="6096000" cy="3657599"/>
          </a:xfrm>
        </p:spPr>
        <p:txBody>
          <a:bodyPr>
            <a:normAutofit/>
          </a:bodyPr>
          <a:lstStyle/>
          <a:p>
            <a:pPr marL="18288" indent="0">
              <a:buNone/>
            </a:pPr>
            <a:r>
              <a:rPr lang="en-US" altLang="en-US" dirty="0" smtClean="0">
                <a:ea typeface="ＭＳ Ｐゴシック" pitchFamily="34" charset="-128"/>
              </a:rPr>
              <a:t>One of the three “keys for success” stressed in the Kansas College and Career Ready Standards</a:t>
            </a:r>
          </a:p>
          <a:p>
            <a:pPr marL="18288" indent="0">
              <a:buNone/>
            </a:pPr>
            <a:endParaRPr lang="en-US" altLang="en-US" dirty="0">
              <a:ea typeface="ＭＳ Ｐゴシック" pitchFamily="34" charset="-128"/>
            </a:endParaRPr>
          </a:p>
          <a:p>
            <a:pPr marL="18288" indent="0">
              <a:buNone/>
            </a:pPr>
            <a:endParaRPr lang="en-US" altLang="en-US" dirty="0" smtClean="0">
              <a:ea typeface="ＭＳ Ｐゴシック" pitchFamily="34" charset="-128"/>
            </a:endParaRPr>
          </a:p>
          <a:p>
            <a:pPr lvl="1"/>
            <a:r>
              <a:rPr lang="en-US" altLang="en-US" b="1" dirty="0" smtClean="0">
                <a:ea typeface="ＭＳ Ｐゴシック" pitchFamily="34" charset="-128"/>
              </a:rPr>
              <a:t>Habits of Mind</a:t>
            </a:r>
          </a:p>
          <a:p>
            <a:pPr lvl="1"/>
            <a:r>
              <a:rPr lang="en-US" altLang="en-US" dirty="0" smtClean="0">
                <a:ea typeface="ＭＳ Ｐゴシック" pitchFamily="34" charset="-128"/>
              </a:rPr>
              <a:t>Collaboration</a:t>
            </a:r>
          </a:p>
          <a:p>
            <a:pPr lvl="1"/>
            <a:r>
              <a:rPr lang="en-US" altLang="en-US" dirty="0" smtClean="0">
                <a:ea typeface="ＭＳ Ｐゴシック" pitchFamily="34" charset="-128"/>
              </a:rPr>
              <a:t>Focus on Instruction</a:t>
            </a:r>
          </a:p>
        </p:txBody>
      </p:sp>
      <p:sp>
        <p:nvSpPr>
          <p:cNvPr id="10242" name="Title 1"/>
          <p:cNvSpPr>
            <a:spLocks noGrp="1"/>
          </p:cNvSpPr>
          <p:nvPr>
            <p:ph type="title"/>
          </p:nvPr>
        </p:nvSpPr>
        <p:spPr>
          <a:xfrm>
            <a:off x="685800" y="304800"/>
            <a:ext cx="7543800" cy="914400"/>
          </a:xfrm>
        </p:spPr>
        <p:txBody>
          <a:bodyPr/>
          <a:lstStyle/>
          <a:p>
            <a:pPr algn="ctr"/>
            <a:r>
              <a:rPr lang="en-US" altLang="en-US" dirty="0" smtClean="0">
                <a:ea typeface="ＭＳ Ｐゴシック" pitchFamily="34" charset="-128"/>
              </a:rPr>
              <a:t>Habits of Mind</a:t>
            </a:r>
          </a:p>
        </p:txBody>
      </p:sp>
      <p:pic>
        <p:nvPicPr>
          <p:cNvPr id="1024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352800"/>
            <a:ext cx="3584575"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396657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title"/>
          </p:nvPr>
        </p:nvSpPr>
        <p:spPr>
          <a:xfrm>
            <a:off x="549275" y="107950"/>
            <a:ext cx="8042275" cy="958850"/>
          </a:xfrm>
        </p:spPr>
        <p:txBody>
          <a:bodyPr/>
          <a:lstStyle/>
          <a:p>
            <a:pPr algn="ctr" eaLnBrk="1" hangingPunct="1"/>
            <a:r>
              <a:rPr lang="en-US" altLang="en-US" dirty="0" smtClean="0">
                <a:ea typeface="ＭＳ Ｐゴシック" pitchFamily="34" charset="-128"/>
              </a:rPr>
              <a:t>Habits of Mind</a:t>
            </a:r>
          </a:p>
        </p:txBody>
      </p:sp>
      <p:sp>
        <p:nvSpPr>
          <p:cNvPr id="11268" name="Content Placeholder 7"/>
          <p:cNvSpPr>
            <a:spLocks noGrp="1"/>
          </p:cNvSpPr>
          <p:nvPr>
            <p:ph sz="quarter" idx="13"/>
          </p:nvPr>
        </p:nvSpPr>
        <p:spPr>
          <a:xfrm>
            <a:off x="549275" y="1066800"/>
            <a:ext cx="3840163" cy="5181600"/>
          </a:xfrm>
          <a:prstGeom prst="rect">
            <a:avLst/>
          </a:prstGeom>
        </p:spPr>
        <p:txBody>
          <a:bodyPr>
            <a:normAutofit/>
          </a:bodyPr>
          <a:lstStyle/>
          <a:p>
            <a:pPr marL="18288" indent="0" eaLnBrk="1" hangingPunct="1">
              <a:buNone/>
            </a:pPr>
            <a:r>
              <a:rPr lang="en-US" altLang="en-US" sz="2200" b="1" dirty="0" smtClean="0">
                <a:ea typeface="ＭＳ Ｐゴシック" pitchFamily="34" charset="-128"/>
              </a:rPr>
              <a:t>1. Persisting</a:t>
            </a:r>
          </a:p>
          <a:p>
            <a:pPr marL="18288" indent="0" eaLnBrk="1" hangingPunct="1">
              <a:buNone/>
            </a:pPr>
            <a:r>
              <a:rPr lang="en-US" altLang="en-US" sz="2200" b="1" dirty="0" smtClean="0">
                <a:ea typeface="ＭＳ Ｐゴシック" pitchFamily="34" charset="-128"/>
              </a:rPr>
              <a:t>2. Managing impulsivity</a:t>
            </a:r>
          </a:p>
          <a:p>
            <a:pPr marL="18288" indent="0" eaLnBrk="1" hangingPunct="1">
              <a:buNone/>
            </a:pPr>
            <a:r>
              <a:rPr lang="en-US" altLang="en-US" sz="2200" b="1" dirty="0" smtClean="0">
                <a:ea typeface="ＭＳ Ｐゴシック" pitchFamily="34" charset="-128"/>
              </a:rPr>
              <a:t>3. Listening with understanding and empathy</a:t>
            </a:r>
          </a:p>
          <a:p>
            <a:pPr marL="18288" indent="0" eaLnBrk="1" hangingPunct="1">
              <a:buNone/>
            </a:pPr>
            <a:r>
              <a:rPr lang="en-US" altLang="en-US" sz="2200" b="1" dirty="0" smtClean="0">
                <a:ea typeface="ＭＳ Ｐゴシック" pitchFamily="34" charset="-128"/>
              </a:rPr>
              <a:t>4. Thinking flexibly</a:t>
            </a:r>
          </a:p>
          <a:p>
            <a:pPr marL="18288" indent="0" eaLnBrk="1" hangingPunct="1">
              <a:buNone/>
            </a:pPr>
            <a:r>
              <a:rPr lang="en-US" altLang="en-US" sz="2200" b="1" dirty="0" smtClean="0">
                <a:ea typeface="ＭＳ Ｐゴシック" pitchFamily="34" charset="-128"/>
              </a:rPr>
              <a:t>5. Thinking about your thinking</a:t>
            </a:r>
          </a:p>
          <a:p>
            <a:pPr marL="18288" indent="0" eaLnBrk="1" hangingPunct="1">
              <a:buNone/>
            </a:pPr>
            <a:r>
              <a:rPr lang="en-US" altLang="en-US" sz="2200" b="1" dirty="0" smtClean="0">
                <a:ea typeface="ＭＳ Ｐゴシック" pitchFamily="34" charset="-128"/>
              </a:rPr>
              <a:t>6. Striving for accuracy</a:t>
            </a:r>
          </a:p>
          <a:p>
            <a:pPr marL="18288" indent="0" eaLnBrk="1" hangingPunct="1">
              <a:buNone/>
            </a:pPr>
            <a:r>
              <a:rPr lang="en-US" altLang="en-US" sz="2200" b="1" dirty="0" smtClean="0">
                <a:ea typeface="ＭＳ Ｐゴシック" pitchFamily="34" charset="-128"/>
              </a:rPr>
              <a:t>7. Questioning and problem solving</a:t>
            </a:r>
          </a:p>
          <a:p>
            <a:pPr marL="18288" indent="0" eaLnBrk="1" hangingPunct="1">
              <a:buNone/>
            </a:pPr>
            <a:r>
              <a:rPr lang="en-US" altLang="en-US" sz="2200" b="1" dirty="0" smtClean="0">
                <a:ea typeface="ＭＳ Ｐゴシック" pitchFamily="34" charset="-128"/>
              </a:rPr>
              <a:t>8. Applying past knowledge to new situations</a:t>
            </a:r>
          </a:p>
        </p:txBody>
      </p:sp>
      <p:sp>
        <p:nvSpPr>
          <p:cNvPr id="11267" name="Content Placeholder 5"/>
          <p:cNvSpPr>
            <a:spLocks noGrp="1"/>
          </p:cNvSpPr>
          <p:nvPr>
            <p:ph sz="quarter" idx="14"/>
          </p:nvPr>
        </p:nvSpPr>
        <p:spPr>
          <a:xfrm>
            <a:off x="4751388" y="1143000"/>
            <a:ext cx="3840162" cy="5410200"/>
          </a:xfrm>
          <a:prstGeom prst="rect">
            <a:avLst/>
          </a:prstGeom>
        </p:spPr>
        <p:txBody>
          <a:bodyPr/>
          <a:lstStyle/>
          <a:p>
            <a:pPr marL="18288" indent="0" eaLnBrk="1" hangingPunct="1">
              <a:lnSpc>
                <a:spcPct val="80000"/>
              </a:lnSpc>
              <a:buNone/>
            </a:pPr>
            <a:r>
              <a:rPr lang="en-US" altLang="en-US" sz="2200" b="1" dirty="0" smtClean="0">
                <a:ea typeface="ＭＳ Ｐゴシック" pitchFamily="34" charset="-128"/>
              </a:rPr>
              <a:t>9. Thinking and communicating with clarity and precision. </a:t>
            </a:r>
          </a:p>
          <a:p>
            <a:pPr marL="18288" indent="0" eaLnBrk="1" hangingPunct="1">
              <a:lnSpc>
                <a:spcPct val="80000"/>
              </a:lnSpc>
              <a:buNone/>
            </a:pPr>
            <a:r>
              <a:rPr lang="en-US" altLang="en-US" sz="2200" b="1" dirty="0" smtClean="0">
                <a:ea typeface="ＭＳ Ｐゴシック" pitchFamily="34" charset="-128"/>
              </a:rPr>
              <a:t>10. Gather data through all senses. </a:t>
            </a:r>
          </a:p>
          <a:p>
            <a:pPr marL="18288" indent="0" eaLnBrk="1" hangingPunct="1">
              <a:lnSpc>
                <a:spcPct val="80000"/>
              </a:lnSpc>
              <a:buNone/>
            </a:pPr>
            <a:r>
              <a:rPr lang="en-US" altLang="en-US" sz="2200" b="1" dirty="0" smtClean="0">
                <a:ea typeface="ＭＳ Ｐゴシック" pitchFamily="34" charset="-128"/>
              </a:rPr>
              <a:t>11. Creating, imagining, and innovating</a:t>
            </a:r>
          </a:p>
          <a:p>
            <a:pPr marL="18288" indent="0" eaLnBrk="1" hangingPunct="1">
              <a:lnSpc>
                <a:spcPct val="80000"/>
              </a:lnSpc>
              <a:buNone/>
            </a:pPr>
            <a:r>
              <a:rPr lang="en-US" altLang="en-US" sz="2200" b="1" dirty="0" smtClean="0">
                <a:ea typeface="ＭＳ Ｐゴシック" pitchFamily="34" charset="-128"/>
              </a:rPr>
              <a:t>12. Responding with wonderment and awe</a:t>
            </a:r>
          </a:p>
          <a:p>
            <a:pPr marL="18288" indent="0" eaLnBrk="1" hangingPunct="1">
              <a:lnSpc>
                <a:spcPct val="80000"/>
              </a:lnSpc>
              <a:buNone/>
            </a:pPr>
            <a:r>
              <a:rPr lang="en-US" altLang="en-US" sz="2200" b="1" dirty="0" smtClean="0">
                <a:ea typeface="ＭＳ Ｐゴシック" pitchFamily="34" charset="-128"/>
              </a:rPr>
              <a:t>13. Taking responsible risks</a:t>
            </a:r>
          </a:p>
          <a:p>
            <a:pPr marL="18288" indent="0" eaLnBrk="1" hangingPunct="1">
              <a:lnSpc>
                <a:spcPct val="80000"/>
              </a:lnSpc>
              <a:buNone/>
            </a:pPr>
            <a:r>
              <a:rPr lang="en-US" altLang="en-US" sz="2200" b="1" dirty="0" smtClean="0">
                <a:ea typeface="ＭＳ Ｐゴシック" pitchFamily="34" charset="-128"/>
              </a:rPr>
              <a:t>14. Finding humor</a:t>
            </a:r>
          </a:p>
          <a:p>
            <a:pPr marL="18288" indent="0" eaLnBrk="1" hangingPunct="1">
              <a:lnSpc>
                <a:spcPct val="80000"/>
              </a:lnSpc>
              <a:buNone/>
            </a:pPr>
            <a:r>
              <a:rPr lang="en-US" altLang="en-US" sz="2200" b="1" dirty="0" smtClean="0">
                <a:ea typeface="ＭＳ Ｐゴシック" pitchFamily="34" charset="-128"/>
              </a:rPr>
              <a:t>15. Thinking interdependently</a:t>
            </a:r>
          </a:p>
          <a:p>
            <a:pPr marL="18288" indent="0" eaLnBrk="1" hangingPunct="1">
              <a:lnSpc>
                <a:spcPct val="80000"/>
              </a:lnSpc>
              <a:buNone/>
            </a:pPr>
            <a:r>
              <a:rPr lang="en-US" altLang="en-US" sz="2200" b="1" dirty="0" smtClean="0">
                <a:ea typeface="ＭＳ Ｐゴシック" pitchFamily="34" charset="-128"/>
              </a:rPr>
              <a:t>16. Remaining open to continuous learning</a:t>
            </a:r>
          </a:p>
          <a:p>
            <a:pPr marL="18288" indent="0" eaLnBrk="1" hangingPunct="1">
              <a:lnSpc>
                <a:spcPct val="80000"/>
              </a:lnSpc>
              <a:buNone/>
            </a:pPr>
            <a:endParaRPr lang="en-US" altLang="en-US" sz="2200" b="1" dirty="0" smtClean="0">
              <a:ea typeface="ＭＳ Ｐゴシック" pitchFamily="34" charset="-128"/>
            </a:endParaRPr>
          </a:p>
        </p:txBody>
      </p:sp>
      <p:sp>
        <p:nvSpPr>
          <p:cNvPr id="2" name="TextBox 1"/>
          <p:cNvSpPr txBox="1"/>
          <p:nvPr/>
        </p:nvSpPr>
        <p:spPr>
          <a:xfrm>
            <a:off x="457200" y="6477000"/>
            <a:ext cx="2819400" cy="569387"/>
          </a:xfrm>
          <a:prstGeom prst="rect">
            <a:avLst/>
          </a:prstGeom>
          <a:noFill/>
        </p:spPr>
        <p:txBody>
          <a:bodyPr wrap="square" rtlCol="0">
            <a:spAutoFit/>
          </a:bodyPr>
          <a:lstStyle/>
          <a:p>
            <a:pPr marL="0" lvl="2"/>
            <a:r>
              <a:rPr lang="en-US" altLang="en-US" sz="1300" b="1" dirty="0">
                <a:ea typeface="ＭＳ Ｐゴシック" pitchFamily="34" charset="-128"/>
              </a:rPr>
              <a:t>Bena O. Kallick &amp; Arthur L. Costa</a:t>
            </a:r>
          </a:p>
          <a:p>
            <a:endParaRPr lang="en-US" dirty="0"/>
          </a:p>
        </p:txBody>
      </p:sp>
    </p:spTree>
    <p:extLst>
      <p:ext uri="{BB962C8B-B14F-4D97-AF65-F5344CB8AC3E}">
        <p14:creationId xmlns:p14="http://schemas.microsoft.com/office/powerpoint/2010/main" val="36962351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4050" y="19050"/>
            <a:ext cx="5295900" cy="681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74842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609600"/>
            <a:ext cx="7315200" cy="1154097"/>
          </a:xfrm>
        </p:spPr>
        <p:txBody>
          <a:bodyPr>
            <a:noAutofit/>
          </a:bodyPr>
          <a:lstStyle/>
          <a:p>
            <a:pPr algn="ctr"/>
            <a:r>
              <a:rPr lang="en-US" dirty="0" smtClean="0"/>
              <a:t>Submitted Anti-Bullying Activities</a:t>
            </a:r>
            <a:endParaRPr lang="en-US" dirty="0"/>
          </a:p>
        </p:txBody>
      </p:sp>
      <p:sp>
        <p:nvSpPr>
          <p:cNvPr id="5" name="Content Placeholder 4"/>
          <p:cNvSpPr>
            <a:spLocks noGrp="1"/>
          </p:cNvSpPr>
          <p:nvPr>
            <p:ph sz="half" idx="4294967295"/>
          </p:nvPr>
        </p:nvSpPr>
        <p:spPr>
          <a:xfrm>
            <a:off x="304800" y="2514600"/>
            <a:ext cx="4038600" cy="4525963"/>
          </a:xfrm>
          <a:prstGeom prst="rect">
            <a:avLst/>
          </a:prstGeom>
        </p:spPr>
        <p:txBody>
          <a:bodyPr/>
          <a:lstStyle/>
          <a:p>
            <a:r>
              <a:rPr lang="en-US" sz="2400" dirty="0" smtClean="0"/>
              <a:t>Release Forms</a:t>
            </a:r>
          </a:p>
          <a:p>
            <a:r>
              <a:rPr lang="en-US" sz="2400" dirty="0" smtClean="0"/>
              <a:t>School Web Pages</a:t>
            </a:r>
          </a:p>
          <a:p>
            <a:r>
              <a:rPr lang="en-US" sz="2400" dirty="0" smtClean="0"/>
              <a:t>School Newsletters</a:t>
            </a:r>
          </a:p>
          <a:p>
            <a:r>
              <a:rPr lang="en-US" sz="2400" dirty="0" smtClean="0"/>
              <a:t>Lesson Plans</a:t>
            </a:r>
          </a:p>
          <a:p>
            <a:r>
              <a:rPr lang="en-US" sz="2400" dirty="0" smtClean="0"/>
              <a:t>“Shake It OFF” Video</a:t>
            </a:r>
          </a:p>
          <a:p>
            <a:r>
              <a:rPr lang="en-US" sz="2400" dirty="0" smtClean="0"/>
              <a:t>Kindness Games</a:t>
            </a:r>
          </a:p>
          <a:p>
            <a:r>
              <a:rPr lang="en-US" sz="2400" dirty="0" smtClean="0"/>
              <a:t>Theme Weeks</a:t>
            </a:r>
          </a:p>
          <a:p>
            <a:endParaRPr lang="en-US" dirty="0"/>
          </a:p>
        </p:txBody>
      </p:sp>
      <p:sp>
        <p:nvSpPr>
          <p:cNvPr id="6" name="Content Placeholder 5"/>
          <p:cNvSpPr>
            <a:spLocks noGrp="1"/>
          </p:cNvSpPr>
          <p:nvPr>
            <p:ph sz="half" idx="4294967295"/>
          </p:nvPr>
        </p:nvSpPr>
        <p:spPr>
          <a:xfrm>
            <a:off x="4572000" y="2514600"/>
            <a:ext cx="4038600" cy="4525963"/>
          </a:xfrm>
          <a:prstGeom prst="rect">
            <a:avLst/>
          </a:prstGeom>
        </p:spPr>
        <p:txBody>
          <a:bodyPr/>
          <a:lstStyle/>
          <a:p>
            <a:r>
              <a:rPr lang="en-US" sz="2400" dirty="0" smtClean="0"/>
              <a:t>Twitter, Instagram</a:t>
            </a:r>
          </a:p>
          <a:p>
            <a:r>
              <a:rPr lang="en-US" sz="2400" dirty="0" smtClean="0"/>
              <a:t>You Tube Videos</a:t>
            </a:r>
          </a:p>
          <a:p>
            <a:r>
              <a:rPr lang="en-US" sz="2400" dirty="0" smtClean="0"/>
              <a:t>Lip Dub Videos</a:t>
            </a:r>
          </a:p>
          <a:p>
            <a:r>
              <a:rPr lang="en-US" sz="2400" dirty="0" smtClean="0"/>
              <a:t>Art Projects</a:t>
            </a:r>
          </a:p>
          <a:p>
            <a:r>
              <a:rPr lang="en-US" sz="2400" dirty="0" smtClean="0"/>
              <a:t>T-Shirt Designs</a:t>
            </a:r>
          </a:p>
          <a:p>
            <a:r>
              <a:rPr lang="en-US" sz="2400" dirty="0" smtClean="0"/>
              <a:t>Assemblies </a:t>
            </a:r>
          </a:p>
          <a:p>
            <a:r>
              <a:rPr lang="en-US" sz="2400" dirty="0" smtClean="0"/>
              <a:t>Local </a:t>
            </a:r>
            <a:r>
              <a:rPr lang="en-US" sz="2400" dirty="0"/>
              <a:t>M</a:t>
            </a:r>
            <a:r>
              <a:rPr lang="en-US" sz="2400" dirty="0" smtClean="0"/>
              <a:t>edia </a:t>
            </a:r>
            <a:r>
              <a:rPr lang="en-US" sz="2400" dirty="0"/>
              <a:t>E</a:t>
            </a:r>
            <a:r>
              <a:rPr lang="en-US" sz="2400" dirty="0" smtClean="0"/>
              <a:t>vents</a:t>
            </a:r>
          </a:p>
          <a:p>
            <a:pPr marL="45720" indent="0">
              <a:buNone/>
            </a:pPr>
            <a:endParaRPr lang="en-US" dirty="0"/>
          </a:p>
        </p:txBody>
      </p:sp>
    </p:spTree>
    <p:extLst>
      <p:ext uri="{BB962C8B-B14F-4D97-AF65-F5344CB8AC3E}">
        <p14:creationId xmlns:p14="http://schemas.microsoft.com/office/powerpoint/2010/main" val="22757352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1"/>
            <a:ext cx="8229600"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011447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 y="457200"/>
            <a:ext cx="8991600" cy="5016758"/>
          </a:xfrm>
          <a:prstGeom prst="rect">
            <a:avLst/>
          </a:prstGeom>
          <a:noFill/>
        </p:spPr>
        <p:txBody>
          <a:bodyPr wrap="square" rtlCol="0">
            <a:spAutoFit/>
          </a:bodyPr>
          <a:lstStyle/>
          <a:p>
            <a:pPr algn="ctr"/>
            <a:r>
              <a:rPr lang="en-US" sz="6000" dirty="0" smtClean="0"/>
              <a:t>KSDE Recommendations</a:t>
            </a:r>
          </a:p>
          <a:p>
            <a:pPr algn="ctr"/>
            <a:endParaRPr lang="en-US" sz="4400" dirty="0" smtClean="0"/>
          </a:p>
          <a:p>
            <a:pPr marL="857250" indent="-857250">
              <a:buFont typeface="Arial" panose="020B0604020202020204" pitchFamily="34" charset="0"/>
              <a:buChar char="•"/>
            </a:pPr>
            <a:r>
              <a:rPr lang="en-US" sz="3600" dirty="0" smtClean="0"/>
              <a:t>Follow school improvement process</a:t>
            </a:r>
          </a:p>
          <a:p>
            <a:pPr marL="857250" indent="-857250">
              <a:buFont typeface="Arial" panose="020B0604020202020204" pitchFamily="34" charset="0"/>
              <a:buChar char="•"/>
            </a:pPr>
            <a:r>
              <a:rPr lang="en-US" sz="3600" dirty="0" smtClean="0"/>
              <a:t>Assess </a:t>
            </a:r>
            <a:r>
              <a:rPr lang="en-US" sz="3600" dirty="0"/>
              <a:t>your </a:t>
            </a:r>
            <a:r>
              <a:rPr lang="en-US" sz="3600" dirty="0" smtClean="0"/>
              <a:t>needs</a:t>
            </a:r>
          </a:p>
          <a:p>
            <a:pPr marL="857250" indent="-857250">
              <a:buFont typeface="Arial" panose="020B0604020202020204" pitchFamily="34" charset="0"/>
              <a:buChar char="•"/>
            </a:pPr>
            <a:r>
              <a:rPr lang="en-US" sz="3600" dirty="0" smtClean="0"/>
              <a:t>Evidence based</a:t>
            </a:r>
          </a:p>
          <a:p>
            <a:pPr marL="857250" indent="-857250">
              <a:buFont typeface="Arial" panose="020B0604020202020204" pitchFamily="34" charset="0"/>
              <a:buChar char="•"/>
            </a:pPr>
            <a:r>
              <a:rPr lang="en-US" sz="3600" dirty="0" smtClean="0"/>
              <a:t>Tiered approach</a:t>
            </a:r>
          </a:p>
          <a:p>
            <a:pPr marL="857250" indent="-857250">
              <a:buFont typeface="Arial" panose="020B0604020202020204" pitchFamily="34" charset="0"/>
              <a:buChar char="•"/>
            </a:pPr>
            <a:r>
              <a:rPr lang="en-US" sz="3600" dirty="0" smtClean="0"/>
              <a:t>Use data to inform decision making</a:t>
            </a:r>
          </a:p>
          <a:p>
            <a:pPr marL="857250" indent="-857250">
              <a:buFont typeface="Arial" panose="020B0604020202020204" pitchFamily="34" charset="0"/>
              <a:buChar char="•"/>
            </a:pPr>
            <a:r>
              <a:rPr lang="en-US" sz="3600" dirty="0" smtClean="0"/>
              <a:t>Multiple measures for evaluation</a:t>
            </a:r>
          </a:p>
        </p:txBody>
      </p:sp>
    </p:spTree>
    <p:extLst>
      <p:ext uri="{BB962C8B-B14F-4D97-AF65-F5344CB8AC3E}">
        <p14:creationId xmlns:p14="http://schemas.microsoft.com/office/powerpoint/2010/main" val="246480567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a:grpSpLocks/>
          </p:cNvGrpSpPr>
          <p:nvPr/>
        </p:nvGrpSpPr>
        <p:grpSpPr bwMode="auto">
          <a:xfrm>
            <a:off x="1295400" y="71438"/>
            <a:ext cx="5599112" cy="6702425"/>
            <a:chOff x="0" y="0"/>
            <a:chExt cx="5016" cy="6005"/>
          </a:xfrm>
        </p:grpSpPr>
        <p:pic>
          <p:nvPicPr>
            <p:cNvPr id="11"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0" y="0"/>
              <a:ext cx="4450" cy="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2" name="AutoShape 3"/>
            <p:cNvSpPr>
              <a:spLocks/>
            </p:cNvSpPr>
            <p:nvPr/>
          </p:nvSpPr>
          <p:spPr bwMode="auto">
            <a:xfrm rot="-4153664">
              <a:off x="-884" y="2877"/>
              <a:ext cx="4001" cy="242"/>
            </a:xfrm>
            <a:custGeom>
              <a:avLst/>
              <a:gdLst/>
              <a:ahLst/>
              <a:cxnLst/>
              <a:rect l="0" t="0" r="r" b="b"/>
              <a:pathLst>
                <a:path w="21600" h="21600">
                  <a:moveTo>
                    <a:pt x="0" y="0"/>
                  </a:moveTo>
                  <a:lnTo>
                    <a:pt x="21600" y="0"/>
                  </a:lnTo>
                  <a:lnTo>
                    <a:pt x="21600" y="21600"/>
                  </a:lnTo>
                  <a:lnTo>
                    <a:pt x="0" y="21600"/>
                  </a:lnTo>
                  <a:close/>
                  <a:moveTo>
                    <a:pt x="0" y="0"/>
                  </a:moveTo>
                </a:path>
              </a:pathLst>
            </a:custGeom>
            <a:noFill/>
            <a:ln w="12700">
              <a:noFill/>
              <a:miter lim="800000"/>
              <a:headEnd type="none" w="med" len="med"/>
              <a:tailEnd type="none" w="med" len="med"/>
            </a:ln>
          </p:spPr>
          <p:txBody>
            <a:bodyPr lIns="0" tIns="0" rIns="0" bIns="0" anchor="ctr"/>
            <a:lstStyle/>
            <a:p>
              <a:pPr fontAlgn="auto">
                <a:spcBef>
                  <a:spcPts val="0"/>
                </a:spcBef>
                <a:spcAft>
                  <a:spcPts val="0"/>
                </a:spcAft>
                <a:defRPr/>
              </a:pPr>
              <a:endParaRPr lang="en-US" sz="1200" dirty="0">
                <a:effectLst>
                  <a:outerShdw blurRad="38100" dist="38100" dir="2700000" algn="tl">
                    <a:srgbClr val="000000"/>
                  </a:outerShdw>
                </a:effectLst>
                <a:latin typeface="Helvetica Neue" pitchFamily="-110" charset="0"/>
                <a:ea typeface="Helvetica Neue" pitchFamily="-110" charset="0"/>
                <a:cs typeface="Helvetica Neue" pitchFamily="-110" charset="0"/>
                <a:sym typeface="Helvetica Neue" pitchFamily="-110" charset="0"/>
              </a:endParaRPr>
            </a:p>
          </p:txBody>
        </p:sp>
        <p:sp>
          <p:nvSpPr>
            <p:cNvPr id="13" name="Rectangle 4"/>
            <p:cNvSpPr>
              <a:spLocks/>
            </p:cNvSpPr>
            <p:nvPr/>
          </p:nvSpPr>
          <p:spPr bwMode="auto">
            <a:xfrm rot="3966165">
              <a:off x="1847" y="2882"/>
              <a:ext cx="3951" cy="242"/>
            </a:xfrm>
            <a:prstGeom prst="rect">
              <a:avLst/>
            </a:prstGeom>
            <a:noFill/>
            <a:ln w="12700">
              <a:noFill/>
              <a:miter lim="800000"/>
              <a:headEnd type="none" w="med" len="med"/>
              <a:tailEnd type="none" w="med" len="med"/>
            </a:ln>
          </p:spPr>
          <p:txBody>
            <a:bodyPr lIns="0" tIns="0" rIns="0" bIns="0" anchor="ctr"/>
            <a:lstStyle/>
            <a:p>
              <a:pPr fontAlgn="auto">
                <a:spcBef>
                  <a:spcPts val="0"/>
                </a:spcBef>
                <a:spcAft>
                  <a:spcPts val="0"/>
                </a:spcAft>
                <a:defRPr/>
              </a:pPr>
              <a:endParaRPr lang="en-US" sz="1200" dirty="0">
                <a:effectLst>
                  <a:outerShdw blurRad="38100" dist="38100" dir="2700000" algn="tl">
                    <a:srgbClr val="000000"/>
                  </a:outerShdw>
                </a:effectLst>
                <a:latin typeface="Helvetica Neue" pitchFamily="-110" charset="0"/>
                <a:ea typeface="Helvetica Neue" pitchFamily="-110" charset="0"/>
                <a:cs typeface="Helvetica Neue" pitchFamily="-110" charset="0"/>
                <a:sym typeface="Helvetica Neue" pitchFamily="-110" charset="0"/>
              </a:endParaRPr>
            </a:p>
          </p:txBody>
        </p:sp>
        <p:sp>
          <p:nvSpPr>
            <p:cNvPr id="14" name="Rectangle 5"/>
            <p:cNvSpPr>
              <a:spLocks/>
            </p:cNvSpPr>
            <p:nvPr/>
          </p:nvSpPr>
          <p:spPr bwMode="auto">
            <a:xfrm>
              <a:off x="0" y="5349"/>
              <a:ext cx="5016" cy="240"/>
            </a:xfrm>
            <a:prstGeom prst="rect">
              <a:avLst/>
            </a:prstGeom>
            <a:noFill/>
            <a:ln w="12700">
              <a:noFill/>
              <a:miter lim="800000"/>
              <a:headEnd type="none" w="med" len="med"/>
              <a:tailEnd type="none" w="med" len="med"/>
            </a:ln>
          </p:spPr>
          <p:txBody>
            <a:bodyPr lIns="0" tIns="0" rIns="0" bIns="0" anchor="ctr"/>
            <a:lstStyle/>
            <a:p>
              <a:pPr fontAlgn="auto">
                <a:spcBef>
                  <a:spcPts val="0"/>
                </a:spcBef>
                <a:spcAft>
                  <a:spcPts val="0"/>
                </a:spcAft>
                <a:defRPr/>
              </a:pPr>
              <a:endParaRPr lang="en-US" sz="1200" dirty="0">
                <a:effectLst>
                  <a:outerShdw blurRad="38100" dist="38100" dir="2700000" algn="tl">
                    <a:srgbClr val="000000"/>
                  </a:outerShdw>
                </a:effectLst>
                <a:latin typeface="Helvetica Neue" pitchFamily="-110" charset="0"/>
                <a:ea typeface="Helvetica Neue" pitchFamily="-110" charset="0"/>
                <a:cs typeface="Helvetica Neue" pitchFamily="-110" charset="0"/>
                <a:sym typeface="Helvetica Neue" pitchFamily="-110" charset="0"/>
              </a:endParaRPr>
            </a:p>
          </p:txBody>
        </p:sp>
      </p:gr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36" y="-6350"/>
            <a:ext cx="9144000" cy="6858000"/>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001000" y="6096000"/>
            <a:ext cx="955356"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6892954" y="6412468"/>
            <a:ext cx="1108046" cy="369332"/>
          </a:xfrm>
          <a:prstGeom prst="rect">
            <a:avLst/>
          </a:prstGeom>
          <a:noFill/>
        </p:spPr>
        <p:txBody>
          <a:bodyPr wrap="square" rtlCol="0">
            <a:spAutoFit/>
          </a:bodyPr>
          <a:lstStyle/>
          <a:p>
            <a:r>
              <a:rPr lang="en-US" sz="900" dirty="0" smtClean="0">
                <a:latin typeface="Arial Narrow" pitchFamily="34" charset="0"/>
              </a:rPr>
              <a:t>Career, Standards,</a:t>
            </a:r>
            <a:r>
              <a:rPr lang="en-US" sz="900" baseline="0" dirty="0" smtClean="0">
                <a:latin typeface="Arial Narrow" pitchFamily="34" charset="0"/>
              </a:rPr>
              <a:t> &amp; </a:t>
            </a:r>
            <a:br>
              <a:rPr lang="en-US" sz="900" baseline="0" dirty="0" smtClean="0">
                <a:latin typeface="Arial Narrow" pitchFamily="34" charset="0"/>
              </a:rPr>
            </a:br>
            <a:r>
              <a:rPr lang="en-US" sz="900" baseline="0" dirty="0" smtClean="0">
                <a:latin typeface="Arial Narrow" pitchFamily="34" charset="0"/>
              </a:rPr>
              <a:t>Assessment Services</a:t>
            </a:r>
            <a:endParaRPr lang="en-US" sz="900" dirty="0">
              <a:latin typeface="Arial Narrow" pitchFamily="34" charset="0"/>
            </a:endParaRPr>
          </a:p>
        </p:txBody>
      </p:sp>
    </p:spTree>
    <p:extLst>
      <p:ext uri="{BB962C8B-B14F-4D97-AF65-F5344CB8AC3E}">
        <p14:creationId xmlns:p14="http://schemas.microsoft.com/office/powerpoint/2010/main" val="387107346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ou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600200" y="919877"/>
            <a:ext cx="6934200" cy="2585323"/>
          </a:xfrm>
          <a:prstGeom prst="rect">
            <a:avLst/>
          </a:prstGeom>
          <a:noFill/>
        </p:spPr>
        <p:txBody>
          <a:bodyPr wrap="square" rtlCol="0">
            <a:spAutoFit/>
          </a:bodyPr>
          <a:lstStyle/>
          <a:p>
            <a:pPr marL="685800" indent="-685800">
              <a:buFont typeface="Arial" panose="020B0604020202020204" pitchFamily="34" charset="0"/>
              <a:buChar char="•"/>
            </a:pPr>
            <a:endParaRPr lang="en-US" sz="5400" dirty="0" smtClean="0"/>
          </a:p>
          <a:p>
            <a:pPr marL="685800" indent="-685800">
              <a:buFont typeface="Arial" panose="020B0604020202020204" pitchFamily="34" charset="0"/>
              <a:buChar char="•"/>
            </a:pPr>
            <a:endParaRPr lang="en-US" sz="5400" dirty="0" smtClean="0"/>
          </a:p>
          <a:p>
            <a:pPr marL="685800" indent="-685800">
              <a:buFont typeface="Arial" panose="020B0604020202020204" pitchFamily="34" charset="0"/>
              <a:buChar char="•"/>
            </a:pPr>
            <a:endParaRPr lang="en-US" sz="5400" dirty="0"/>
          </a:p>
        </p:txBody>
      </p:sp>
      <p:sp>
        <p:nvSpPr>
          <p:cNvPr id="3" name="Title 2"/>
          <p:cNvSpPr>
            <a:spLocks noGrp="1"/>
          </p:cNvSpPr>
          <p:nvPr>
            <p:ph type="title"/>
          </p:nvPr>
        </p:nvSpPr>
        <p:spPr>
          <a:xfrm>
            <a:off x="457200" y="304800"/>
            <a:ext cx="8229600" cy="990600"/>
          </a:xfrm>
        </p:spPr>
        <p:txBody>
          <a:bodyPr>
            <a:normAutofit/>
          </a:bodyPr>
          <a:lstStyle/>
          <a:p>
            <a:pPr algn="ctr"/>
            <a:r>
              <a:rPr lang="en-US" sz="4000" b="1" dirty="0" smtClean="0">
                <a:solidFill>
                  <a:schemeClr val="accent1">
                    <a:lumMod val="75000"/>
                  </a:schemeClr>
                </a:solidFill>
              </a:rPr>
              <a:t>How Do You Teach?</a:t>
            </a:r>
            <a:endParaRPr lang="en-US" sz="4000" b="1" dirty="0">
              <a:solidFill>
                <a:schemeClr val="accent1">
                  <a:lumMod val="75000"/>
                </a:schemeClr>
              </a:solidFill>
            </a:endParaRPr>
          </a:p>
        </p:txBody>
      </p:sp>
      <p:sp>
        <p:nvSpPr>
          <p:cNvPr id="4" name="Content Placeholder 3"/>
          <p:cNvSpPr>
            <a:spLocks noGrp="1"/>
          </p:cNvSpPr>
          <p:nvPr>
            <p:ph sz="half" idx="1"/>
          </p:nvPr>
        </p:nvSpPr>
        <p:spPr>
          <a:xfrm>
            <a:off x="685800" y="2088435"/>
            <a:ext cx="3581400" cy="3429000"/>
          </a:xfrm>
        </p:spPr>
        <p:txBody>
          <a:bodyPr>
            <a:normAutofit fontScale="92500" lnSpcReduction="10000"/>
          </a:bodyPr>
          <a:lstStyle/>
          <a:p>
            <a:r>
              <a:rPr lang="en-US" sz="3600" b="1" dirty="0" smtClean="0">
                <a:solidFill>
                  <a:schemeClr val="accent1">
                    <a:lumMod val="75000"/>
                  </a:schemeClr>
                </a:solidFill>
                <a:latin typeface="+mn-lt"/>
              </a:rPr>
              <a:t>Perseverance</a:t>
            </a:r>
          </a:p>
          <a:p>
            <a:r>
              <a:rPr lang="en-US" sz="3600" b="1" dirty="0" smtClean="0">
                <a:solidFill>
                  <a:schemeClr val="accent1">
                    <a:lumMod val="75000"/>
                  </a:schemeClr>
                </a:solidFill>
                <a:latin typeface="+mn-lt"/>
              </a:rPr>
              <a:t>Leadership</a:t>
            </a:r>
          </a:p>
          <a:p>
            <a:r>
              <a:rPr lang="en-US" sz="3600" b="1" dirty="0" smtClean="0">
                <a:solidFill>
                  <a:schemeClr val="accent1">
                    <a:lumMod val="75000"/>
                  </a:schemeClr>
                </a:solidFill>
                <a:latin typeface="+mn-lt"/>
              </a:rPr>
              <a:t>Drive</a:t>
            </a:r>
          </a:p>
          <a:p>
            <a:r>
              <a:rPr lang="en-US" sz="3600" b="1" dirty="0" smtClean="0">
                <a:solidFill>
                  <a:schemeClr val="accent1">
                    <a:lumMod val="75000"/>
                  </a:schemeClr>
                </a:solidFill>
                <a:latin typeface="+mn-lt"/>
              </a:rPr>
              <a:t>Craftsmanship</a:t>
            </a:r>
            <a:endParaRPr lang="en-US" sz="3600" b="1" dirty="0">
              <a:solidFill>
                <a:schemeClr val="accent1">
                  <a:lumMod val="75000"/>
                </a:schemeClr>
              </a:solidFill>
              <a:latin typeface="+mn-lt"/>
            </a:endParaRPr>
          </a:p>
        </p:txBody>
      </p:sp>
      <p:sp>
        <p:nvSpPr>
          <p:cNvPr id="5" name="Content Placeholder 4"/>
          <p:cNvSpPr>
            <a:spLocks noGrp="1"/>
          </p:cNvSpPr>
          <p:nvPr>
            <p:ph sz="half" idx="2"/>
          </p:nvPr>
        </p:nvSpPr>
        <p:spPr>
          <a:xfrm>
            <a:off x="5181600" y="2088435"/>
            <a:ext cx="3273552" cy="3432175"/>
          </a:xfrm>
        </p:spPr>
        <p:txBody>
          <a:bodyPr>
            <a:normAutofit fontScale="92500" lnSpcReduction="10000"/>
          </a:bodyPr>
          <a:lstStyle/>
          <a:p>
            <a:r>
              <a:rPr lang="en-US" sz="3600" b="1" dirty="0" smtClean="0">
                <a:solidFill>
                  <a:schemeClr val="accent1">
                    <a:lumMod val="75000"/>
                  </a:schemeClr>
                </a:solidFill>
                <a:latin typeface="+mn-lt"/>
              </a:rPr>
              <a:t>Enthusiasm</a:t>
            </a:r>
          </a:p>
          <a:p>
            <a:r>
              <a:rPr lang="en-US" sz="3600" b="1" dirty="0" smtClean="0">
                <a:solidFill>
                  <a:schemeClr val="accent1">
                    <a:lumMod val="75000"/>
                  </a:schemeClr>
                </a:solidFill>
                <a:latin typeface="+mn-lt"/>
              </a:rPr>
              <a:t>Grit	</a:t>
            </a:r>
          </a:p>
          <a:p>
            <a:r>
              <a:rPr lang="en-US" sz="3600" b="1" dirty="0" smtClean="0">
                <a:solidFill>
                  <a:schemeClr val="accent1">
                    <a:lumMod val="75000"/>
                  </a:schemeClr>
                </a:solidFill>
                <a:latin typeface="+mn-lt"/>
              </a:rPr>
              <a:t>Hope	</a:t>
            </a:r>
          </a:p>
          <a:p>
            <a:r>
              <a:rPr lang="en-US" sz="3600" b="1" dirty="0" smtClean="0">
                <a:solidFill>
                  <a:schemeClr val="accent1">
                    <a:lumMod val="75000"/>
                  </a:schemeClr>
                </a:solidFill>
                <a:latin typeface="+mn-lt"/>
              </a:rPr>
              <a:t>Problem Solving</a:t>
            </a:r>
          </a:p>
          <a:p>
            <a:endParaRPr lang="en-US" sz="3600" b="1" dirty="0">
              <a:solidFill>
                <a:schemeClr val="accent1">
                  <a:lumMod val="75000"/>
                </a:schemeClr>
              </a:solidFill>
            </a:endParaRPr>
          </a:p>
        </p:txBody>
      </p:sp>
    </p:spTree>
    <p:extLst>
      <p:ext uri="{BB962C8B-B14F-4D97-AF65-F5344CB8AC3E}">
        <p14:creationId xmlns:p14="http://schemas.microsoft.com/office/powerpoint/2010/main" val="2791637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825" y="639763"/>
            <a:ext cx="5594350" cy="557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77647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57200"/>
            <a:ext cx="8153400" cy="6370975"/>
          </a:xfrm>
          <a:prstGeom prst="rect">
            <a:avLst/>
          </a:prstGeom>
          <a:noFill/>
        </p:spPr>
        <p:txBody>
          <a:bodyPr wrap="square" rtlCol="0">
            <a:spAutoFit/>
          </a:bodyPr>
          <a:lstStyle/>
          <a:p>
            <a:pPr algn="ctr"/>
            <a:r>
              <a:rPr lang="en-US" sz="4800" dirty="0" smtClean="0"/>
              <a:t>How do you teach it?</a:t>
            </a:r>
            <a:endParaRPr lang="en-US" sz="4000" dirty="0" smtClean="0"/>
          </a:p>
          <a:p>
            <a:pPr algn="ctr"/>
            <a:endParaRPr lang="en-US" sz="4000" dirty="0"/>
          </a:p>
          <a:p>
            <a:pPr marL="685800" indent="-685800">
              <a:buFont typeface="Arial" panose="020B0604020202020204" pitchFamily="34" charset="0"/>
              <a:buChar char="•"/>
            </a:pPr>
            <a:r>
              <a:rPr lang="en-US" sz="4000" dirty="0" smtClean="0"/>
              <a:t>Example it</a:t>
            </a:r>
          </a:p>
          <a:p>
            <a:pPr marL="685800" indent="-685800">
              <a:buFont typeface="Arial" panose="020B0604020202020204" pitchFamily="34" charset="0"/>
              <a:buChar char="•"/>
            </a:pPr>
            <a:r>
              <a:rPr lang="en-US" sz="4000" dirty="0" smtClean="0"/>
              <a:t>Mentor it</a:t>
            </a:r>
          </a:p>
          <a:p>
            <a:pPr marL="685800" indent="-685800">
              <a:buFont typeface="Arial" panose="020B0604020202020204" pitchFamily="34" charset="0"/>
              <a:buChar char="•"/>
            </a:pPr>
            <a:r>
              <a:rPr lang="en-US" sz="4000" dirty="0" smtClean="0"/>
              <a:t>Integrate it</a:t>
            </a:r>
          </a:p>
          <a:p>
            <a:pPr marL="685800" indent="-685800">
              <a:buFont typeface="Arial" panose="020B0604020202020204" pitchFamily="34" charset="0"/>
              <a:buChar char="•"/>
            </a:pPr>
            <a:r>
              <a:rPr lang="en-US" sz="4000" dirty="0" smtClean="0"/>
              <a:t>Model it</a:t>
            </a:r>
          </a:p>
          <a:p>
            <a:pPr marL="685800" indent="-685800">
              <a:buFont typeface="Arial" panose="020B0604020202020204" pitchFamily="34" charset="0"/>
              <a:buChar char="•"/>
            </a:pPr>
            <a:r>
              <a:rPr lang="en-US" sz="4000" dirty="0" smtClean="0"/>
              <a:t>Measure and evaluate it</a:t>
            </a:r>
            <a:endParaRPr lang="en-US" sz="4000" dirty="0"/>
          </a:p>
          <a:p>
            <a:pPr marL="685800" indent="-685800">
              <a:buFont typeface="Arial" panose="020B0604020202020204" pitchFamily="34" charset="0"/>
              <a:buChar char="•"/>
            </a:pPr>
            <a:endParaRPr lang="en-US" sz="4000" dirty="0" smtClean="0"/>
          </a:p>
          <a:p>
            <a:r>
              <a:rPr lang="en-US" sz="4000" dirty="0" smtClean="0"/>
              <a:t>I was recently asked “how do you teach love </a:t>
            </a:r>
            <a:r>
              <a:rPr lang="en-US" sz="4000" smtClean="0"/>
              <a:t>in school</a:t>
            </a:r>
            <a:r>
              <a:rPr lang="en-US" sz="4000" dirty="0" smtClean="0"/>
              <a:t>?”</a:t>
            </a:r>
            <a:endParaRPr lang="en-US" sz="4800" dirty="0" smtClean="0"/>
          </a:p>
        </p:txBody>
      </p:sp>
    </p:spTree>
    <p:extLst>
      <p:ext uri="{BB962C8B-B14F-4D97-AF65-F5344CB8AC3E}">
        <p14:creationId xmlns:p14="http://schemas.microsoft.com/office/powerpoint/2010/main" val="42430253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57200"/>
            <a:ext cx="7696200"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38014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3"/>
          </a:xfrm>
        </p:spPr>
        <p:txBody>
          <a:bodyPr>
            <a:normAutofit/>
          </a:bodyPr>
          <a:lstStyle/>
          <a:p>
            <a:pPr marL="18288" indent="0">
              <a:buNone/>
            </a:pPr>
            <a:endParaRPr lang="en-US" dirty="0" smtClean="0"/>
          </a:p>
          <a:p>
            <a:pPr>
              <a:buFont typeface="Wingdings" panose="05000000000000000000" pitchFamily="2" charset="2"/>
              <a:buChar char="§"/>
            </a:pPr>
            <a:r>
              <a:rPr lang="en-US" dirty="0" smtClean="0"/>
              <a:t>Character Education Partnership (CEP) Grant</a:t>
            </a:r>
          </a:p>
          <a:p>
            <a:pPr>
              <a:buFont typeface="Wingdings" panose="05000000000000000000" pitchFamily="2" charset="2"/>
              <a:buChar char="§"/>
            </a:pPr>
            <a:endParaRPr lang="en-US" dirty="0" smtClean="0"/>
          </a:p>
          <a:p>
            <a:pPr>
              <a:buFont typeface="Wingdings" panose="05000000000000000000" pitchFamily="2" charset="2"/>
              <a:buChar char="§"/>
            </a:pPr>
            <a:r>
              <a:rPr lang="en-US" dirty="0" smtClean="0"/>
              <a:t>11 Principles of Character Education</a:t>
            </a:r>
          </a:p>
          <a:p>
            <a:pPr>
              <a:buFont typeface="Wingdings" panose="05000000000000000000" pitchFamily="2" charset="2"/>
              <a:buChar char="§"/>
            </a:pPr>
            <a:endParaRPr lang="en-US" dirty="0" smtClean="0"/>
          </a:p>
          <a:p>
            <a:pPr>
              <a:buFont typeface="Wingdings" panose="05000000000000000000" pitchFamily="2" charset="2"/>
              <a:buChar char="§"/>
            </a:pPr>
            <a:r>
              <a:rPr lang="en-US" dirty="0" smtClean="0"/>
              <a:t>Applications are submitted and reviewed</a:t>
            </a:r>
          </a:p>
          <a:p>
            <a:pPr>
              <a:buFont typeface="Wingdings" panose="05000000000000000000" pitchFamily="2" charset="2"/>
              <a:buChar char="§"/>
            </a:pPr>
            <a:endParaRPr lang="en-US" dirty="0" smtClean="0"/>
          </a:p>
          <a:p>
            <a:pPr>
              <a:buFont typeface="Wingdings" panose="05000000000000000000" pitchFamily="2" charset="2"/>
              <a:buChar char="§"/>
            </a:pPr>
            <a:r>
              <a:rPr lang="en-US" dirty="0" smtClean="0"/>
              <a:t>Honored over 50 Kansas Schools this past May</a:t>
            </a:r>
          </a:p>
          <a:p>
            <a:pPr>
              <a:buFont typeface="Wingdings" panose="05000000000000000000" pitchFamily="2" charset="2"/>
              <a:buChar char="§"/>
            </a:pPr>
            <a:endParaRPr lang="en-US" dirty="0"/>
          </a:p>
          <a:p>
            <a:pPr>
              <a:buFont typeface="Wingdings" panose="05000000000000000000" pitchFamily="2" charset="2"/>
              <a:buChar char="§"/>
            </a:pPr>
            <a:r>
              <a:rPr lang="en-US" dirty="0">
                <a:effectLst/>
              </a:rPr>
              <a:t>Sue Kidd, Coordinator for Kansas Character Development Initiative, at </a:t>
            </a:r>
            <a:r>
              <a:rPr lang="en-US" dirty="0" smtClean="0">
                <a:effectLst/>
                <a:hlinkClick r:id="rId2"/>
              </a:rPr>
              <a:t>skidd.kschared@gmail.com</a:t>
            </a:r>
            <a:r>
              <a:rPr lang="en-US" dirty="0" smtClean="0">
                <a:effectLst/>
              </a:rPr>
              <a:t> or Topeka City </a:t>
            </a:r>
            <a:r>
              <a:rPr lang="en-US" dirty="0">
                <a:effectLst/>
              </a:rPr>
              <a:t>of Character at </a:t>
            </a:r>
            <a:r>
              <a:rPr lang="en-US" dirty="0">
                <a:effectLst/>
                <a:hlinkClick r:id="rId3"/>
              </a:rPr>
              <a:t>http://</a:t>
            </a:r>
            <a:r>
              <a:rPr lang="en-US" dirty="0" smtClean="0">
                <a:effectLst/>
                <a:hlinkClick r:id="rId3"/>
              </a:rPr>
              <a:t>www.topekacharacter.org/kansas-school-of-character.html</a:t>
            </a:r>
            <a:r>
              <a:rPr lang="en-US" dirty="0" smtClean="0">
                <a:effectLst/>
              </a:rPr>
              <a:t> </a:t>
            </a:r>
            <a:endParaRPr lang="en-US" dirty="0"/>
          </a:p>
        </p:txBody>
      </p:sp>
      <p:sp>
        <p:nvSpPr>
          <p:cNvPr id="2" name="Title 1"/>
          <p:cNvSpPr>
            <a:spLocks noGrp="1"/>
          </p:cNvSpPr>
          <p:nvPr>
            <p:ph type="title"/>
          </p:nvPr>
        </p:nvSpPr>
        <p:spPr>
          <a:xfrm>
            <a:off x="914400" y="609600"/>
            <a:ext cx="7543800" cy="914400"/>
          </a:xfrm>
        </p:spPr>
        <p:txBody>
          <a:bodyPr>
            <a:normAutofit fontScale="90000"/>
          </a:bodyPr>
          <a:lstStyle/>
          <a:p>
            <a:pPr algn="ctr"/>
            <a:r>
              <a:rPr lang="en-US" dirty="0" smtClean="0"/>
              <a:t>Kansas Schools of Character</a:t>
            </a:r>
            <a:br>
              <a:rPr lang="en-US" dirty="0" smtClean="0"/>
            </a:br>
            <a:r>
              <a:rPr lang="en-US" dirty="0" smtClean="0"/>
              <a:t>Awards</a:t>
            </a:r>
            <a:endParaRPr lang="en-US" dirty="0"/>
          </a:p>
        </p:txBody>
      </p:sp>
    </p:spTree>
    <p:extLst>
      <p:ext uri="{BB962C8B-B14F-4D97-AF65-F5344CB8AC3E}">
        <p14:creationId xmlns:p14="http://schemas.microsoft.com/office/powerpoint/2010/main" val="41833125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Exterior of Brown v. Board of Education NHS, the former Monroe Elementary School, at n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 y="1484392"/>
            <a:ext cx="9144000" cy="22955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39797" y="3886200"/>
            <a:ext cx="7086600" cy="707886"/>
          </a:xfrm>
          <a:prstGeom prst="rect">
            <a:avLst/>
          </a:prstGeom>
          <a:noFill/>
        </p:spPr>
        <p:txBody>
          <a:bodyPr wrap="square" rtlCol="0">
            <a:spAutoFit/>
          </a:bodyPr>
          <a:lstStyle/>
          <a:p>
            <a:pPr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Monroe Elementary School</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01000" y="6096000"/>
            <a:ext cx="955356"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6892954" y="6412468"/>
            <a:ext cx="1108046" cy="369332"/>
          </a:xfrm>
          <a:prstGeom prst="rect">
            <a:avLst/>
          </a:prstGeom>
          <a:noFill/>
        </p:spPr>
        <p:txBody>
          <a:bodyPr wrap="square" rtlCol="0">
            <a:spAutoFit/>
          </a:bodyPr>
          <a:lstStyle/>
          <a:p>
            <a:r>
              <a:rPr lang="en-US" sz="900" dirty="0" smtClean="0">
                <a:solidFill>
                  <a:schemeClr val="bg1"/>
                </a:solidFill>
                <a:latin typeface="Arial Narrow" pitchFamily="34" charset="0"/>
              </a:rPr>
              <a:t>Career, Standards,</a:t>
            </a:r>
            <a:r>
              <a:rPr lang="en-US" sz="900" baseline="0" dirty="0" smtClean="0">
                <a:solidFill>
                  <a:schemeClr val="bg1"/>
                </a:solidFill>
                <a:latin typeface="Arial Narrow" pitchFamily="34" charset="0"/>
              </a:rPr>
              <a:t> &amp; </a:t>
            </a:r>
            <a:br>
              <a:rPr lang="en-US" sz="900" baseline="0" dirty="0" smtClean="0">
                <a:solidFill>
                  <a:schemeClr val="bg1"/>
                </a:solidFill>
                <a:latin typeface="Arial Narrow" pitchFamily="34" charset="0"/>
              </a:rPr>
            </a:br>
            <a:r>
              <a:rPr lang="en-US" sz="900" baseline="0" dirty="0" smtClean="0">
                <a:solidFill>
                  <a:schemeClr val="bg1"/>
                </a:solidFill>
                <a:latin typeface="Arial Narrow" pitchFamily="34" charset="0"/>
              </a:rPr>
              <a:t>Assessment Services</a:t>
            </a:r>
            <a:endParaRPr lang="en-US" sz="900" dirty="0">
              <a:solidFill>
                <a:schemeClr val="bg1"/>
              </a:solidFill>
              <a:latin typeface="Arial Narrow" pitchFamily="34" charset="0"/>
            </a:endParaRPr>
          </a:p>
        </p:txBody>
      </p:sp>
    </p:spTree>
    <p:extLst>
      <p:ext uri="{BB962C8B-B14F-4D97-AF65-F5344CB8AC3E}">
        <p14:creationId xmlns:p14="http://schemas.microsoft.com/office/powerpoint/2010/main" val="1137642844"/>
      </p:ext>
    </p:extLst>
  </p:cSld>
  <p:clrMapOvr>
    <a:masterClrMapping/>
  </p:clrMapOvr>
  <p:transition spd="slow">
    <p:push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2590800"/>
            <a:ext cx="6400800" cy="923330"/>
          </a:xfrm>
          <a:prstGeom prst="rect">
            <a:avLst/>
          </a:prstGeom>
          <a:noFill/>
        </p:spPr>
        <p:txBody>
          <a:bodyPr wrap="square" rtlCol="0">
            <a:spAutoFit/>
          </a:bodyPr>
          <a:lstStyle/>
          <a:p>
            <a:pPr algn="ctr"/>
            <a:r>
              <a:rPr lang="en-US" sz="5400" dirty="0" smtClean="0"/>
              <a:t>Measuring SECD</a:t>
            </a:r>
            <a:endParaRPr lang="en-US" sz="5400" dirty="0"/>
          </a:p>
        </p:txBody>
      </p:sp>
    </p:spTree>
    <p:extLst>
      <p:ext uri="{BB962C8B-B14F-4D97-AF65-F5344CB8AC3E}">
        <p14:creationId xmlns:p14="http://schemas.microsoft.com/office/powerpoint/2010/main" val="13898238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609600"/>
            <a:ext cx="487680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752600" y="6248400"/>
            <a:ext cx="5105400" cy="369332"/>
          </a:xfrm>
          <a:prstGeom prst="rect">
            <a:avLst/>
          </a:prstGeom>
          <a:noFill/>
        </p:spPr>
        <p:txBody>
          <a:bodyPr wrap="square" rtlCol="0">
            <a:spAutoFit/>
          </a:bodyPr>
          <a:lstStyle/>
          <a:p>
            <a:pPr algn="ctr"/>
            <a:r>
              <a:rPr lang="en-US" b="1" dirty="0" smtClean="0"/>
              <a:t>Stockton Grade School, USD 271</a:t>
            </a:r>
            <a:endParaRPr lang="en-US" b="1" dirty="0"/>
          </a:p>
        </p:txBody>
      </p:sp>
    </p:spTree>
    <p:extLst>
      <p:ext uri="{BB962C8B-B14F-4D97-AF65-F5344CB8AC3E}">
        <p14:creationId xmlns:p14="http://schemas.microsoft.com/office/powerpoint/2010/main" val="692755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52400"/>
            <a:ext cx="8458200" cy="6247864"/>
          </a:xfrm>
          <a:prstGeom prst="rect">
            <a:avLst/>
          </a:prstGeom>
          <a:noFill/>
        </p:spPr>
        <p:txBody>
          <a:bodyPr wrap="square" rtlCol="0">
            <a:spAutoFit/>
          </a:bodyPr>
          <a:lstStyle/>
          <a:p>
            <a:pPr algn="ctr"/>
            <a:r>
              <a:rPr lang="en-US" sz="4000" dirty="0" smtClean="0"/>
              <a:t>Data</a:t>
            </a:r>
          </a:p>
          <a:p>
            <a:pPr algn="ctr"/>
            <a:endParaRPr lang="en-US" sz="4000" dirty="0"/>
          </a:p>
          <a:p>
            <a:r>
              <a:rPr lang="en-US" sz="4000" dirty="0" smtClean="0">
                <a:solidFill>
                  <a:srgbClr val="FFFF00"/>
                </a:solidFill>
              </a:rPr>
              <a:t>Process data</a:t>
            </a:r>
            <a:r>
              <a:rPr lang="en-US" sz="4000" dirty="0" smtClean="0"/>
              <a:t>: what you did for whom</a:t>
            </a:r>
          </a:p>
          <a:p>
            <a:endParaRPr lang="en-US" sz="4000" dirty="0"/>
          </a:p>
          <a:p>
            <a:r>
              <a:rPr lang="en-US" sz="4000" dirty="0" smtClean="0">
                <a:solidFill>
                  <a:srgbClr val="FFFF00"/>
                </a:solidFill>
              </a:rPr>
              <a:t>Perception data</a:t>
            </a:r>
            <a:r>
              <a:rPr lang="en-US" sz="4000" dirty="0" smtClean="0"/>
              <a:t>: what do people think, know, believe or can do?</a:t>
            </a:r>
          </a:p>
          <a:p>
            <a:endParaRPr lang="en-US" sz="4000" dirty="0"/>
          </a:p>
          <a:p>
            <a:r>
              <a:rPr lang="en-US" sz="4000" dirty="0" smtClean="0">
                <a:solidFill>
                  <a:srgbClr val="FFFF00"/>
                </a:solidFill>
              </a:rPr>
              <a:t>Outcome data</a:t>
            </a:r>
            <a:r>
              <a:rPr lang="en-US" sz="4000" dirty="0" smtClean="0"/>
              <a:t>: so what? Have we reached our outcome?</a:t>
            </a:r>
            <a:endParaRPr lang="en-US" sz="4000" dirty="0"/>
          </a:p>
        </p:txBody>
      </p:sp>
    </p:spTree>
    <p:extLst>
      <p:ext uri="{BB962C8B-B14F-4D97-AF65-F5344CB8AC3E}">
        <p14:creationId xmlns:p14="http://schemas.microsoft.com/office/powerpoint/2010/main" val="42637542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52400"/>
            <a:ext cx="7772400" cy="6186309"/>
          </a:xfrm>
          <a:prstGeom prst="rect">
            <a:avLst/>
          </a:prstGeom>
          <a:noFill/>
        </p:spPr>
        <p:txBody>
          <a:bodyPr wrap="square" rtlCol="0">
            <a:spAutoFit/>
          </a:bodyPr>
          <a:lstStyle/>
          <a:p>
            <a:pPr marL="571500" indent="-571500">
              <a:buFont typeface="Arial" panose="020B0604020202020204" pitchFamily="34" charset="0"/>
              <a:buChar char="•"/>
            </a:pPr>
            <a:r>
              <a:rPr lang="en-US" sz="3600" smtClean="0"/>
              <a:t>Collected </a:t>
            </a:r>
            <a:r>
              <a:rPr lang="en-US" sz="3600" dirty="0" smtClean="0"/>
              <a:t>KSDE data</a:t>
            </a:r>
          </a:p>
          <a:p>
            <a:pPr lvl="2"/>
            <a:r>
              <a:rPr lang="en-US" sz="3600" dirty="0" smtClean="0"/>
              <a:t>KAN-DIS</a:t>
            </a:r>
          </a:p>
          <a:p>
            <a:pPr lvl="2"/>
            <a:r>
              <a:rPr lang="en-US" sz="3600" dirty="0" smtClean="0"/>
              <a:t>KIDS</a:t>
            </a:r>
          </a:p>
          <a:p>
            <a:pPr lvl="2"/>
            <a:r>
              <a:rPr lang="en-US" sz="3600" dirty="0" smtClean="0"/>
              <a:t>Climate Index</a:t>
            </a:r>
          </a:p>
          <a:p>
            <a:pPr lvl="2"/>
            <a:endParaRPr lang="en-US" sz="3600" dirty="0" smtClean="0"/>
          </a:p>
          <a:p>
            <a:pPr marL="571500" indent="-571500">
              <a:buFont typeface="Arial" panose="020B0604020202020204" pitchFamily="34" charset="0"/>
              <a:buChar char="•"/>
            </a:pPr>
            <a:r>
              <a:rPr lang="en-US" sz="3600" dirty="0" smtClean="0"/>
              <a:t>Commercial products</a:t>
            </a:r>
          </a:p>
          <a:p>
            <a:r>
              <a:rPr lang="en-US" sz="3600" dirty="0"/>
              <a:t>	</a:t>
            </a:r>
            <a:r>
              <a:rPr lang="en-US" sz="3600" dirty="0" smtClean="0"/>
              <a:t>Duckworth’s Growth Card</a:t>
            </a:r>
          </a:p>
          <a:p>
            <a:endParaRPr lang="en-US" sz="3600" dirty="0" smtClean="0"/>
          </a:p>
          <a:p>
            <a:pPr marL="571500" indent="-571500">
              <a:buFont typeface="Arial" panose="020B0604020202020204" pitchFamily="34" charset="0"/>
              <a:buChar char="•"/>
            </a:pPr>
            <a:r>
              <a:rPr lang="en-US" sz="3600" dirty="0" smtClean="0"/>
              <a:t>Universal Screeners</a:t>
            </a:r>
          </a:p>
          <a:p>
            <a:r>
              <a:rPr lang="en-US" sz="3600" dirty="0"/>
              <a:t>	</a:t>
            </a:r>
            <a:r>
              <a:rPr lang="en-US" sz="3600" dirty="0" smtClean="0"/>
              <a:t>Dr. Kathleen Lane- KU</a:t>
            </a:r>
            <a:r>
              <a:rPr lang="en-US" sz="3600" dirty="0"/>
              <a:t>	</a:t>
            </a:r>
            <a:endParaRPr lang="en-US" sz="3600" dirty="0" smtClean="0"/>
          </a:p>
          <a:p>
            <a:r>
              <a:rPr lang="en-US" sz="3600" dirty="0" smtClean="0"/>
              <a:t> </a:t>
            </a:r>
            <a:endParaRPr lang="en-US" sz="4400" dirty="0"/>
          </a:p>
        </p:txBody>
      </p:sp>
    </p:spTree>
    <p:extLst>
      <p:ext uri="{BB962C8B-B14F-4D97-AF65-F5344CB8AC3E}">
        <p14:creationId xmlns:p14="http://schemas.microsoft.com/office/powerpoint/2010/main" val="279301461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79425" y="1752600"/>
            <a:ext cx="8185150"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33400" y="304800"/>
            <a:ext cx="7924800" cy="1200329"/>
          </a:xfrm>
          <a:prstGeom prst="rect">
            <a:avLst/>
          </a:prstGeom>
          <a:noFill/>
        </p:spPr>
        <p:txBody>
          <a:bodyPr wrap="square" rtlCol="0">
            <a:spAutoFit/>
          </a:bodyPr>
          <a:lstStyle/>
          <a:p>
            <a:pPr algn="ctr"/>
            <a:r>
              <a:rPr lang="en-US" sz="2400" dirty="0" smtClean="0">
                <a:latin typeface="Arial Black" panose="020B0A04020102020204" pitchFamily="34" charset="0"/>
              </a:rPr>
              <a:t>Student Growth Measures</a:t>
            </a:r>
          </a:p>
          <a:p>
            <a:pPr algn="ctr"/>
            <a:r>
              <a:rPr lang="en-US" sz="2400" dirty="0" smtClean="0">
                <a:latin typeface="Arial Black" panose="020B0A04020102020204" pitchFamily="34" charset="0"/>
              </a:rPr>
              <a:t>For</a:t>
            </a:r>
          </a:p>
          <a:p>
            <a:pPr algn="ctr"/>
            <a:r>
              <a:rPr lang="en-US" sz="2400" dirty="0" smtClean="0">
                <a:latin typeface="Arial Black" panose="020B0A04020102020204" pitchFamily="34" charset="0"/>
              </a:rPr>
              <a:t>SECD</a:t>
            </a:r>
            <a:endParaRPr lang="en-US" sz="2400" dirty="0">
              <a:latin typeface="Arial Black" panose="020B0A04020102020204" pitchFamily="34" charset="0"/>
            </a:endParaRPr>
          </a:p>
        </p:txBody>
      </p:sp>
    </p:spTree>
    <p:extLst>
      <p:ext uri="{BB962C8B-B14F-4D97-AF65-F5344CB8AC3E}">
        <p14:creationId xmlns:p14="http://schemas.microsoft.com/office/powerpoint/2010/main" val="1563682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1" y="228600"/>
            <a:ext cx="8305800" cy="6248400"/>
          </a:xfrm>
          <a:prstGeom prst="rect">
            <a:avLst/>
          </a:prstGeom>
        </p:spPr>
      </p:pic>
    </p:spTree>
    <p:extLst>
      <p:ext uri="{BB962C8B-B14F-4D97-AF65-F5344CB8AC3E}">
        <p14:creationId xmlns:p14="http://schemas.microsoft.com/office/powerpoint/2010/main" val="27924951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3000" y="152400"/>
            <a:ext cx="7010400" cy="6629400"/>
          </a:xfrm>
          <a:prstGeom prst="rect">
            <a:avLst/>
          </a:prstGeom>
        </p:spPr>
      </p:pic>
    </p:spTree>
    <p:extLst>
      <p:ext uri="{BB962C8B-B14F-4D97-AF65-F5344CB8AC3E}">
        <p14:creationId xmlns:p14="http://schemas.microsoft.com/office/powerpoint/2010/main" val="14822551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6800" y="2590800"/>
            <a:ext cx="6858000" cy="1015663"/>
          </a:xfrm>
          <a:prstGeom prst="rect">
            <a:avLst/>
          </a:prstGeom>
          <a:noFill/>
        </p:spPr>
        <p:txBody>
          <a:bodyPr wrap="square" rtlCol="0">
            <a:spAutoFit/>
          </a:bodyPr>
          <a:lstStyle/>
          <a:p>
            <a:pPr algn="ctr"/>
            <a:r>
              <a:rPr lang="en-US" sz="6000" dirty="0" smtClean="0"/>
              <a:t>Accountability</a:t>
            </a:r>
          </a:p>
        </p:txBody>
      </p:sp>
    </p:spTree>
    <p:extLst>
      <p:ext uri="{BB962C8B-B14F-4D97-AF65-F5344CB8AC3E}">
        <p14:creationId xmlns:p14="http://schemas.microsoft.com/office/powerpoint/2010/main" val="1956518556"/>
      </p:ext>
    </p:extLst>
  </p:cSld>
  <p:clrMapOvr>
    <a:masterClrMapping/>
  </p:clrMapOvr>
  <p:transition spd="slow">
    <p:randomBar dir="ver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63" y="33338"/>
            <a:ext cx="8931275" cy="6789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526518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1" y="152400"/>
            <a:ext cx="8458200" cy="6476999"/>
          </a:xfrm>
          <a:prstGeom prst="rect">
            <a:avLst/>
          </a:prstGeom>
        </p:spPr>
      </p:pic>
    </p:spTree>
    <p:extLst>
      <p:ext uri="{BB962C8B-B14F-4D97-AF65-F5344CB8AC3E}">
        <p14:creationId xmlns:p14="http://schemas.microsoft.com/office/powerpoint/2010/main" val="362606398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152400"/>
            <a:ext cx="8915400" cy="8094524"/>
          </a:xfrm>
          <a:prstGeom prst="rect">
            <a:avLst/>
          </a:prstGeom>
          <a:noFill/>
        </p:spPr>
        <p:txBody>
          <a:bodyPr wrap="square" rtlCol="0">
            <a:spAutoFit/>
          </a:bodyPr>
          <a:lstStyle/>
          <a:p>
            <a:pPr algn="ctr"/>
            <a:r>
              <a:rPr lang="en-US" sz="4000" dirty="0" smtClean="0">
                <a:latin typeface="Times New Roman" panose="02020603050405020304" pitchFamily="18" charset="0"/>
                <a:cs typeface="Times New Roman" panose="02020603050405020304" pitchFamily="18" charset="0"/>
              </a:rPr>
              <a:t>Student Growth Measures</a:t>
            </a:r>
          </a:p>
          <a:p>
            <a:pPr algn="ct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Measure what the student does, not the counselor/staff</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Current measures are formative, there is no summative measure for SEL nationally or statewide</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Utilize multiple measures to drive decision making</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Current collected SEL measures: KAN-DIS (i.e. suspensions, expulsions, discipline referrals, bullying incidents)</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Other measures: attendance, volunteerism, honor roll, number of eligible students registered to vote</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Implemented curriculum data (i.e. Growth Card, Power 2 Achieve Character Counts, etc.)</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550159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2209800" y="1524000"/>
          <a:ext cx="4540719" cy="5090291"/>
        </p:xfrm>
        <a:graphic>
          <a:graphicData uri="http://schemas.openxmlformats.org/drawingml/2006/table">
            <a:tbl>
              <a:tblPr firstRow="1" firstCol="1" bandRow="1">
                <a:tableStyleId>{5C22544A-7EE6-4342-B048-85BDC9FD1C3A}</a:tableStyleId>
              </a:tblPr>
              <a:tblGrid>
                <a:gridCol w="1504199">
                  <a:extLst>
                    <a:ext uri="{9D8B030D-6E8A-4147-A177-3AD203B41FA5}">
                      <a16:colId xmlns:a16="http://schemas.microsoft.com/office/drawing/2014/main" val="20000"/>
                    </a:ext>
                  </a:extLst>
                </a:gridCol>
                <a:gridCol w="891517">
                  <a:extLst>
                    <a:ext uri="{9D8B030D-6E8A-4147-A177-3AD203B41FA5}">
                      <a16:colId xmlns:a16="http://schemas.microsoft.com/office/drawing/2014/main" val="20001"/>
                    </a:ext>
                  </a:extLst>
                </a:gridCol>
                <a:gridCol w="1109484">
                  <a:extLst>
                    <a:ext uri="{9D8B030D-6E8A-4147-A177-3AD203B41FA5}">
                      <a16:colId xmlns:a16="http://schemas.microsoft.com/office/drawing/2014/main" val="20002"/>
                    </a:ext>
                  </a:extLst>
                </a:gridCol>
                <a:gridCol w="1035519">
                  <a:extLst>
                    <a:ext uri="{9D8B030D-6E8A-4147-A177-3AD203B41FA5}">
                      <a16:colId xmlns:a16="http://schemas.microsoft.com/office/drawing/2014/main" val="20003"/>
                    </a:ext>
                  </a:extLst>
                </a:gridCol>
              </a:tblGrid>
              <a:tr h="140393">
                <a:tc>
                  <a:txBody>
                    <a:bodyPr/>
                    <a:lstStyle/>
                    <a:p>
                      <a:pPr marL="0" marR="0" algn="ctr">
                        <a:lnSpc>
                          <a:spcPct val="115000"/>
                        </a:lnSpc>
                        <a:spcBef>
                          <a:spcPts val="0"/>
                        </a:spcBef>
                        <a:spcAft>
                          <a:spcPts val="0"/>
                        </a:spcAft>
                      </a:pPr>
                      <a:r>
                        <a:rPr lang="en-US" sz="4000" dirty="0">
                          <a:effectLst/>
                        </a:rPr>
                        <a:t> </a:t>
                      </a:r>
                      <a:endParaRPr lang="en-US" sz="4000" dirty="0">
                        <a:effectLst/>
                        <a:latin typeface="Calibri"/>
                        <a:ea typeface="Calibri"/>
                        <a:cs typeface="Times New Roman"/>
                      </a:endParaRPr>
                    </a:p>
                  </a:txBody>
                  <a:tcPr marL="40219" marR="40219" marT="0" marB="0"/>
                </a:tc>
                <a:tc>
                  <a:txBody>
                    <a:bodyPr/>
                    <a:lstStyle/>
                    <a:p>
                      <a:pPr marL="0" marR="0" algn="ctr">
                        <a:lnSpc>
                          <a:spcPct val="115000"/>
                        </a:lnSpc>
                        <a:spcBef>
                          <a:spcPts val="0"/>
                        </a:spcBef>
                        <a:spcAft>
                          <a:spcPts val="0"/>
                        </a:spcAft>
                      </a:pPr>
                      <a:r>
                        <a:rPr lang="en-US" sz="1600" dirty="0">
                          <a:effectLst/>
                        </a:rPr>
                        <a:t>Career Domain</a:t>
                      </a:r>
                      <a:endParaRPr lang="en-US" sz="1600" dirty="0">
                        <a:effectLst/>
                        <a:latin typeface="Calibri"/>
                        <a:ea typeface="Calibri"/>
                        <a:cs typeface="Times New Roman"/>
                      </a:endParaRPr>
                    </a:p>
                  </a:txBody>
                  <a:tcPr marL="40219" marR="40219" marT="0" marB="0"/>
                </a:tc>
                <a:tc>
                  <a:txBody>
                    <a:bodyPr/>
                    <a:lstStyle/>
                    <a:p>
                      <a:pPr marL="0" marR="0" algn="ctr">
                        <a:lnSpc>
                          <a:spcPct val="115000"/>
                        </a:lnSpc>
                        <a:spcBef>
                          <a:spcPts val="0"/>
                        </a:spcBef>
                        <a:spcAft>
                          <a:spcPts val="0"/>
                        </a:spcAft>
                      </a:pPr>
                      <a:r>
                        <a:rPr lang="en-US" sz="1600" dirty="0" smtClean="0">
                          <a:effectLst/>
                        </a:rPr>
                        <a:t>Social-Emotional </a:t>
                      </a:r>
                      <a:r>
                        <a:rPr lang="en-US" sz="1600" dirty="0">
                          <a:effectLst/>
                        </a:rPr>
                        <a:t>Domain</a:t>
                      </a:r>
                      <a:endParaRPr lang="en-US" sz="1600" dirty="0">
                        <a:effectLst/>
                        <a:latin typeface="Calibri"/>
                        <a:ea typeface="Calibri"/>
                        <a:cs typeface="Times New Roman"/>
                      </a:endParaRPr>
                    </a:p>
                  </a:txBody>
                  <a:tcPr marL="40219" marR="40219" marT="0" marB="0"/>
                </a:tc>
                <a:tc>
                  <a:txBody>
                    <a:bodyPr/>
                    <a:lstStyle/>
                    <a:p>
                      <a:pPr marL="0" marR="0" algn="ctr">
                        <a:lnSpc>
                          <a:spcPct val="115000"/>
                        </a:lnSpc>
                        <a:spcBef>
                          <a:spcPts val="0"/>
                        </a:spcBef>
                        <a:spcAft>
                          <a:spcPts val="0"/>
                        </a:spcAft>
                      </a:pPr>
                      <a:r>
                        <a:rPr lang="en-US" sz="1600" dirty="0">
                          <a:effectLst/>
                        </a:rPr>
                        <a:t>Academic Domain</a:t>
                      </a:r>
                      <a:endParaRPr lang="en-US" sz="1600" dirty="0">
                        <a:effectLst/>
                        <a:latin typeface="Calibri"/>
                        <a:ea typeface="Calibri"/>
                        <a:cs typeface="Times New Roman"/>
                      </a:endParaRPr>
                    </a:p>
                  </a:txBody>
                  <a:tcPr marL="40219" marR="40219" marT="0" marB="0"/>
                </a:tc>
                <a:extLst>
                  <a:ext uri="{0D108BD9-81ED-4DB2-BD59-A6C34878D82A}">
                    <a16:rowId xmlns:a16="http://schemas.microsoft.com/office/drawing/2014/main" val="10000"/>
                  </a:ext>
                </a:extLst>
              </a:tr>
              <a:tr h="1467614">
                <a:tc>
                  <a:txBody>
                    <a:bodyPr/>
                    <a:lstStyle/>
                    <a:p>
                      <a:pPr marL="0" marR="0" algn="ctr">
                        <a:lnSpc>
                          <a:spcPct val="115000"/>
                        </a:lnSpc>
                        <a:spcBef>
                          <a:spcPts val="0"/>
                        </a:spcBef>
                        <a:spcAft>
                          <a:spcPts val="0"/>
                        </a:spcAft>
                      </a:pPr>
                      <a:r>
                        <a:rPr lang="en-US" sz="600" dirty="0">
                          <a:effectLst/>
                        </a:rPr>
                        <a:t> </a:t>
                      </a:r>
                    </a:p>
                    <a:p>
                      <a:pPr marL="0" marR="0" algn="ctr">
                        <a:lnSpc>
                          <a:spcPct val="115000"/>
                        </a:lnSpc>
                        <a:spcBef>
                          <a:spcPts val="0"/>
                        </a:spcBef>
                        <a:spcAft>
                          <a:spcPts val="0"/>
                        </a:spcAft>
                      </a:pPr>
                      <a:r>
                        <a:rPr lang="en-US" sz="600" dirty="0">
                          <a:effectLst/>
                        </a:rPr>
                        <a:t> </a:t>
                      </a:r>
                    </a:p>
                    <a:p>
                      <a:pPr marL="0" marR="0" algn="ctr">
                        <a:lnSpc>
                          <a:spcPct val="115000"/>
                        </a:lnSpc>
                        <a:spcBef>
                          <a:spcPts val="0"/>
                        </a:spcBef>
                        <a:spcAft>
                          <a:spcPts val="0"/>
                        </a:spcAft>
                      </a:pPr>
                      <a:r>
                        <a:rPr lang="en-US" sz="600" dirty="0">
                          <a:effectLst/>
                        </a:rPr>
                        <a:t> </a:t>
                      </a:r>
                    </a:p>
                    <a:p>
                      <a:pPr marL="0" marR="0" algn="ctr">
                        <a:lnSpc>
                          <a:spcPct val="115000"/>
                        </a:lnSpc>
                        <a:spcBef>
                          <a:spcPts val="0"/>
                        </a:spcBef>
                        <a:spcAft>
                          <a:spcPts val="0"/>
                        </a:spcAft>
                      </a:pPr>
                      <a:r>
                        <a:rPr lang="en-US" sz="600" dirty="0">
                          <a:effectLst/>
                        </a:rPr>
                        <a:t> </a:t>
                      </a:r>
                    </a:p>
                    <a:p>
                      <a:pPr marL="0" marR="0" algn="ctr">
                        <a:lnSpc>
                          <a:spcPct val="115000"/>
                        </a:lnSpc>
                        <a:spcBef>
                          <a:spcPts val="0"/>
                        </a:spcBef>
                        <a:spcAft>
                          <a:spcPts val="0"/>
                        </a:spcAft>
                      </a:pPr>
                      <a:r>
                        <a:rPr lang="en-US" sz="600" dirty="0">
                          <a:effectLst/>
                        </a:rPr>
                        <a:t> </a:t>
                      </a:r>
                    </a:p>
                    <a:p>
                      <a:pPr marL="0" marR="0" algn="ctr">
                        <a:lnSpc>
                          <a:spcPct val="115000"/>
                        </a:lnSpc>
                        <a:spcBef>
                          <a:spcPts val="0"/>
                        </a:spcBef>
                        <a:spcAft>
                          <a:spcPts val="0"/>
                        </a:spcAft>
                      </a:pPr>
                      <a:r>
                        <a:rPr lang="en-US" sz="1600" dirty="0">
                          <a:effectLst/>
                        </a:rPr>
                        <a:t> </a:t>
                      </a:r>
                      <a:r>
                        <a:rPr lang="en-US" sz="1600" dirty="0" smtClean="0">
                          <a:effectLst/>
                        </a:rPr>
                        <a:t>Instructional Practices</a:t>
                      </a:r>
                      <a:endParaRPr lang="en-US" sz="1600" dirty="0" smtClean="0">
                        <a:effectLst/>
                        <a:latin typeface="Calibri"/>
                        <a:ea typeface="Calibri"/>
                        <a:cs typeface="Times New Roman"/>
                      </a:endParaRPr>
                    </a:p>
                    <a:p>
                      <a:pPr marL="0" marR="0" algn="ctr">
                        <a:lnSpc>
                          <a:spcPct val="115000"/>
                        </a:lnSpc>
                        <a:spcBef>
                          <a:spcPts val="0"/>
                        </a:spcBef>
                        <a:spcAft>
                          <a:spcPts val="0"/>
                        </a:spcAft>
                      </a:pPr>
                      <a:endParaRPr lang="en-US" sz="1600" dirty="0">
                        <a:effectLst/>
                        <a:latin typeface="Calibri"/>
                        <a:ea typeface="Calibri"/>
                        <a:cs typeface="Times New Roman"/>
                      </a:endParaRPr>
                    </a:p>
                  </a:txBody>
                  <a:tcPr marL="40219" marR="40219" marT="0" marB="0"/>
                </a:tc>
                <a:tc>
                  <a:txBody>
                    <a:bodyPr/>
                    <a:lstStyle/>
                    <a:p>
                      <a:pPr marL="0" marR="0" algn="ctr">
                        <a:lnSpc>
                          <a:spcPct val="115000"/>
                        </a:lnSpc>
                        <a:spcBef>
                          <a:spcPts val="0"/>
                        </a:spcBef>
                        <a:spcAft>
                          <a:spcPts val="0"/>
                        </a:spcAft>
                      </a:pPr>
                      <a:r>
                        <a:rPr lang="en-US" sz="600" dirty="0">
                          <a:effectLst/>
                        </a:rPr>
                        <a:t> </a:t>
                      </a:r>
                      <a:endParaRPr lang="en-US" sz="600" dirty="0">
                        <a:effectLst/>
                        <a:latin typeface="Calibri"/>
                        <a:ea typeface="Calibri"/>
                        <a:cs typeface="Times New Roman"/>
                      </a:endParaRPr>
                    </a:p>
                  </a:txBody>
                  <a:tcPr marL="40219" marR="40219" marT="0" marB="0"/>
                </a:tc>
                <a:tc>
                  <a:txBody>
                    <a:bodyPr/>
                    <a:lstStyle/>
                    <a:p>
                      <a:pPr marL="0" marR="0" algn="ctr">
                        <a:lnSpc>
                          <a:spcPct val="115000"/>
                        </a:lnSpc>
                        <a:spcBef>
                          <a:spcPts val="0"/>
                        </a:spcBef>
                        <a:spcAft>
                          <a:spcPts val="0"/>
                        </a:spcAft>
                      </a:pPr>
                      <a:r>
                        <a:rPr lang="en-US" sz="600">
                          <a:effectLst/>
                        </a:rPr>
                        <a:t> </a:t>
                      </a:r>
                      <a:endParaRPr lang="en-US" sz="600">
                        <a:effectLst/>
                        <a:latin typeface="Calibri"/>
                        <a:ea typeface="Calibri"/>
                        <a:cs typeface="Times New Roman"/>
                      </a:endParaRPr>
                    </a:p>
                  </a:txBody>
                  <a:tcPr marL="40219" marR="40219" marT="0" marB="0"/>
                </a:tc>
                <a:tc>
                  <a:txBody>
                    <a:bodyPr/>
                    <a:lstStyle/>
                    <a:p>
                      <a:pPr marL="0" marR="0" algn="ctr">
                        <a:lnSpc>
                          <a:spcPct val="115000"/>
                        </a:lnSpc>
                        <a:spcBef>
                          <a:spcPts val="0"/>
                        </a:spcBef>
                        <a:spcAft>
                          <a:spcPts val="0"/>
                        </a:spcAft>
                      </a:pPr>
                      <a:r>
                        <a:rPr lang="en-US" sz="600">
                          <a:effectLst/>
                        </a:rPr>
                        <a:t> </a:t>
                      </a:r>
                      <a:endParaRPr lang="en-US" sz="600">
                        <a:effectLst/>
                        <a:latin typeface="Calibri"/>
                        <a:ea typeface="Calibri"/>
                        <a:cs typeface="Times New Roman"/>
                      </a:endParaRPr>
                    </a:p>
                  </a:txBody>
                  <a:tcPr marL="40219" marR="40219" marT="0" marB="0"/>
                </a:tc>
                <a:extLst>
                  <a:ext uri="{0D108BD9-81ED-4DB2-BD59-A6C34878D82A}">
                    <a16:rowId xmlns:a16="http://schemas.microsoft.com/office/drawing/2014/main" val="10001"/>
                  </a:ext>
                </a:extLst>
              </a:tr>
              <a:tr h="2781429">
                <a:tc>
                  <a:txBody>
                    <a:bodyPr/>
                    <a:lstStyle/>
                    <a:p>
                      <a:pPr marL="0" marR="0" algn="ctr">
                        <a:lnSpc>
                          <a:spcPct val="115000"/>
                        </a:lnSpc>
                        <a:spcBef>
                          <a:spcPts val="0"/>
                        </a:spcBef>
                        <a:spcAft>
                          <a:spcPts val="0"/>
                        </a:spcAft>
                      </a:pPr>
                      <a:r>
                        <a:rPr lang="en-US" sz="600" dirty="0">
                          <a:effectLst/>
                        </a:rPr>
                        <a:t> </a:t>
                      </a:r>
                    </a:p>
                    <a:p>
                      <a:pPr marL="0" marR="0" algn="ctr">
                        <a:lnSpc>
                          <a:spcPct val="115000"/>
                        </a:lnSpc>
                        <a:spcBef>
                          <a:spcPts val="0"/>
                        </a:spcBef>
                        <a:spcAft>
                          <a:spcPts val="0"/>
                        </a:spcAft>
                      </a:pPr>
                      <a:r>
                        <a:rPr lang="en-US" sz="600" dirty="0">
                          <a:effectLst/>
                        </a:rPr>
                        <a:t> </a:t>
                      </a:r>
                    </a:p>
                    <a:p>
                      <a:pPr marL="0" marR="0" algn="ctr">
                        <a:lnSpc>
                          <a:spcPct val="115000"/>
                        </a:lnSpc>
                        <a:spcBef>
                          <a:spcPts val="0"/>
                        </a:spcBef>
                        <a:spcAft>
                          <a:spcPts val="0"/>
                        </a:spcAft>
                      </a:pPr>
                      <a:r>
                        <a:rPr lang="en-US" sz="600" dirty="0">
                          <a:effectLst/>
                        </a:rPr>
                        <a:t> </a:t>
                      </a:r>
                    </a:p>
                    <a:p>
                      <a:pPr marL="0" marR="0" algn="ctr">
                        <a:lnSpc>
                          <a:spcPct val="115000"/>
                        </a:lnSpc>
                        <a:spcBef>
                          <a:spcPts val="0"/>
                        </a:spcBef>
                        <a:spcAft>
                          <a:spcPts val="0"/>
                        </a:spcAft>
                      </a:pPr>
                      <a:r>
                        <a:rPr lang="en-US" sz="600" dirty="0">
                          <a:effectLst/>
                        </a:rPr>
                        <a:t> </a:t>
                      </a:r>
                    </a:p>
                    <a:p>
                      <a:pPr marL="0" marR="0" algn="ctr">
                        <a:lnSpc>
                          <a:spcPct val="115000"/>
                        </a:lnSpc>
                        <a:spcBef>
                          <a:spcPts val="0"/>
                        </a:spcBef>
                        <a:spcAft>
                          <a:spcPts val="0"/>
                        </a:spcAft>
                      </a:pPr>
                      <a:r>
                        <a:rPr lang="en-US" sz="600" dirty="0">
                          <a:effectLst/>
                        </a:rPr>
                        <a:t> </a:t>
                      </a:r>
                    </a:p>
                    <a:p>
                      <a:pPr marL="0" marR="0" algn="ctr">
                        <a:lnSpc>
                          <a:spcPct val="115000"/>
                        </a:lnSpc>
                        <a:spcBef>
                          <a:spcPts val="0"/>
                        </a:spcBef>
                        <a:spcAft>
                          <a:spcPts val="0"/>
                        </a:spcAft>
                      </a:pPr>
                      <a:r>
                        <a:rPr lang="en-US" sz="600" dirty="0">
                          <a:effectLst/>
                        </a:rPr>
                        <a:t> </a:t>
                      </a:r>
                    </a:p>
                    <a:p>
                      <a:pPr marL="0" marR="0" algn="ctr">
                        <a:lnSpc>
                          <a:spcPct val="115000"/>
                        </a:lnSpc>
                        <a:spcBef>
                          <a:spcPts val="0"/>
                        </a:spcBef>
                        <a:spcAft>
                          <a:spcPts val="0"/>
                        </a:spcAft>
                      </a:pPr>
                      <a:r>
                        <a:rPr lang="en-US" sz="600" dirty="0">
                          <a:effectLst/>
                        </a:rPr>
                        <a:t> </a:t>
                      </a:r>
                    </a:p>
                    <a:p>
                      <a:pPr marL="0" marR="0" algn="ctr">
                        <a:lnSpc>
                          <a:spcPct val="115000"/>
                        </a:lnSpc>
                        <a:spcBef>
                          <a:spcPts val="0"/>
                        </a:spcBef>
                        <a:spcAft>
                          <a:spcPts val="0"/>
                        </a:spcAft>
                      </a:pPr>
                      <a:r>
                        <a:rPr lang="en-US" sz="600" dirty="0">
                          <a:effectLst/>
                        </a:rPr>
                        <a:t> </a:t>
                      </a:r>
                    </a:p>
                    <a:p>
                      <a:pPr marL="0" marR="0" algn="ctr">
                        <a:lnSpc>
                          <a:spcPct val="115000"/>
                        </a:lnSpc>
                        <a:spcBef>
                          <a:spcPts val="0"/>
                        </a:spcBef>
                        <a:spcAft>
                          <a:spcPts val="0"/>
                        </a:spcAft>
                      </a:pPr>
                      <a:r>
                        <a:rPr lang="en-US" sz="600" dirty="0">
                          <a:effectLst/>
                        </a:rPr>
                        <a:t> </a:t>
                      </a:r>
                    </a:p>
                    <a:p>
                      <a:pPr marL="0" marR="0" algn="ctr">
                        <a:lnSpc>
                          <a:spcPct val="115000"/>
                        </a:lnSpc>
                        <a:spcBef>
                          <a:spcPts val="0"/>
                        </a:spcBef>
                        <a:spcAft>
                          <a:spcPts val="0"/>
                        </a:spcAft>
                      </a:pPr>
                      <a:r>
                        <a:rPr lang="en-US" sz="600" dirty="0">
                          <a:effectLst/>
                        </a:rPr>
                        <a:t> </a:t>
                      </a:r>
                    </a:p>
                    <a:p>
                      <a:pPr marL="0" marR="0" algn="ctr">
                        <a:lnSpc>
                          <a:spcPct val="115000"/>
                        </a:lnSpc>
                        <a:spcBef>
                          <a:spcPts val="0"/>
                        </a:spcBef>
                        <a:spcAft>
                          <a:spcPts val="0"/>
                        </a:spcAft>
                      </a:pPr>
                      <a:r>
                        <a:rPr lang="en-US" sz="600" dirty="0">
                          <a:effectLst/>
                        </a:rPr>
                        <a:t> </a:t>
                      </a:r>
                    </a:p>
                    <a:p>
                      <a:pPr marL="0" marR="0" algn="ctr">
                        <a:lnSpc>
                          <a:spcPct val="115000"/>
                        </a:lnSpc>
                        <a:spcBef>
                          <a:spcPts val="0"/>
                        </a:spcBef>
                        <a:spcAft>
                          <a:spcPts val="0"/>
                        </a:spcAft>
                      </a:pPr>
                      <a:r>
                        <a:rPr lang="en-US" sz="1600" dirty="0">
                          <a:effectLst/>
                        </a:rPr>
                        <a:t> </a:t>
                      </a:r>
                      <a:r>
                        <a:rPr lang="en-US" sz="1600" dirty="0" smtClean="0">
                          <a:effectLst/>
                        </a:rPr>
                        <a:t>Growth Measures</a:t>
                      </a:r>
                      <a:endParaRPr lang="en-US" sz="1600" dirty="0">
                        <a:effectLst/>
                        <a:latin typeface="Calibri"/>
                        <a:ea typeface="Calibri"/>
                        <a:cs typeface="Times New Roman"/>
                      </a:endParaRPr>
                    </a:p>
                  </a:txBody>
                  <a:tcPr marL="40219" marR="40219" marT="0" marB="0"/>
                </a:tc>
                <a:tc>
                  <a:txBody>
                    <a:bodyPr/>
                    <a:lstStyle/>
                    <a:p>
                      <a:pPr marL="0" marR="0" algn="ctr">
                        <a:lnSpc>
                          <a:spcPct val="115000"/>
                        </a:lnSpc>
                        <a:spcBef>
                          <a:spcPts val="0"/>
                        </a:spcBef>
                        <a:spcAft>
                          <a:spcPts val="0"/>
                        </a:spcAft>
                      </a:pPr>
                      <a:r>
                        <a:rPr lang="en-US" sz="600">
                          <a:effectLst/>
                        </a:rPr>
                        <a:t> </a:t>
                      </a:r>
                      <a:endParaRPr lang="en-US" sz="600">
                        <a:effectLst/>
                        <a:latin typeface="Calibri"/>
                        <a:ea typeface="Calibri"/>
                        <a:cs typeface="Times New Roman"/>
                      </a:endParaRPr>
                    </a:p>
                  </a:txBody>
                  <a:tcPr marL="40219" marR="40219" marT="0" marB="0"/>
                </a:tc>
                <a:tc>
                  <a:txBody>
                    <a:bodyPr/>
                    <a:lstStyle/>
                    <a:p>
                      <a:pPr marL="0" marR="0" algn="ctr">
                        <a:lnSpc>
                          <a:spcPct val="115000"/>
                        </a:lnSpc>
                        <a:spcBef>
                          <a:spcPts val="0"/>
                        </a:spcBef>
                        <a:spcAft>
                          <a:spcPts val="0"/>
                        </a:spcAft>
                      </a:pPr>
                      <a:r>
                        <a:rPr lang="en-US" sz="600">
                          <a:effectLst/>
                        </a:rPr>
                        <a:t> </a:t>
                      </a:r>
                      <a:endParaRPr lang="en-US" sz="600">
                        <a:effectLst/>
                        <a:latin typeface="Calibri"/>
                        <a:ea typeface="Calibri"/>
                        <a:cs typeface="Times New Roman"/>
                      </a:endParaRPr>
                    </a:p>
                  </a:txBody>
                  <a:tcPr marL="40219" marR="40219" marT="0" marB="0"/>
                </a:tc>
                <a:tc>
                  <a:txBody>
                    <a:bodyPr/>
                    <a:lstStyle/>
                    <a:p>
                      <a:pPr marL="0" marR="0" algn="ctr">
                        <a:lnSpc>
                          <a:spcPct val="115000"/>
                        </a:lnSpc>
                        <a:spcBef>
                          <a:spcPts val="0"/>
                        </a:spcBef>
                        <a:spcAft>
                          <a:spcPts val="0"/>
                        </a:spcAft>
                      </a:pPr>
                      <a:r>
                        <a:rPr lang="en-US" sz="600" dirty="0">
                          <a:effectLst/>
                        </a:rPr>
                        <a:t> </a:t>
                      </a:r>
                      <a:endParaRPr lang="en-US" sz="600" dirty="0">
                        <a:effectLst/>
                        <a:latin typeface="Calibri"/>
                        <a:ea typeface="Calibri"/>
                        <a:cs typeface="Times New Roman"/>
                      </a:endParaRPr>
                    </a:p>
                  </a:txBody>
                  <a:tcPr marL="40219" marR="40219" marT="0" marB="0"/>
                </a:tc>
                <a:extLst>
                  <a:ext uri="{0D108BD9-81ED-4DB2-BD59-A6C34878D82A}">
                    <a16:rowId xmlns:a16="http://schemas.microsoft.com/office/drawing/2014/main" val="10002"/>
                  </a:ext>
                </a:extLst>
              </a:tr>
            </a:tbl>
          </a:graphicData>
        </a:graphic>
      </p:graphicFrame>
      <p:sp>
        <p:nvSpPr>
          <p:cNvPr id="5" name="Rectangle 1"/>
          <p:cNvSpPr>
            <a:spLocks noChangeArrowheads="1"/>
          </p:cNvSpPr>
          <p:nvPr/>
        </p:nvSpPr>
        <p:spPr bwMode="auto">
          <a:xfrm>
            <a:off x="1752600" y="609600"/>
            <a:ext cx="6080319"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3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School Counselor Evaluation</a:t>
            </a:r>
            <a:r>
              <a:rPr lang="en-US" altLang="en-US" sz="3200" dirty="0">
                <a:latin typeface="Arial" pitchFamily="34" charset="0"/>
                <a:cs typeface="Arial" pitchFamily="34" charset="0"/>
              </a:rPr>
              <a:t> </a:t>
            </a:r>
            <a:r>
              <a:rPr kumimoji="0" lang="en-US" altLang="en-US" sz="3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Rubric</a:t>
            </a:r>
            <a:endParaRPr kumimoji="0" lang="en-US" alt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6328260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77AF8306-4051-49ED-92BD-C8ACAD5B72AD" descr="image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609600"/>
            <a:ext cx="6705600" cy="4953000"/>
          </a:xfrm>
          <a:prstGeom prst="rect">
            <a:avLst/>
          </a:prstGeom>
          <a:noFill/>
          <a:ln>
            <a:noFill/>
          </a:ln>
          <a:scene3d>
            <a:camera prst="orthographicFront">
              <a:rot lat="20999999" lon="600000" rev="10799999"/>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066800" y="5867400"/>
            <a:ext cx="6629400" cy="646331"/>
          </a:xfrm>
          <a:prstGeom prst="rect">
            <a:avLst/>
          </a:prstGeom>
          <a:noFill/>
        </p:spPr>
        <p:txBody>
          <a:bodyPr wrap="square" rtlCol="0">
            <a:spAutoFit/>
          </a:bodyPr>
          <a:lstStyle/>
          <a:p>
            <a:pPr algn="ctr"/>
            <a:r>
              <a:rPr lang="en-US" b="1" dirty="0" smtClean="0"/>
              <a:t>“Tweet Others As </a:t>
            </a:r>
            <a:r>
              <a:rPr lang="en-US" b="1" dirty="0"/>
              <a:t>Y</a:t>
            </a:r>
            <a:r>
              <a:rPr lang="en-US" b="1" dirty="0" smtClean="0"/>
              <a:t>ou Would Want To Be Tweeted”</a:t>
            </a:r>
          </a:p>
          <a:p>
            <a:pPr algn="ctr"/>
            <a:r>
              <a:rPr lang="en-US" b="1" dirty="0" smtClean="0"/>
              <a:t>Seaman USD 345</a:t>
            </a:r>
            <a:endParaRPr lang="en-US" b="1" dirty="0"/>
          </a:p>
        </p:txBody>
      </p:sp>
    </p:spTree>
    <p:extLst>
      <p:ext uri="{BB962C8B-B14F-4D97-AF65-F5344CB8AC3E}">
        <p14:creationId xmlns:p14="http://schemas.microsoft.com/office/powerpoint/2010/main" val="57212344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2590800"/>
            <a:ext cx="6019800" cy="923330"/>
          </a:xfrm>
          <a:prstGeom prst="rect">
            <a:avLst/>
          </a:prstGeom>
          <a:noFill/>
        </p:spPr>
        <p:txBody>
          <a:bodyPr wrap="square" rtlCol="0">
            <a:spAutoFit/>
          </a:bodyPr>
          <a:lstStyle/>
          <a:p>
            <a:pPr algn="ctr"/>
            <a:r>
              <a:rPr lang="en-US" sz="5400" dirty="0" smtClean="0"/>
              <a:t>Resources</a:t>
            </a:r>
            <a:endParaRPr lang="en-US" sz="5400" dirty="0"/>
          </a:p>
        </p:txBody>
      </p:sp>
    </p:spTree>
    <p:extLst>
      <p:ext uri="{BB962C8B-B14F-4D97-AF65-F5344CB8AC3E}">
        <p14:creationId xmlns:p14="http://schemas.microsoft.com/office/powerpoint/2010/main" val="148994006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90488"/>
            <a:ext cx="9067800" cy="6675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Up Arrow 4"/>
          <p:cNvSpPr/>
          <p:nvPr/>
        </p:nvSpPr>
        <p:spPr>
          <a:xfrm>
            <a:off x="3948684" y="1447800"/>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002092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7438" y="1066800"/>
            <a:ext cx="4427537"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Left Arrow 1"/>
          <p:cNvSpPr/>
          <p:nvPr/>
        </p:nvSpPr>
        <p:spPr>
          <a:xfrm>
            <a:off x="4876800" y="4939284"/>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Left Arrow 2"/>
          <p:cNvSpPr/>
          <p:nvPr/>
        </p:nvSpPr>
        <p:spPr>
          <a:xfrm>
            <a:off x="4191000" y="1754221"/>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90363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83685" y="274046"/>
            <a:ext cx="6576630" cy="6309907"/>
          </a:xfrm>
          <a:prstGeom prst="rect">
            <a:avLst/>
          </a:prstGeom>
        </p:spPr>
      </p:pic>
    </p:spTree>
    <p:extLst>
      <p:ext uri="{BB962C8B-B14F-4D97-AF65-F5344CB8AC3E}">
        <p14:creationId xmlns:p14="http://schemas.microsoft.com/office/powerpoint/2010/main" val="125310521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490" y="533400"/>
            <a:ext cx="6571343" cy="1059305"/>
          </a:xfrm>
        </p:spPr>
        <p:txBody>
          <a:bodyPr>
            <a:normAutofit/>
          </a:bodyPr>
          <a:lstStyle/>
          <a:p>
            <a:pPr algn="ctr"/>
            <a:r>
              <a:rPr lang="en-US" sz="4000" dirty="0" smtClean="0">
                <a:latin typeface="Palatino Linotype" panose="02040502050505030304" pitchFamily="18" charset="0"/>
              </a:rPr>
              <a:t>Resources</a:t>
            </a:r>
            <a:endParaRPr lang="en-US" sz="4000" dirty="0">
              <a:latin typeface="Palatino Linotype" panose="02040502050505030304" pitchFamily="18" charset="0"/>
            </a:endParaRPr>
          </a:p>
        </p:txBody>
      </p:sp>
      <p:sp>
        <p:nvSpPr>
          <p:cNvPr id="3" name="Content Placeholder 2"/>
          <p:cNvSpPr>
            <a:spLocks noGrp="1"/>
          </p:cNvSpPr>
          <p:nvPr>
            <p:ph sz="half" idx="1"/>
          </p:nvPr>
        </p:nvSpPr>
        <p:spPr/>
        <p:txBody>
          <a:bodyPr>
            <a:normAutofit fontScale="55000" lnSpcReduction="20000"/>
          </a:bodyPr>
          <a:lstStyle/>
          <a:p>
            <a:r>
              <a:rPr lang="en-US" sz="2000" dirty="0" smtClean="0">
                <a:latin typeface="Times New Roman" panose="02020603050405020304" pitchFamily="18" charset="0"/>
                <a:cs typeface="Times New Roman" panose="02020603050405020304" pitchFamily="18" charset="0"/>
              </a:rPr>
              <a:t>CASEL (</a:t>
            </a:r>
            <a:r>
              <a:rPr lang="en-US" sz="2000" dirty="0" smtClean="0">
                <a:latin typeface="Times New Roman" panose="02020603050405020304" pitchFamily="18" charset="0"/>
                <a:cs typeface="Times New Roman" panose="02020603050405020304" pitchFamily="18" charset="0"/>
                <a:hlinkClick r:id="rId2"/>
              </a:rPr>
              <a:t>www.casel.org</a:t>
            </a:r>
            <a:r>
              <a:rPr lang="en-US" sz="2000" dirty="0" smtClean="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Kansas Character Development Initiative (</a:t>
            </a:r>
            <a:r>
              <a:rPr lang="en-US" sz="2000" dirty="0">
                <a:latin typeface="Times New Roman" panose="02020603050405020304" pitchFamily="18" charset="0"/>
                <a:cs typeface="Times New Roman" panose="02020603050405020304" pitchFamily="18" charset="0"/>
                <a:hlinkClick r:id="rId3"/>
              </a:rPr>
              <a:t>http://www.kssecd.org</a:t>
            </a:r>
            <a:r>
              <a:rPr lang="en-US" sz="2000" dirty="0" smtClean="0">
                <a:latin typeface="Times New Roman" panose="02020603050405020304" pitchFamily="18" charset="0"/>
                <a:cs typeface="Times New Roman" panose="02020603050405020304" pitchFamily="18" charset="0"/>
                <a:hlinkClick r:id="rId3"/>
              </a:rPr>
              <a:t>/</a:t>
            </a:r>
            <a:r>
              <a:rPr lang="en-US" sz="2000" dirty="0" smtClean="0">
                <a:latin typeface="Times New Roman" panose="02020603050405020304" pitchFamily="18" charset="0"/>
                <a:cs typeface="Times New Roman" panose="02020603050405020304" pitchFamily="18" charset="0"/>
              </a:rPr>
              <a:t>)  </a:t>
            </a:r>
          </a:p>
          <a:p>
            <a:r>
              <a:rPr lang="en-US" sz="2000" dirty="0" smtClean="0">
                <a:latin typeface="Times New Roman" panose="02020603050405020304" pitchFamily="18" charset="0"/>
                <a:cs typeface="Times New Roman" panose="02020603050405020304" pitchFamily="18" charset="0"/>
              </a:rPr>
              <a:t>Edutopia</a:t>
            </a:r>
            <a:r>
              <a:rPr lang="en-US"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hlinkClick r:id="rId4"/>
              </a:rPr>
              <a:t>http://</a:t>
            </a:r>
            <a:r>
              <a:rPr lang="en-US" sz="2000" dirty="0" smtClean="0">
                <a:latin typeface="Times New Roman" panose="02020603050405020304" pitchFamily="18" charset="0"/>
                <a:cs typeface="Times New Roman" panose="02020603050405020304" pitchFamily="18" charset="0"/>
                <a:hlinkClick r:id="rId4"/>
              </a:rPr>
              <a:t>www.edutopia.org/social-emotional-learning?gclid=CP_9hMmk8sgCFVU2aQodY98IMg</a:t>
            </a:r>
            <a:r>
              <a:rPr lang="en-US" sz="2000" dirty="0" smtClean="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Character Lab (</a:t>
            </a:r>
            <a:r>
              <a:rPr lang="en-US" sz="2000" dirty="0">
                <a:latin typeface="Times New Roman" panose="02020603050405020304" pitchFamily="18" charset="0"/>
                <a:cs typeface="Times New Roman" panose="02020603050405020304" pitchFamily="18" charset="0"/>
                <a:hlinkClick r:id="rId5"/>
              </a:rPr>
              <a:t>https://characterlab.org</a:t>
            </a:r>
            <a:r>
              <a:rPr lang="en-US" sz="2000" dirty="0" smtClean="0">
                <a:latin typeface="Times New Roman" panose="02020603050405020304" pitchFamily="18" charset="0"/>
                <a:cs typeface="Times New Roman" panose="02020603050405020304" pitchFamily="18" charset="0"/>
                <a:hlinkClick r:id="rId5"/>
              </a:rPr>
              <a:t>/</a:t>
            </a:r>
            <a:r>
              <a:rPr lang="en-US" sz="2000" dirty="0" smtClean="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Character.org (</a:t>
            </a:r>
            <a:r>
              <a:rPr lang="en-US" sz="2000" dirty="0">
                <a:latin typeface="Times New Roman" panose="02020603050405020304" pitchFamily="18" charset="0"/>
                <a:cs typeface="Times New Roman" panose="02020603050405020304" pitchFamily="18" charset="0"/>
                <a:hlinkClick r:id="rId6"/>
              </a:rPr>
              <a:t>http://character.org</a:t>
            </a:r>
            <a:r>
              <a:rPr lang="en-US" sz="2000" dirty="0" smtClean="0">
                <a:latin typeface="Times New Roman" panose="02020603050405020304" pitchFamily="18" charset="0"/>
                <a:cs typeface="Times New Roman" panose="02020603050405020304" pitchFamily="18" charset="0"/>
                <a:hlinkClick r:id="rId6"/>
              </a:rPr>
              <a:t>/</a:t>
            </a:r>
            <a:r>
              <a:rPr lang="en-US" sz="2000" dirty="0" smtClean="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Growth Mind Sets (</a:t>
            </a:r>
            <a:r>
              <a:rPr lang="en-US" sz="2000" dirty="0">
                <a:latin typeface="Times New Roman" panose="02020603050405020304" pitchFamily="18" charset="0"/>
                <a:cs typeface="Times New Roman" panose="02020603050405020304" pitchFamily="18" charset="0"/>
                <a:hlinkClick r:id="rId7"/>
              </a:rPr>
              <a:t>http://qedfoundation.org/fixed-vs-growth-mindsets</a:t>
            </a:r>
            <a:r>
              <a:rPr lang="en-US" sz="2000" dirty="0" smtClean="0">
                <a:latin typeface="Times New Roman" panose="02020603050405020304" pitchFamily="18" charset="0"/>
                <a:cs typeface="Times New Roman" panose="02020603050405020304" pitchFamily="18" charset="0"/>
                <a:hlinkClick r:id="rId7"/>
              </a:rPr>
              <a:t>/</a:t>
            </a:r>
            <a:r>
              <a:rPr lang="en-US" sz="2000" dirty="0" smtClean="0">
                <a:latin typeface="Times New Roman" panose="02020603050405020304" pitchFamily="18" charset="0"/>
                <a:cs typeface="Times New Roman" panose="02020603050405020304" pitchFamily="18" charset="0"/>
              </a:rPr>
              <a:t>) </a:t>
            </a:r>
          </a:p>
          <a:p>
            <a:r>
              <a:rPr lang="en-US" sz="2000" dirty="0" smtClean="0">
                <a:latin typeface="Times New Roman" panose="02020603050405020304" pitchFamily="18" charset="0"/>
                <a:cs typeface="Times New Roman" panose="02020603050405020304" pitchFamily="18" charset="0"/>
              </a:rPr>
              <a:t>Measuring SEL- Univ. </a:t>
            </a:r>
            <a:r>
              <a:rPr lang="en-US" sz="2000" dirty="0">
                <a:latin typeface="Times New Roman" panose="02020603050405020304" pitchFamily="18" charset="0"/>
                <a:cs typeface="Times New Roman" panose="02020603050405020304" pitchFamily="18" charset="0"/>
              </a:rPr>
              <a:t>of Minnesota (</a:t>
            </a:r>
            <a:r>
              <a:rPr lang="en-US" sz="2000" dirty="0">
                <a:latin typeface="Times New Roman" panose="02020603050405020304" pitchFamily="18" charset="0"/>
                <a:cs typeface="Times New Roman" panose="02020603050405020304" pitchFamily="18" charset="0"/>
                <a:hlinkClick r:id="rId8"/>
              </a:rPr>
              <a:t>http://</a:t>
            </a:r>
            <a:r>
              <a:rPr lang="en-US" sz="2000" dirty="0" smtClean="0">
                <a:latin typeface="Times New Roman" panose="02020603050405020304" pitchFamily="18" charset="0"/>
                <a:cs typeface="Times New Roman" panose="02020603050405020304" pitchFamily="18" charset="0"/>
                <a:hlinkClick r:id="rId8"/>
              </a:rPr>
              <a:t>www.extension.umn.edu/youth/research/sel/docs/issue-brief-measurement-resource.pdf</a:t>
            </a:r>
            <a:r>
              <a:rPr lang="en-US" sz="2000" dirty="0" smtClean="0">
                <a:latin typeface="Times New Roman" panose="02020603050405020304" pitchFamily="18" charset="0"/>
                <a:cs typeface="Times New Roman" panose="02020603050405020304" pitchFamily="18" charset="0"/>
              </a:rPr>
              <a:t>)  </a:t>
            </a:r>
          </a:p>
          <a:p>
            <a:endParaRPr lang="en-US" sz="2000" dirty="0" smtClean="0">
              <a:latin typeface="Times New Roman" panose="02020603050405020304" pitchFamily="18" charset="0"/>
              <a:cs typeface="Times New Roman" panose="02020603050405020304" pitchFamily="18" charset="0"/>
            </a:endParaRPr>
          </a:p>
          <a:p>
            <a:endParaRPr lang="en-US" dirty="0" smtClean="0"/>
          </a:p>
          <a:p>
            <a:endParaRPr lang="en-US" dirty="0"/>
          </a:p>
        </p:txBody>
      </p:sp>
      <p:sp>
        <p:nvSpPr>
          <p:cNvPr id="4" name="Content Placeholder 3"/>
          <p:cNvSpPr>
            <a:spLocks noGrp="1"/>
          </p:cNvSpPr>
          <p:nvPr>
            <p:ph sz="half" idx="2"/>
          </p:nvPr>
        </p:nvSpPr>
        <p:spPr/>
        <p:txBody>
          <a:bodyPr>
            <a:normAutofit fontScale="55000" lnSpcReduction="20000"/>
          </a:bodyPr>
          <a:lstStyle/>
          <a:p>
            <a:r>
              <a:rPr lang="en-US" sz="2000" dirty="0" smtClean="0">
                <a:latin typeface="Times New Roman" panose="02020603050405020304" pitchFamily="18" charset="0"/>
                <a:cs typeface="Times New Roman" panose="02020603050405020304" pitchFamily="18" charset="0"/>
              </a:rPr>
              <a:t>Topeka City of Character</a:t>
            </a:r>
          </a:p>
          <a:p>
            <a:pPr lvl="1"/>
            <a:r>
              <a:rPr lang="en-US" sz="2000" dirty="0">
                <a:latin typeface="Times New Roman" panose="02020603050405020304" pitchFamily="18" charset="0"/>
                <a:cs typeface="Times New Roman" panose="02020603050405020304" pitchFamily="18" charset="0"/>
                <a:hlinkClick r:id="rId9"/>
              </a:rPr>
              <a:t>http://</a:t>
            </a:r>
            <a:r>
              <a:rPr lang="en-US" sz="2000" dirty="0" smtClean="0">
                <a:latin typeface="Times New Roman" panose="02020603050405020304" pitchFamily="18" charset="0"/>
                <a:cs typeface="Times New Roman" panose="02020603050405020304" pitchFamily="18" charset="0"/>
                <a:hlinkClick r:id="rId9"/>
              </a:rPr>
              <a:t>www.topekacharacter.org/kansas-school-of-character.html</a:t>
            </a:r>
            <a:r>
              <a:rPr lang="en-US" sz="2000" dirty="0" smtClean="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TASN (</a:t>
            </a:r>
            <a:r>
              <a:rPr lang="en-US" sz="2000" dirty="0" smtClean="0">
                <a:latin typeface="Times New Roman" panose="02020603050405020304" pitchFamily="18" charset="0"/>
                <a:cs typeface="Times New Roman" panose="02020603050405020304" pitchFamily="18" charset="0"/>
                <a:hlinkClick r:id="rId10"/>
              </a:rPr>
              <a:t>WWW.KANSASMTSS.ORG</a:t>
            </a:r>
            <a:r>
              <a:rPr lang="en-US" sz="2000" dirty="0" smtClean="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ASCD (</a:t>
            </a:r>
            <a:r>
              <a:rPr lang="en-US" sz="2000" dirty="0">
                <a:latin typeface="Times New Roman" panose="02020603050405020304" pitchFamily="18" charset="0"/>
                <a:cs typeface="Times New Roman" panose="02020603050405020304" pitchFamily="18" charset="0"/>
                <a:hlinkClick r:id="rId11"/>
              </a:rPr>
              <a:t>http://</a:t>
            </a:r>
            <a:r>
              <a:rPr lang="en-US" sz="2000" dirty="0" smtClean="0">
                <a:latin typeface="Times New Roman" panose="02020603050405020304" pitchFamily="18" charset="0"/>
                <a:cs typeface="Times New Roman" panose="02020603050405020304" pitchFamily="18" charset="0"/>
                <a:hlinkClick r:id="rId11"/>
              </a:rPr>
              <a:t>www.ascd.org/professional-development/pls/social-emotional-learning-and-character-education.aspx</a:t>
            </a:r>
            <a:r>
              <a:rPr lang="en-US" sz="2000" dirty="0" smtClean="0">
                <a:latin typeface="Times New Roman" panose="02020603050405020304" pitchFamily="18" charset="0"/>
                <a:cs typeface="Times New Roman" panose="02020603050405020304" pitchFamily="18" charset="0"/>
              </a:rPr>
              <a:t>)</a:t>
            </a:r>
          </a:p>
          <a:p>
            <a:r>
              <a:rPr lang="en-US" sz="2000" dirty="0" smtClean="0">
                <a:latin typeface="Times New Roman" panose="02020603050405020304" pitchFamily="18" charset="0"/>
                <a:cs typeface="Times New Roman" panose="02020603050405020304" pitchFamily="18" charset="0"/>
              </a:rPr>
              <a:t>Committee </a:t>
            </a:r>
            <a:r>
              <a:rPr lang="en-US" sz="2000" dirty="0">
                <a:latin typeface="Times New Roman" panose="02020603050405020304" pitchFamily="18" charset="0"/>
                <a:cs typeface="Times New Roman" panose="02020603050405020304" pitchFamily="18" charset="0"/>
              </a:rPr>
              <a:t>for Children (</a:t>
            </a:r>
            <a:r>
              <a:rPr lang="en-US" sz="2000" dirty="0">
                <a:latin typeface="Times New Roman" panose="02020603050405020304" pitchFamily="18" charset="0"/>
                <a:cs typeface="Times New Roman" panose="02020603050405020304" pitchFamily="18" charset="0"/>
                <a:hlinkClick r:id="rId12"/>
              </a:rPr>
              <a:t>http://</a:t>
            </a:r>
            <a:r>
              <a:rPr lang="en-US" sz="2000" dirty="0" smtClean="0">
                <a:latin typeface="Times New Roman" panose="02020603050405020304" pitchFamily="18" charset="0"/>
                <a:cs typeface="Times New Roman" panose="02020603050405020304" pitchFamily="18" charset="0"/>
                <a:hlinkClick r:id="rId12"/>
              </a:rPr>
              <a:t>www.cfchildren.org/second-step/social-emotional-learning</a:t>
            </a:r>
            <a:r>
              <a:rPr lang="en-US" sz="2000" dirty="0" smtClean="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Whole </a:t>
            </a:r>
            <a:r>
              <a:rPr lang="en-US" sz="2000" dirty="0" smtClean="0">
                <a:latin typeface="Times New Roman" panose="02020603050405020304" pitchFamily="18" charset="0"/>
                <a:cs typeface="Times New Roman" panose="02020603050405020304" pitchFamily="18" charset="0"/>
              </a:rPr>
              <a:t>Child </a:t>
            </a:r>
            <a:r>
              <a:rPr lang="en-US" sz="2000" dirty="0">
                <a:latin typeface="Times New Roman" panose="02020603050405020304" pitchFamily="18" charset="0"/>
                <a:cs typeface="Times New Roman" panose="02020603050405020304" pitchFamily="18" charset="0"/>
              </a:rPr>
              <a:t>(AIR) (</a:t>
            </a:r>
            <a:r>
              <a:rPr lang="en-US" sz="2000" dirty="0">
                <a:latin typeface="Times New Roman" panose="02020603050405020304" pitchFamily="18" charset="0"/>
                <a:cs typeface="Times New Roman" panose="02020603050405020304" pitchFamily="18" charset="0"/>
                <a:hlinkClick r:id="rId13"/>
              </a:rPr>
              <a:t>http://</a:t>
            </a:r>
            <a:r>
              <a:rPr lang="en-US" sz="2000" dirty="0" smtClean="0">
                <a:latin typeface="Times New Roman" panose="02020603050405020304" pitchFamily="18" charset="0"/>
                <a:cs typeface="Times New Roman" panose="02020603050405020304" pitchFamily="18" charset="0"/>
                <a:hlinkClick r:id="rId13"/>
              </a:rPr>
              <a:t>www.gtlcenter.org/sites/default/files/TeachingtheWholeChild.pdf</a:t>
            </a:r>
            <a:r>
              <a:rPr lang="en-US" sz="2000" dirty="0" smtClean="0">
                <a:latin typeface="Times New Roman" panose="02020603050405020304" pitchFamily="18" charset="0"/>
                <a:cs typeface="Times New Roman" panose="02020603050405020304" pitchFamily="18" charset="0"/>
              </a:rPr>
              <a:t>) </a:t>
            </a:r>
          </a:p>
          <a:p>
            <a:r>
              <a:rPr lang="en-US" sz="2000" dirty="0" smtClean="0">
                <a:latin typeface="Times New Roman" panose="02020603050405020304" pitchFamily="18" charset="0"/>
                <a:cs typeface="Times New Roman" panose="02020603050405020304" pitchFamily="18" charset="0"/>
              </a:rPr>
              <a:t>KSDE Sites (</a:t>
            </a:r>
            <a:r>
              <a:rPr lang="en-US" sz="2000" dirty="0" smtClean="0">
                <a:latin typeface="Times New Roman" panose="02020603050405020304" pitchFamily="18" charset="0"/>
                <a:cs typeface="Times New Roman" panose="02020603050405020304" pitchFamily="18" charset="0"/>
                <a:hlinkClick r:id="rId14"/>
              </a:rPr>
              <a:t>www.ksde.org</a:t>
            </a:r>
            <a:r>
              <a:rPr lang="en-US" sz="2000" dirty="0" smtClean="0">
                <a:latin typeface="Times New Roman" panose="02020603050405020304" pitchFamily="18" charset="0"/>
                <a:cs typeface="Times New Roman" panose="02020603050405020304" pitchFamily="18" charset="0"/>
              </a:rPr>
              <a:t>) </a:t>
            </a:r>
          </a:p>
          <a:p>
            <a:endParaRPr lang="en-US" dirty="0" smtClean="0"/>
          </a:p>
          <a:p>
            <a:pPr lvl="1"/>
            <a:endParaRPr lang="en-US" dirty="0" smtClean="0"/>
          </a:p>
          <a:p>
            <a:endParaRPr lang="en-US" dirty="0"/>
          </a:p>
        </p:txBody>
      </p:sp>
    </p:spTree>
    <p:extLst>
      <p:ext uri="{BB962C8B-B14F-4D97-AF65-F5344CB8AC3E}">
        <p14:creationId xmlns:p14="http://schemas.microsoft.com/office/powerpoint/2010/main" val="4163300256"/>
      </p:ext>
    </p:extLst>
  </p:cSld>
  <p:clrMapOvr>
    <a:masterClrMapping/>
  </p:clrMapOvr>
  <p:transition spd="slow">
    <p:push dir="u"/>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752600"/>
            <a:ext cx="6934200" cy="3785652"/>
          </a:xfrm>
          <a:prstGeom prst="rect">
            <a:avLst/>
          </a:prstGeom>
          <a:noFill/>
        </p:spPr>
        <p:txBody>
          <a:bodyPr wrap="square" rtlCol="0">
            <a:spAutoFit/>
          </a:bodyPr>
          <a:lstStyle/>
          <a:p>
            <a:pPr algn="ctr"/>
            <a:r>
              <a:rPr lang="en-US" sz="4000" b="1" dirty="0" smtClean="0"/>
              <a:t>Thanks for all that you do for Kansas kids!!</a:t>
            </a:r>
          </a:p>
          <a:p>
            <a:pPr algn="ctr"/>
            <a:r>
              <a:rPr lang="en-US" sz="4000" b="1" dirty="0" smtClean="0"/>
              <a:t>------------------------------</a:t>
            </a:r>
          </a:p>
          <a:p>
            <a:pPr algn="ctr"/>
            <a:r>
              <a:rPr lang="en-US" sz="4000" b="1" dirty="0" smtClean="0"/>
              <a:t>Kent Reed</a:t>
            </a:r>
          </a:p>
          <a:p>
            <a:pPr algn="ctr"/>
            <a:r>
              <a:rPr lang="en-US" sz="4000" b="1" dirty="0" smtClean="0"/>
              <a:t>785-296-8109</a:t>
            </a:r>
          </a:p>
          <a:p>
            <a:pPr algn="ctr"/>
            <a:r>
              <a:rPr lang="en-US" sz="4000" b="1" dirty="0" smtClean="0"/>
              <a:t>kreed@ksde.org</a:t>
            </a:r>
            <a:endParaRPr lang="en-US" sz="4000" b="1" dirty="0"/>
          </a:p>
        </p:txBody>
      </p:sp>
    </p:spTree>
    <p:extLst>
      <p:ext uri="{BB962C8B-B14F-4D97-AF65-F5344CB8AC3E}">
        <p14:creationId xmlns:p14="http://schemas.microsoft.com/office/powerpoint/2010/main" val="72348218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nvPr>
        </p:nvGraphicFramePr>
        <p:xfrm>
          <a:off x="609600" y="609600"/>
          <a:ext cx="7772400" cy="5410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009958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096000" y="4499610"/>
            <a:ext cx="1203960" cy="1668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a:xfrm>
            <a:off x="0" y="182880"/>
            <a:ext cx="9144000" cy="1111664"/>
          </a:xfrm>
        </p:spPr>
        <p:txBody>
          <a:bodyPr>
            <a:normAutofit/>
          </a:bodyPr>
          <a:lstStyle/>
          <a:p>
            <a:r>
              <a:rPr lang="en-US" dirty="0" smtClean="0"/>
              <a:t>Creating a Vision for Kansas</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905000"/>
            <a:ext cx="9144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6423" y="4445000"/>
            <a:ext cx="1524000" cy="177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715573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18315"/>
            <a:ext cx="9144000" cy="322137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818315"/>
            <a:ext cx="9144000" cy="322137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818315"/>
            <a:ext cx="9144000" cy="3221372"/>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818315"/>
            <a:ext cx="9144000" cy="3221372"/>
          </a:xfrm>
          <a:prstGeom prst="rect">
            <a:avLst/>
          </a:prstGeom>
        </p:spPr>
      </p:pic>
      <p:sp>
        <p:nvSpPr>
          <p:cNvPr id="7" name="Title 6"/>
          <p:cNvSpPr>
            <a:spLocks noGrp="1"/>
          </p:cNvSpPr>
          <p:nvPr>
            <p:ph type="title"/>
          </p:nvPr>
        </p:nvSpPr>
        <p:spPr/>
        <p:txBody>
          <a:bodyPr>
            <a:noAutofit/>
          </a:bodyPr>
          <a:lstStyle/>
          <a:p>
            <a:r>
              <a:rPr lang="en-US" sz="2800" dirty="0" smtClean="0"/>
              <a:t>From the first set of focus group responses, what characteristics of success were most frequently cited?</a:t>
            </a:r>
            <a:endParaRPr lang="en-US" sz="2800" dirty="0"/>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818315"/>
            <a:ext cx="9144000" cy="3221372"/>
          </a:xfrm>
          <a:prstGeom prst="rect">
            <a:avLst/>
          </a:prstGeom>
        </p:spPr>
      </p:pic>
    </p:spTree>
    <p:extLst>
      <p:ext uri="{BB962C8B-B14F-4D97-AF65-F5344CB8AC3E}">
        <p14:creationId xmlns:p14="http://schemas.microsoft.com/office/powerpoint/2010/main" val="5999468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1_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3.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4.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3011</TotalTime>
  <Words>2502</Words>
  <Application>Microsoft Office PowerPoint</Application>
  <PresentationFormat>On-screen Show (4:3)</PresentationFormat>
  <Paragraphs>405</Paragraphs>
  <Slides>65</Slides>
  <Notes>26</Notes>
  <HiddenSlides>0</HiddenSlides>
  <MMClips>0</MMClips>
  <ScaleCrop>false</ScaleCrop>
  <HeadingPairs>
    <vt:vector size="6" baseType="variant">
      <vt:variant>
        <vt:lpstr>Fonts Used</vt:lpstr>
      </vt:variant>
      <vt:variant>
        <vt:i4>18</vt:i4>
      </vt:variant>
      <vt:variant>
        <vt:lpstr>Theme</vt:lpstr>
      </vt:variant>
      <vt:variant>
        <vt:i4>6</vt:i4>
      </vt:variant>
      <vt:variant>
        <vt:lpstr>Slide Titles</vt:lpstr>
      </vt:variant>
      <vt:variant>
        <vt:i4>65</vt:i4>
      </vt:variant>
    </vt:vector>
  </HeadingPairs>
  <TitlesOfParts>
    <vt:vector size="89" baseType="lpstr">
      <vt:lpstr>Antique Olive Nord</vt:lpstr>
      <vt:lpstr>Arial</vt:lpstr>
      <vt:lpstr>Arial Black</vt:lpstr>
      <vt:lpstr>Arial Narrow</vt:lpstr>
      <vt:lpstr>Bookman Old Style</vt:lpstr>
      <vt:lpstr>Calibri</vt:lpstr>
      <vt:lpstr>Calibri Light</vt:lpstr>
      <vt:lpstr>Cambria</vt:lpstr>
      <vt:lpstr>Century Gothic</vt:lpstr>
      <vt:lpstr>Georgia</vt:lpstr>
      <vt:lpstr>Gill Sans MT</vt:lpstr>
      <vt:lpstr>Helvetica Neue</vt:lpstr>
      <vt:lpstr>ＭＳ Ｐゴシック</vt:lpstr>
      <vt:lpstr>Palatino Linotype</vt:lpstr>
      <vt:lpstr>Rockwell</vt:lpstr>
      <vt:lpstr>Tahoma</vt:lpstr>
      <vt:lpstr>Times New Roman</vt:lpstr>
      <vt:lpstr>Wingdings</vt:lpstr>
      <vt:lpstr>Elemental</vt:lpstr>
      <vt:lpstr>1_Elemental</vt:lpstr>
      <vt:lpstr>Damask</vt:lpstr>
      <vt:lpstr>Gallery</vt:lpstr>
      <vt:lpstr>Office Theme</vt:lpstr>
      <vt:lpstr>1_Office Theme</vt:lpstr>
      <vt:lpstr>KEEN Conference</vt:lpstr>
      <vt:lpstr>PowerPoint Presentation</vt:lpstr>
      <vt:lpstr>PowerPoint Presentation</vt:lpstr>
      <vt:lpstr>Submitted Anti-Bullying Activities</vt:lpstr>
      <vt:lpstr>PowerPoint Presentation</vt:lpstr>
      <vt:lpstr>PowerPoint Presentation</vt:lpstr>
      <vt:lpstr>PowerPoint Presentation</vt:lpstr>
      <vt:lpstr>Creating a Vision for Kansas</vt:lpstr>
      <vt:lpstr>From the first set of focus group responses, what characteristics of success were most frequently cited?</vt:lpstr>
      <vt:lpstr>The business and industry focal groups cited non-academic skills with greater frequency than the community groups:</vt:lpstr>
      <vt:lpstr>A few take-home lessons</vt:lpstr>
      <vt:lpstr>Creating a Vision for Kansas</vt:lpstr>
      <vt:lpstr>Other mutually agreed upon characteristics are:</vt:lpstr>
      <vt:lpstr>PowerPoint Presentation</vt:lpstr>
      <vt:lpstr>Creating a Vision for Kansas</vt:lpstr>
      <vt:lpstr>The Problem</vt:lpstr>
      <vt:lpstr>PowerPoint Presentation</vt:lpstr>
      <vt:lpstr>   Social-Emotional Character Development</vt:lpstr>
      <vt:lpstr>What Is It?</vt:lpstr>
      <vt:lpstr>PowerPoint Presentation</vt:lpstr>
      <vt:lpstr>Perspective</vt:lpstr>
      <vt:lpstr>PowerPoint Presentation</vt:lpstr>
      <vt:lpstr>Kansas State Board of Education (KSBOE)  </vt:lpstr>
      <vt:lpstr>Kansas Model Curricular Standards for School Counseling</vt:lpstr>
      <vt:lpstr>Standards Framework</vt:lpstr>
      <vt:lpstr>Social/Emotional Domain </vt:lpstr>
      <vt:lpstr>SOCIAL, EMOTIONAL, AND CHARACTER DEVELOPMENT STANDARDS… ANOTHER KANSAS FIRST!!!  </vt:lpstr>
      <vt:lpstr>Why SECD?</vt:lpstr>
      <vt:lpstr> Kansas Social, Emotional, Character Development Standards </vt:lpstr>
      <vt:lpstr>Durlak Research</vt:lpstr>
      <vt:lpstr>PCEP IMPACT</vt:lpstr>
      <vt:lpstr>PowerPoint Presentation</vt:lpstr>
      <vt:lpstr>College and Career Ready Goal  KCCRS component… </vt:lpstr>
      <vt:lpstr>PowerPoint Presentation</vt:lpstr>
      <vt:lpstr>PowerPoint Presentation</vt:lpstr>
      <vt:lpstr>PowerPoint Presentation</vt:lpstr>
      <vt:lpstr>Habits of Mind</vt:lpstr>
      <vt:lpstr>Habits of Mind</vt:lpstr>
      <vt:lpstr>PowerPoint Presentation</vt:lpstr>
      <vt:lpstr>PowerPoint Presentation</vt:lpstr>
      <vt:lpstr>PowerPoint Presentation</vt:lpstr>
      <vt:lpstr>PowerPoint Presentation</vt:lpstr>
      <vt:lpstr>How Do You Teach?</vt:lpstr>
      <vt:lpstr>PowerPoint Presentation</vt:lpstr>
      <vt:lpstr>PowerPoint Presentation</vt:lpstr>
      <vt:lpstr>PowerPoint Presentation</vt:lpstr>
      <vt:lpstr>Kansas Schools of Character Awards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Resources</vt:lpstr>
      <vt:lpstr>PowerPoint Presentation</vt:lpstr>
    </vt:vector>
  </TitlesOfParts>
  <Company>Ks Dept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Social-Emotional Character Development</dc:title>
  <dc:creator>Kent Reed</dc:creator>
  <cp:lastModifiedBy>Kent Reed</cp:lastModifiedBy>
  <cp:revision>100</cp:revision>
  <cp:lastPrinted>2015-11-02T15:50:37Z</cp:lastPrinted>
  <dcterms:created xsi:type="dcterms:W3CDTF">2015-10-30T13:29:24Z</dcterms:created>
  <dcterms:modified xsi:type="dcterms:W3CDTF">2016-02-18T14:05:50Z</dcterms:modified>
</cp:coreProperties>
</file>