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324" r:id="rId2"/>
    <p:sldId id="295" r:id="rId3"/>
    <p:sldId id="287" r:id="rId4"/>
    <p:sldId id="293" r:id="rId5"/>
    <p:sldId id="294" r:id="rId6"/>
    <p:sldId id="296" r:id="rId7"/>
    <p:sldId id="297" r:id="rId8"/>
    <p:sldId id="298" r:id="rId9"/>
    <p:sldId id="341" r:id="rId10"/>
    <p:sldId id="346" r:id="rId11"/>
    <p:sldId id="343" r:id="rId12"/>
    <p:sldId id="345" r:id="rId13"/>
    <p:sldId id="344" r:id="rId14"/>
    <p:sldId id="336" r:id="rId15"/>
    <p:sldId id="337" r:id="rId16"/>
    <p:sldId id="338" r:id="rId17"/>
    <p:sldId id="339" r:id="rId18"/>
    <p:sldId id="320" r:id="rId19"/>
    <p:sldId id="326" r:id="rId20"/>
    <p:sldId id="327" r:id="rId21"/>
    <p:sldId id="328" r:id="rId22"/>
    <p:sldId id="329" r:id="rId23"/>
    <p:sldId id="330" r:id="rId24"/>
    <p:sldId id="331" r:id="rId25"/>
    <p:sldId id="332" r:id="rId26"/>
    <p:sldId id="333" r:id="rId27"/>
    <p:sldId id="334" r:id="rId28"/>
    <p:sldId id="335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AB"/>
    <a:srgbClr val="FFA75D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6" d="100"/>
          <a:sy n="66" d="100"/>
        </p:scale>
        <p:origin x="-13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0DE51519-9CBB-DE4E-9A3C-4827224CB279}" type="datetimeFigureOut">
              <a:rPr lang="en-US" smtClean="0"/>
              <a:t>2/24/16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72B62C9A-4BD0-6149-9696-EF82759ABE5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51519-9CBB-DE4E-9A3C-4827224CB279}" type="datetimeFigureOut">
              <a:rPr lang="en-US" smtClean="0"/>
              <a:t>2/24/16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62C9A-4BD0-6149-9696-EF82759ABE5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51519-9CBB-DE4E-9A3C-4827224CB279}" type="datetimeFigureOut">
              <a:rPr lang="en-US" smtClean="0"/>
              <a:t>2/24/16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62C9A-4BD0-6149-9696-EF82759ABE5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51519-9CBB-DE4E-9A3C-4827224CB279}" type="datetimeFigureOut">
              <a:rPr lang="en-US" smtClean="0"/>
              <a:t>2/24/16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62C9A-4BD0-6149-9696-EF82759ABE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51519-9CBB-DE4E-9A3C-4827224CB279}" type="datetimeFigureOut">
              <a:rPr lang="en-US" smtClean="0"/>
              <a:t>2/24/16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62C9A-4BD0-6149-9696-EF82759ABE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51519-9CBB-DE4E-9A3C-4827224CB279}" type="datetimeFigureOut">
              <a:rPr lang="en-US" smtClean="0"/>
              <a:t>2/24/16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62C9A-4BD0-6149-9696-EF82759ABE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51519-9CBB-DE4E-9A3C-4827224CB279}" type="datetimeFigureOut">
              <a:rPr lang="en-US" smtClean="0"/>
              <a:t>2/24/16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62C9A-4BD0-6149-9696-EF82759ABE5B}" type="slidenum">
              <a:rPr lang="en-US" smtClean="0"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51519-9CBB-DE4E-9A3C-4827224CB279}" type="datetimeFigureOut">
              <a:rPr lang="en-US" smtClean="0"/>
              <a:t>2/24/16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62C9A-4BD0-6149-9696-EF82759ABE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51519-9CBB-DE4E-9A3C-4827224CB279}" type="datetimeFigureOut">
              <a:rPr lang="en-US" smtClean="0"/>
              <a:t>2/24/16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62C9A-4BD0-6149-9696-EF82759ABE5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51519-9CBB-DE4E-9A3C-4827224CB279}" type="datetimeFigureOut">
              <a:rPr lang="en-US" smtClean="0"/>
              <a:t>2/24/16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62C9A-4BD0-6149-9696-EF82759ABE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51519-9CBB-DE4E-9A3C-4827224CB279}" type="datetimeFigureOut">
              <a:rPr lang="en-US" smtClean="0"/>
              <a:t>2/24/16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62C9A-4BD0-6149-9696-EF82759ABE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51519-9CBB-DE4E-9A3C-4827224CB279}" type="datetimeFigureOut">
              <a:rPr lang="en-US" smtClean="0"/>
              <a:t>2/24/16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62C9A-4BD0-6149-9696-EF82759ABE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51519-9CBB-DE4E-9A3C-4827224CB279}" type="datetimeFigureOut">
              <a:rPr lang="en-US" smtClean="0"/>
              <a:t>2/24/16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62C9A-4BD0-6149-9696-EF82759ABE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0DE51519-9CBB-DE4E-9A3C-4827224CB279}" type="datetimeFigureOut">
              <a:rPr lang="en-US" smtClean="0"/>
              <a:t>2/24/16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72B62C9A-4BD0-6149-9696-EF82759ABE5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51519-9CBB-DE4E-9A3C-4827224CB279}" type="datetimeFigureOut">
              <a:rPr lang="en-US" smtClean="0"/>
              <a:t>2/24/16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62C9A-4BD0-6149-9696-EF82759ABE5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51519-9CBB-DE4E-9A3C-4827224CB279}" type="datetimeFigureOut">
              <a:rPr lang="en-US" smtClean="0"/>
              <a:t>2/24/16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62C9A-4BD0-6149-9696-EF82759ABE5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51519-9CBB-DE4E-9A3C-4827224CB279}" type="datetimeFigureOut">
              <a:rPr lang="en-US" smtClean="0"/>
              <a:t>2/24/16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62C9A-4BD0-6149-9696-EF82759ABE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51519-9CBB-DE4E-9A3C-4827224CB279}" type="datetimeFigureOut">
              <a:rPr lang="en-US" smtClean="0"/>
              <a:t>2/24/16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62C9A-4BD0-6149-9696-EF82759ABE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51519-9CBB-DE4E-9A3C-4827224CB279}" type="datetimeFigureOut">
              <a:rPr lang="en-US" smtClean="0"/>
              <a:t>2/24/16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62C9A-4BD0-6149-9696-EF82759ABE5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51519-9CBB-DE4E-9A3C-4827224CB279}" type="datetimeFigureOut">
              <a:rPr lang="en-US" smtClean="0"/>
              <a:t>2/24/16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62C9A-4BD0-6149-9696-EF82759ABE5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6.png"/><Relationship Id="rId23" Type="http://schemas.openxmlformats.org/officeDocument/2006/relationships/image" Target="../media/image7.png"/><Relationship Id="rId24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0DE51519-9CBB-DE4E-9A3C-4827224CB279}" type="datetimeFigureOut">
              <a:rPr lang="en-US" smtClean="0"/>
              <a:t>2/24/16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72B62C9A-4BD0-6149-9696-EF82759ABE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e.kahoot.it/%23user/7e97706c-f9c9-47dd-a586-62de1e3ce718/kahoots/created" TargetMode="External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voicethread.com/myvoice/%23thread/7526822/40519756/41715415" TargetMode="External"/><Relationship Id="rId3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voicethread.com/myvoice/%23thread/7077926/37632179/38924651" TargetMode="External"/><Relationship Id="rId4" Type="http://schemas.openxmlformats.org/officeDocument/2006/relationships/hyperlink" Target="http://voicethread.com/share/7089492/" TargetMode="External"/><Relationship Id="rId5" Type="http://schemas.openxmlformats.org/officeDocument/2006/relationships/hyperlink" Target="http://voicethread.com/myvoice/%23thread/7078042/37632682/38868070" TargetMode="External"/><Relationship Id="rId6" Type="http://schemas.openxmlformats.org/officeDocument/2006/relationships/hyperlink" Target="http://alexherecon.blogspot.com/?zx=98e7ac6293b76e58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voicethread.com/myvoice/%23thread/7078020/37632509/38824976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A7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51" y="1223701"/>
            <a:ext cx="4165136" cy="868362"/>
          </a:xfrm>
        </p:spPr>
        <p:txBody>
          <a:bodyPr/>
          <a:lstStyle/>
          <a:p>
            <a:r>
              <a:rPr lang="en-US" sz="5400" dirty="0" smtClean="0">
                <a:solidFill>
                  <a:srgbClr val="0000FF"/>
                </a:solidFill>
                <a:latin typeface="Avenir Black Oblique"/>
                <a:cs typeface="Avenir Black Oblique"/>
              </a:rPr>
              <a:t>Technology</a:t>
            </a:r>
            <a:endParaRPr lang="en-US" sz="5400" dirty="0">
              <a:solidFill>
                <a:srgbClr val="0000FF"/>
              </a:solidFill>
              <a:latin typeface="Avenir Black Oblique"/>
              <a:cs typeface="Avenir Black Oblique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57021" y="2715284"/>
            <a:ext cx="3122564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solidFill>
                  <a:srgbClr val="0000FF"/>
                </a:solidFill>
                <a:latin typeface="Avenir Black Oblique"/>
                <a:cs typeface="Avenir Black Oblique"/>
              </a:rPr>
              <a:t>Games</a:t>
            </a:r>
            <a:endParaRPr lang="en-US" sz="5400" dirty="0">
              <a:solidFill>
                <a:srgbClr val="0000FF"/>
              </a:solidFill>
              <a:latin typeface="Avenir Black Oblique"/>
              <a:cs typeface="Avenir Black Oblique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03048" y="4064467"/>
            <a:ext cx="4599570" cy="9558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solidFill>
                  <a:srgbClr val="0000FF"/>
                </a:solidFill>
                <a:latin typeface="Avenir Black Oblique"/>
                <a:cs typeface="Avenir Black Oblique"/>
              </a:rPr>
              <a:t>Gamification</a:t>
            </a:r>
            <a:endParaRPr lang="en-US" sz="5400" dirty="0">
              <a:solidFill>
                <a:srgbClr val="0000FF"/>
              </a:solidFill>
              <a:latin typeface="Avenir Black Oblique"/>
              <a:cs typeface="Avenir Black Oblique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321574" y="4961017"/>
            <a:ext cx="4165136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dirty="0">
              <a:solidFill>
                <a:srgbClr val="0000FF"/>
              </a:solidFill>
              <a:latin typeface="Avenir Black"/>
              <a:cs typeface="Avenir Black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007862" y="5020291"/>
            <a:ext cx="5136138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00AB"/>
                </a:solidFill>
                <a:latin typeface="Avenir Black"/>
                <a:cs typeface="Avenir Black"/>
              </a:rPr>
              <a:t>KEEN CONFERENCE 2016</a:t>
            </a:r>
            <a:endParaRPr lang="en-US" sz="2800" dirty="0">
              <a:solidFill>
                <a:srgbClr val="0000AB"/>
              </a:solidFill>
              <a:latin typeface="Avenir Black"/>
              <a:cs typeface="Avenir Black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616279" y="300808"/>
            <a:ext cx="0" cy="2406462"/>
          </a:xfrm>
          <a:prstGeom prst="line">
            <a:avLst/>
          </a:prstGeom>
          <a:ln w="127000">
            <a:solidFill>
              <a:srgbClr val="0000A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169695" y="300808"/>
            <a:ext cx="0" cy="3526136"/>
          </a:xfrm>
          <a:prstGeom prst="line">
            <a:avLst/>
          </a:prstGeom>
          <a:ln w="127000">
            <a:solidFill>
              <a:srgbClr val="0000A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802618" y="300808"/>
            <a:ext cx="4038" cy="4632022"/>
          </a:xfrm>
          <a:prstGeom prst="line">
            <a:avLst/>
          </a:prstGeom>
          <a:ln w="127000">
            <a:solidFill>
              <a:srgbClr val="0000A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196014" y="5899499"/>
            <a:ext cx="2606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Font typeface="Arial"/>
              <a:buChar char="•"/>
            </a:pPr>
            <a:r>
              <a:rPr lang="en-US" sz="2000" dirty="0" smtClean="0">
                <a:solidFill>
                  <a:srgbClr val="0000AB"/>
                </a:solidFill>
                <a:latin typeface="Avenir Black"/>
                <a:cs typeface="Avenir Black"/>
              </a:rPr>
              <a:t>Dillon Buck</a:t>
            </a:r>
          </a:p>
          <a:p>
            <a:pPr marL="342900" indent="-342900" algn="r">
              <a:buFont typeface="Arial"/>
              <a:buChar char="•"/>
            </a:pPr>
            <a:r>
              <a:rPr lang="en-US" sz="2000" dirty="0" err="1" smtClean="0">
                <a:solidFill>
                  <a:srgbClr val="0000AB"/>
                </a:solidFill>
                <a:latin typeface="Avenir Black"/>
                <a:cs typeface="Avenir Black"/>
              </a:rPr>
              <a:t>Cearra</a:t>
            </a:r>
            <a:r>
              <a:rPr lang="en-US" sz="2000" dirty="0" smtClean="0">
                <a:solidFill>
                  <a:srgbClr val="0000AB"/>
                </a:solidFill>
                <a:latin typeface="Avenir Black"/>
                <a:cs typeface="Avenir Black"/>
              </a:rPr>
              <a:t> Jones</a:t>
            </a:r>
            <a:endParaRPr lang="en-US" sz="2000" dirty="0">
              <a:solidFill>
                <a:srgbClr val="0000AB"/>
              </a:solidFill>
              <a:latin typeface="Avenir Black"/>
              <a:cs typeface="Avenir Black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06656" y="5899441"/>
            <a:ext cx="3105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Font typeface="Arial"/>
              <a:buChar char="•"/>
            </a:pPr>
            <a:r>
              <a:rPr lang="en-US" sz="2000" dirty="0" smtClean="0">
                <a:solidFill>
                  <a:srgbClr val="0000AB"/>
                </a:solidFill>
                <a:latin typeface="Avenir Black"/>
                <a:cs typeface="Avenir Black"/>
              </a:rPr>
              <a:t>Edward Franco</a:t>
            </a:r>
          </a:p>
          <a:p>
            <a:pPr marL="342900" indent="-342900" algn="r">
              <a:buFont typeface="Arial"/>
              <a:buChar char="•"/>
            </a:pPr>
            <a:r>
              <a:rPr lang="en-US" sz="2000" dirty="0" smtClean="0">
                <a:solidFill>
                  <a:srgbClr val="0000AB"/>
                </a:solidFill>
                <a:latin typeface="Avenir Black"/>
                <a:cs typeface="Avenir Black"/>
              </a:rPr>
              <a:t>Amy Ramirez-Spears</a:t>
            </a:r>
            <a:endParaRPr lang="en-US" sz="2000" dirty="0">
              <a:solidFill>
                <a:srgbClr val="0000AB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838589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39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366" y="299399"/>
            <a:ext cx="8541484" cy="1624978"/>
          </a:xfrm>
        </p:spPr>
        <p:txBody>
          <a:bodyPr/>
          <a:lstStyle/>
          <a:p>
            <a:pPr algn="l"/>
            <a:r>
              <a:rPr lang="en-US" dirty="0" smtClean="0">
                <a:latin typeface="Avenir Black Oblique"/>
                <a:cs typeface="Avenir Black Oblique"/>
              </a:rPr>
              <a:t>Teachers: </a:t>
            </a:r>
            <a:r>
              <a:rPr lang="en-US" sz="1400" dirty="0">
                <a:solidFill>
                  <a:srgbClr val="0000FF"/>
                </a:solidFill>
                <a:latin typeface="Avenir Black Oblique"/>
                <a:cs typeface="Avenir Black Oblique"/>
              </a:rPr>
              <a:t>https://</a:t>
            </a:r>
            <a:r>
              <a:rPr lang="en-US" sz="1400" dirty="0" smtClean="0">
                <a:solidFill>
                  <a:srgbClr val="0000FF"/>
                </a:solidFill>
                <a:latin typeface="Avenir Black Oblique"/>
                <a:cs typeface="Avenir Black Oblique"/>
              </a:rPr>
              <a:t>getkahoot.com</a:t>
            </a:r>
            <a:br>
              <a:rPr lang="en-US" sz="1400" dirty="0" smtClean="0">
                <a:solidFill>
                  <a:srgbClr val="0000FF"/>
                </a:solidFill>
                <a:latin typeface="Avenir Black Oblique"/>
                <a:cs typeface="Avenir Black Oblique"/>
              </a:rPr>
            </a:br>
            <a:endParaRPr lang="en-US" sz="2800" dirty="0">
              <a:solidFill>
                <a:srgbClr val="0000FF"/>
              </a:solidFill>
              <a:latin typeface="Avenir Black Oblique"/>
              <a:cs typeface="Avenir Black Oblique"/>
            </a:endParaRPr>
          </a:p>
        </p:txBody>
      </p:sp>
      <p:pic>
        <p:nvPicPr>
          <p:cNvPr id="3" name="Picture 2" descr="Screenshot 2016-02-09 20.26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73" y="1623570"/>
            <a:ext cx="8123852" cy="493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78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venir Black Oblique"/>
                <a:cs typeface="Avenir Black Oblique"/>
              </a:rPr>
              <a:t>Students</a:t>
            </a:r>
            <a:r>
              <a:rPr lang="en-US" sz="6000" dirty="0">
                <a:solidFill>
                  <a:srgbClr val="000000"/>
                </a:solidFill>
                <a:latin typeface="Avenir Black Oblique"/>
                <a:cs typeface="Avenir Black Oblique"/>
              </a:rPr>
              <a:t>:</a:t>
            </a:r>
            <a:r>
              <a:rPr lang="en-US" sz="4800" dirty="0">
                <a:solidFill>
                  <a:srgbClr val="0000FF"/>
                </a:solidFill>
                <a:latin typeface="Avenir Black Oblique"/>
                <a:cs typeface="Avenir Black Oblique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Avenir Black Oblique"/>
                <a:cs typeface="Avenir Black Oblique"/>
              </a:rPr>
              <a:t>Kahoot.it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763599"/>
            <a:ext cx="7545842" cy="380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23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439" y="4328860"/>
            <a:ext cx="4350780" cy="2088374"/>
          </a:xfrm>
          <a:prstGeom prst="rect">
            <a:avLst/>
          </a:prstGeom>
        </p:spPr>
      </p:pic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703" y="1499475"/>
            <a:ext cx="1409996" cy="14099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79533" y="319809"/>
            <a:ext cx="578549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venir Black Oblique"/>
                <a:cs typeface="Avenir Black Oblique"/>
              </a:rPr>
              <a:t>Go to:  </a:t>
            </a:r>
            <a:r>
              <a:rPr lang="en-US" sz="8800" dirty="0" smtClean="0">
                <a:solidFill>
                  <a:srgbClr val="0000AB"/>
                </a:solidFill>
                <a:latin typeface="Avenir Black Oblique"/>
                <a:cs typeface="Avenir Black Oblique"/>
              </a:rPr>
              <a:t>Kahoot.it</a:t>
            </a:r>
            <a:endParaRPr lang="en-US" sz="8800" dirty="0">
              <a:solidFill>
                <a:srgbClr val="0000AB"/>
              </a:solidFill>
              <a:latin typeface="Avenir Black Oblique"/>
              <a:cs typeface="Avenir Black Oblique"/>
            </a:endParaRPr>
          </a:p>
        </p:txBody>
      </p:sp>
    </p:spTree>
    <p:extLst>
      <p:ext uri="{BB962C8B-B14F-4D97-AF65-F5344CB8AC3E}">
        <p14:creationId xmlns:p14="http://schemas.microsoft.com/office/powerpoint/2010/main" val="1275766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venir Black Oblique"/>
                <a:cs typeface="Avenir Black Oblique"/>
              </a:rPr>
              <a:t>VoiceThread</a:t>
            </a:r>
            <a:r>
              <a:rPr lang="en-US" dirty="0" smtClean="0">
                <a:latin typeface="Avenir Black Oblique"/>
                <a:cs typeface="Avenir Black Oblique"/>
              </a:rPr>
              <a:t> </a:t>
            </a:r>
            <a:endParaRPr lang="en-US" dirty="0">
              <a:latin typeface="Avenir Black Oblique"/>
              <a:cs typeface="Avenir Black Obliqu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309" y="1542328"/>
            <a:ext cx="5135418" cy="51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884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  <a:ln>
            <a:solidFill>
              <a:schemeClr val="accent2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venir Black Oblique"/>
                <a:cs typeface="Avenir Black Oblique"/>
              </a:rPr>
              <a:t>VoiceThread</a:t>
            </a:r>
            <a:r>
              <a:rPr lang="en-US" dirty="0" smtClean="0">
                <a:latin typeface="Avenir Black Oblique"/>
                <a:cs typeface="Avenir Black Oblique"/>
              </a:rPr>
              <a:t> </a:t>
            </a:r>
            <a:br>
              <a:rPr lang="en-US" dirty="0" smtClean="0">
                <a:latin typeface="Avenir Black Oblique"/>
                <a:cs typeface="Avenir Black Oblique"/>
              </a:rPr>
            </a:br>
            <a:endParaRPr lang="en-US" dirty="0">
              <a:solidFill>
                <a:srgbClr val="800000"/>
              </a:solidFill>
              <a:latin typeface="Avenir Black"/>
              <a:cs typeface="Avenir Black"/>
            </a:endParaRP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20" y="1508505"/>
            <a:ext cx="5032866" cy="50328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56996" y="2152373"/>
            <a:ext cx="2820161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  <a:latin typeface="Avenir Black Oblique"/>
                <a:cs typeface="Avenir Black Oblique"/>
              </a:rPr>
              <a:t>It’s an application that allows users to post media artifacts for community feedback. </a:t>
            </a:r>
            <a:endParaRPr lang="en-US" sz="2800" dirty="0">
              <a:solidFill>
                <a:srgbClr val="3366FF"/>
              </a:solidFill>
              <a:latin typeface="Avenir Black Oblique"/>
              <a:cs typeface="Avenir Black Oblique"/>
            </a:endParaRPr>
          </a:p>
        </p:txBody>
      </p:sp>
      <p:sp>
        <p:nvSpPr>
          <p:cNvPr id="3" name="Oval 2"/>
          <p:cNvSpPr/>
          <p:nvPr/>
        </p:nvSpPr>
        <p:spPr>
          <a:xfrm>
            <a:off x="6996586" y="3400750"/>
            <a:ext cx="1442373" cy="624188"/>
          </a:xfrm>
          <a:prstGeom prst="ellipse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118273" y="4636729"/>
            <a:ext cx="2109740" cy="787252"/>
          </a:xfrm>
          <a:prstGeom prst="ellipse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195910" y="5423981"/>
            <a:ext cx="19240" cy="5608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156996" y="5984814"/>
            <a:ext cx="2820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lack Oblique"/>
                <a:cs typeface="Avenir Black Oblique"/>
              </a:rPr>
              <a:t>Online discussion threads</a:t>
            </a:r>
            <a:endParaRPr lang="en-US" dirty="0">
              <a:latin typeface="Avenir Black Oblique"/>
              <a:cs typeface="Avenir Black Oblique"/>
            </a:endParaRPr>
          </a:p>
        </p:txBody>
      </p:sp>
    </p:spTree>
    <p:extLst>
      <p:ext uri="{BB962C8B-B14F-4D97-AF65-F5344CB8AC3E}">
        <p14:creationId xmlns:p14="http://schemas.microsoft.com/office/powerpoint/2010/main" val="2800440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 to : </a:t>
            </a:r>
            <a:r>
              <a:rPr lang="en-US" dirty="0" smtClean="0">
                <a:solidFill>
                  <a:srgbClr val="FF0000"/>
                </a:solidFill>
              </a:rPr>
              <a:t>voicethread.com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Screenshot 2015-12-06 22.12.4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" b="261"/>
          <a:stretch>
            <a:fillRect/>
          </a:stretch>
        </p:blipFill>
        <p:spPr>
          <a:xfrm>
            <a:off x="198582" y="1680874"/>
            <a:ext cx="8877043" cy="4923126"/>
          </a:xfrm>
        </p:spPr>
      </p:pic>
      <p:sp>
        <p:nvSpPr>
          <p:cNvPr id="5" name="Oval 4"/>
          <p:cNvSpPr/>
          <p:nvPr/>
        </p:nvSpPr>
        <p:spPr>
          <a:xfrm>
            <a:off x="8228013" y="2101273"/>
            <a:ext cx="847612" cy="715818"/>
          </a:xfrm>
          <a:prstGeom prst="ellipse">
            <a:avLst/>
          </a:prstGeom>
          <a:noFill/>
          <a:ln w="635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9541451">
            <a:off x="6621647" y="2875328"/>
            <a:ext cx="1616363" cy="4634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0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</a:t>
            </a:r>
            <a:r>
              <a:rPr lang="en-US" dirty="0" err="1" smtClean="0"/>
              <a:t>Voicethreads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538" y="1735138"/>
            <a:ext cx="8977462" cy="400103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://voicethread.com/myvoice/#thread/7078020/37632509/38824976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://voicethread.com/myvoice/#thread/7077926/37632179/</a:t>
            </a:r>
            <a:r>
              <a:rPr lang="en-US" dirty="0" smtClean="0">
                <a:hlinkClick r:id="rId3"/>
              </a:rPr>
              <a:t>38924651</a:t>
            </a:r>
            <a:endParaRPr lang="en-US" dirty="0"/>
          </a:p>
          <a:p>
            <a:r>
              <a:rPr lang="en-US" dirty="0" smtClean="0"/>
              <a:t> </a:t>
            </a:r>
            <a:r>
              <a:rPr lang="en-US" dirty="0">
                <a:hlinkClick r:id="rId4"/>
              </a:rPr>
              <a:t>http://voicethread.com/share/7089492/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 smtClean="0"/>
              <a:t>Example</a:t>
            </a:r>
          </a:p>
          <a:p>
            <a:r>
              <a:rPr lang="en-US" dirty="0" smtClean="0">
                <a:hlinkClick r:id="rId5"/>
              </a:rPr>
              <a:t>http</a:t>
            </a:r>
            <a:r>
              <a:rPr lang="en-US" dirty="0">
                <a:hlinkClick r:id="rId5"/>
              </a:rPr>
              <a:t>://voicethread.com/myvoice/#thread/7078042/37632682/</a:t>
            </a:r>
            <a:r>
              <a:rPr lang="en-US" dirty="0" smtClean="0">
                <a:hlinkClick r:id="rId5"/>
              </a:rPr>
              <a:t>38868070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hlinkClick r:id="rId6"/>
              </a:rPr>
              <a:t>http://alexherecon.blogspot.com/?zx=</a:t>
            </a:r>
            <a:r>
              <a:rPr lang="en-US" dirty="0" smtClean="0">
                <a:hlinkClick r:id="rId6"/>
              </a:rPr>
              <a:t>98e7ac6293b76e58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</a:t>
            </a:r>
            <a:r>
              <a:rPr lang="en-US" b="1" dirty="0" smtClean="0"/>
              <a:t> Blog Example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48031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074420" y="503238"/>
            <a:ext cx="473122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Avenir Black Oblique"/>
                <a:cs typeface="Avenir Black Oblique"/>
              </a:rPr>
              <a:t>Gamification </a:t>
            </a:r>
            <a:endParaRPr lang="en-US" b="1" dirty="0">
              <a:latin typeface="Avenir Black Oblique"/>
              <a:cs typeface="Avenir Black Oblique"/>
            </a:endParaRPr>
          </a:p>
        </p:txBody>
      </p:sp>
    </p:spTree>
    <p:extLst>
      <p:ext uri="{BB962C8B-B14F-4D97-AF65-F5344CB8AC3E}">
        <p14:creationId xmlns:p14="http://schemas.microsoft.com/office/powerpoint/2010/main" val="621537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shot 2016-02-07 19.13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9144000" cy="64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47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16" y="623213"/>
            <a:ext cx="3804578" cy="27166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17" y="3649048"/>
            <a:ext cx="4617629" cy="30914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458" y="565257"/>
            <a:ext cx="3752128" cy="2774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4856" y="3649048"/>
            <a:ext cx="6106398" cy="27577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0517" y="15679"/>
            <a:ext cx="7083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lack Oblique"/>
                <a:cs typeface="Avenir Black Oblique"/>
              </a:rPr>
              <a:t>Majority of US households own 4 digital devices</a:t>
            </a:r>
            <a:endParaRPr lang="en-US" dirty="0">
              <a:latin typeface="Avenir Black Oblique"/>
              <a:cs typeface="Avenir Black Obliqu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34198" y="6427592"/>
            <a:ext cx="4409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lack Oblique"/>
                <a:cs typeface="Avenir Black Oblique"/>
              </a:rPr>
              <a:t>- Entertainment Software Association</a:t>
            </a:r>
            <a:endParaRPr lang="en-US" dirty="0">
              <a:latin typeface="Avenir Black Oblique"/>
              <a:cs typeface="Avenir Black Oblique"/>
            </a:endParaRPr>
          </a:p>
        </p:txBody>
      </p:sp>
    </p:spTree>
    <p:extLst>
      <p:ext uri="{BB962C8B-B14F-4D97-AF65-F5344CB8AC3E}">
        <p14:creationId xmlns:p14="http://schemas.microsoft.com/office/powerpoint/2010/main" val="882142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Avenir Black Oblique"/>
                <a:cs typeface="Avenir Black Oblique"/>
              </a:rPr>
              <a:t>Rewards &amp; Consequences</a:t>
            </a:r>
            <a:endParaRPr lang="en-US" sz="4000" dirty="0">
              <a:latin typeface="Avenir Black Oblique"/>
              <a:cs typeface="Avenir Black Obliqu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015" y="2011207"/>
            <a:ext cx="8544985" cy="4056062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Avenir Black Oblique"/>
                <a:cs typeface="Avenir Black Oblique"/>
              </a:rPr>
              <a:t>XP (Experience Points) </a:t>
            </a:r>
            <a:r>
              <a:rPr lang="en-US" sz="3600" dirty="0" smtClean="0">
                <a:latin typeface="Avenir Black Oblique"/>
                <a:cs typeface="Avenir Black Oblique"/>
              </a:rPr>
              <a:t>– rewards for smart thinking, good behavior &amp; performance</a:t>
            </a:r>
          </a:p>
          <a:p>
            <a:pPr marL="0" indent="0">
              <a:buNone/>
            </a:pPr>
            <a:endParaRPr lang="en-US" sz="3600" dirty="0" smtClean="0">
              <a:latin typeface="Avenir Black Oblique"/>
              <a:cs typeface="Avenir Black Oblique"/>
            </a:endParaRPr>
          </a:p>
          <a:p>
            <a:pPr lvl="1"/>
            <a:r>
              <a:rPr lang="en-US" sz="2800" dirty="0">
                <a:solidFill>
                  <a:srgbClr val="FF0000"/>
                </a:solidFill>
                <a:latin typeface="Avenir Black Oblique"/>
                <a:cs typeface="Avenir Black Oblique"/>
              </a:rPr>
              <a:t>Every ____ XP,  you level up and gain </a:t>
            </a:r>
            <a:r>
              <a:rPr lang="en-US" sz="2800" dirty="0" smtClean="0">
                <a:solidFill>
                  <a:srgbClr val="FF0000"/>
                </a:solidFill>
                <a:latin typeface="Avenir Black Oblique"/>
                <a:cs typeface="Avenir Black Oblique"/>
              </a:rPr>
              <a:t>powers</a:t>
            </a:r>
            <a:endParaRPr lang="en-US" sz="2800" dirty="0" smtClean="0">
              <a:latin typeface="Avenir Black Oblique"/>
              <a:cs typeface="Avenir Black Oblique"/>
            </a:endParaRPr>
          </a:p>
        </p:txBody>
      </p:sp>
    </p:spTree>
    <p:extLst>
      <p:ext uri="{BB962C8B-B14F-4D97-AF65-F5344CB8AC3E}">
        <p14:creationId xmlns:p14="http://schemas.microsoft.com/office/powerpoint/2010/main" val="423479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729"/>
            <a:ext cx="7313613" cy="868362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latin typeface="Avenir Black Oblique"/>
                <a:cs typeface="Avenir Black Oblique"/>
              </a:rPr>
              <a:t>Experience Points</a:t>
            </a:r>
            <a:endParaRPr lang="en-US" dirty="0">
              <a:solidFill>
                <a:srgbClr val="0000FF"/>
              </a:solidFill>
              <a:latin typeface="Avenir Black Oblique"/>
              <a:cs typeface="Avenir Black Oblique"/>
            </a:endParaRPr>
          </a:p>
        </p:txBody>
      </p:sp>
      <p:pic>
        <p:nvPicPr>
          <p:cNvPr id="5" name="Picture 4" descr="Screenshot 2016-02-07 21.43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91"/>
            <a:ext cx="9144000" cy="584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92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8765"/>
            <a:ext cx="7313613" cy="868362"/>
          </a:xfrm>
        </p:spPr>
        <p:txBody>
          <a:bodyPr/>
          <a:lstStyle/>
          <a:p>
            <a:r>
              <a:rPr lang="en-US" sz="4000" dirty="0" smtClean="0">
                <a:latin typeface="Avenir Black Oblique"/>
                <a:cs typeface="Avenir Black Oblique"/>
              </a:rPr>
              <a:t>Rewards &amp; Consequences</a:t>
            </a:r>
            <a:endParaRPr lang="en-US" sz="4000" dirty="0">
              <a:latin typeface="Avenir Black Oblique"/>
              <a:cs typeface="Avenir Black Obliqu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681" y="1376709"/>
            <a:ext cx="8544985" cy="95704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Avenir Black Oblique"/>
                <a:cs typeface="Avenir Black Oblique"/>
              </a:rPr>
              <a:t>HP (Health Points) </a:t>
            </a:r>
            <a:r>
              <a:rPr lang="en-US" sz="3600" dirty="0" smtClean="0">
                <a:latin typeface="Avenir Black Oblique"/>
                <a:cs typeface="Avenir Black Oblique"/>
              </a:rPr>
              <a:t>– consequences </a:t>
            </a:r>
          </a:p>
        </p:txBody>
      </p:sp>
      <p:pic>
        <p:nvPicPr>
          <p:cNvPr id="4" name="Picture 3" descr="Screenshot 2016-02-07 21.48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76" y="1983957"/>
            <a:ext cx="8207806" cy="487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43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Avenir Black Oblique"/>
                <a:cs typeface="Avenir Black Oblique"/>
              </a:rPr>
              <a:t>Rewards &amp; Consequences</a:t>
            </a:r>
            <a:endParaRPr lang="en-US" sz="4000" dirty="0">
              <a:latin typeface="Avenir Black Oblique"/>
              <a:cs typeface="Avenir Black Obliqu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681" y="1735138"/>
            <a:ext cx="8544985" cy="4056062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Avenir Black Oblique"/>
                <a:cs typeface="Avenir Black Oblique"/>
              </a:rPr>
              <a:t>AP (Action Points) </a:t>
            </a:r>
            <a:r>
              <a:rPr lang="en-US" sz="3600" dirty="0" smtClean="0">
                <a:latin typeface="Avenir Black Oblique"/>
                <a:cs typeface="Avenir Black Oblique"/>
              </a:rPr>
              <a:t>– get to use your powers</a:t>
            </a:r>
          </a:p>
          <a:p>
            <a:pPr lvl="1"/>
            <a:r>
              <a:rPr lang="en-US" sz="2800" dirty="0" smtClean="0">
                <a:solidFill>
                  <a:srgbClr val="FF0000"/>
                </a:solidFill>
                <a:latin typeface="Avenir Black Oblique"/>
                <a:cs typeface="Avenir Black Oblique"/>
              </a:rPr>
              <a:t>Everyday you gain AP</a:t>
            </a:r>
          </a:p>
          <a:p>
            <a:pPr lvl="1"/>
            <a:r>
              <a:rPr lang="en-US" sz="2800" dirty="0" smtClean="0">
                <a:solidFill>
                  <a:srgbClr val="FF0000"/>
                </a:solidFill>
                <a:latin typeface="Avenir Black Oblique"/>
                <a:cs typeface="Avenir Black Oblique"/>
              </a:rPr>
              <a:t>Whenever you use your powers,  AP decreases</a:t>
            </a:r>
          </a:p>
          <a:p>
            <a:pPr lvl="1"/>
            <a:r>
              <a:rPr lang="en-US" sz="2800" dirty="0" smtClean="0">
                <a:solidFill>
                  <a:srgbClr val="FF0000"/>
                </a:solidFill>
                <a:latin typeface="Avenir Black Oblique"/>
                <a:cs typeface="Avenir Black Oblique"/>
              </a:rPr>
              <a:t>When AP is below unacceptable amounts, you will suffer a consequence.</a:t>
            </a:r>
            <a:endParaRPr lang="en-US" sz="2800" dirty="0">
              <a:solidFill>
                <a:srgbClr val="FF0000"/>
              </a:solidFill>
              <a:latin typeface="Avenir Black Oblique"/>
              <a:cs typeface="Avenir Black Oblique"/>
            </a:endParaRPr>
          </a:p>
        </p:txBody>
      </p:sp>
    </p:spTree>
    <p:extLst>
      <p:ext uri="{BB962C8B-B14F-4D97-AF65-F5344CB8AC3E}">
        <p14:creationId xmlns:p14="http://schemas.microsoft.com/office/powerpoint/2010/main" val="2160134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546" y="375730"/>
            <a:ext cx="7313613" cy="868362"/>
          </a:xfrm>
        </p:spPr>
        <p:txBody>
          <a:bodyPr/>
          <a:lstStyle/>
          <a:p>
            <a:r>
              <a:rPr lang="en-US" dirty="0" smtClean="0"/>
              <a:t>The Mage – AP</a:t>
            </a:r>
            <a:endParaRPr lang="en-US" dirty="0"/>
          </a:p>
        </p:txBody>
      </p:sp>
      <p:pic>
        <p:nvPicPr>
          <p:cNvPr id="4" name="Picture 3" descr="Screenshot 2016-02-07 19.13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22" y="1861516"/>
            <a:ext cx="6395331" cy="44880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84461" y="1244092"/>
            <a:ext cx="2061657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Avenir Black Oblique"/>
                <a:cs typeface="Avenir Black Oblique"/>
              </a:rPr>
              <a:t>Mana</a:t>
            </a:r>
            <a:r>
              <a:rPr lang="en-US" dirty="0" smtClean="0">
                <a:solidFill>
                  <a:srgbClr val="FF0000"/>
                </a:solidFill>
                <a:latin typeface="Avenir Black Oblique"/>
                <a:cs typeface="Avenir Black Oblique"/>
              </a:rPr>
              <a:t> Transfer </a:t>
            </a:r>
            <a:r>
              <a:rPr lang="en-US" dirty="0" smtClean="0">
                <a:latin typeface="Avenir Black Oblique"/>
                <a:cs typeface="Avenir Black Oblique"/>
              </a:rPr>
              <a:t>– members gain AP.</a:t>
            </a:r>
          </a:p>
          <a:p>
            <a:endParaRPr lang="en-US" dirty="0">
              <a:latin typeface="Avenir Black Oblique"/>
              <a:cs typeface="Avenir Black Oblique"/>
            </a:endParaRPr>
          </a:p>
          <a:p>
            <a:r>
              <a:rPr lang="en-US" dirty="0">
                <a:solidFill>
                  <a:srgbClr val="FF0000"/>
                </a:solidFill>
                <a:latin typeface="Avenir Black Oblique"/>
                <a:cs typeface="Avenir Black Oblique"/>
              </a:rPr>
              <a:t>Invisibility </a:t>
            </a:r>
            <a:r>
              <a:rPr lang="en-US" dirty="0">
                <a:latin typeface="Avenir Black Oblique"/>
                <a:cs typeface="Avenir Black Oblique"/>
              </a:rPr>
              <a:t>– can skip a </a:t>
            </a:r>
            <a:r>
              <a:rPr lang="en-US" dirty="0" err="1">
                <a:latin typeface="Avenir Black Oblique"/>
                <a:cs typeface="Avenir Black Oblique"/>
              </a:rPr>
              <a:t>bellwork</a:t>
            </a:r>
            <a:r>
              <a:rPr lang="en-US" dirty="0">
                <a:latin typeface="Avenir Black Oblique"/>
                <a:cs typeface="Avenir Black Oblique"/>
              </a:rPr>
              <a:t> and still earn points.</a:t>
            </a:r>
          </a:p>
          <a:p>
            <a:endParaRPr lang="en-US" dirty="0" smtClean="0">
              <a:solidFill>
                <a:srgbClr val="FF0000"/>
              </a:solidFill>
              <a:latin typeface="Avenir Black Oblique"/>
              <a:cs typeface="Avenir Black Oblique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Avenir Black Oblique"/>
                <a:cs typeface="Avenir Black Oblique"/>
              </a:rPr>
              <a:t>Teleport</a:t>
            </a:r>
            <a:r>
              <a:rPr lang="en-US" dirty="0" smtClean="0">
                <a:latin typeface="Avenir Black Oblique"/>
                <a:cs typeface="Avenir Black Oblique"/>
              </a:rPr>
              <a:t> – trade places with any classmate.</a:t>
            </a:r>
          </a:p>
          <a:p>
            <a:endParaRPr lang="en-US" dirty="0">
              <a:latin typeface="Avenir Black Oblique"/>
              <a:cs typeface="Avenir Black Oblique"/>
            </a:endParaRPr>
          </a:p>
          <a:p>
            <a:endParaRPr lang="en-US" dirty="0">
              <a:latin typeface="Avenir Black Oblique"/>
              <a:cs typeface="Avenir Black Oblique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Avenir Black Oblique"/>
                <a:cs typeface="Avenir Black Oblique"/>
              </a:rPr>
              <a:t>Clairvoyance</a:t>
            </a:r>
            <a:r>
              <a:rPr lang="en-US" dirty="0" smtClean="0">
                <a:latin typeface="Avenir Black Oblique"/>
                <a:cs typeface="Avenir Black Oblique"/>
              </a:rPr>
              <a:t> – Team can get a hint on an/ some exam question(s).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00336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Warrior - HP</a:t>
            </a:r>
            <a:endParaRPr lang="en-US" dirty="0"/>
          </a:p>
        </p:txBody>
      </p:sp>
      <p:pic>
        <p:nvPicPr>
          <p:cNvPr id="4" name="Picture 3" descr="Screenshot 2016-02-07 19.45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28" y="1761482"/>
            <a:ext cx="6351002" cy="44910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84461" y="1244092"/>
            <a:ext cx="2061657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venir Black Oblique"/>
                <a:cs typeface="Avenir Black Oblique"/>
              </a:rPr>
              <a:t>Protect </a:t>
            </a:r>
            <a:r>
              <a:rPr lang="en-US" dirty="0" smtClean="0">
                <a:latin typeface="Avenir Black Oblique"/>
                <a:cs typeface="Avenir Black Oblique"/>
              </a:rPr>
              <a:t>– warrior take teammate’s damage </a:t>
            </a:r>
          </a:p>
          <a:p>
            <a:endParaRPr lang="en-US" dirty="0">
              <a:latin typeface="Avenir Black Oblique"/>
              <a:cs typeface="Avenir Black Oblique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Avenir Black Oblique"/>
                <a:cs typeface="Avenir Black Oblique"/>
              </a:rPr>
              <a:t>Savage</a:t>
            </a:r>
            <a:r>
              <a:rPr lang="en-US" dirty="0" smtClean="0">
                <a:latin typeface="Avenir Black Oblique"/>
                <a:cs typeface="Avenir Black Oblique"/>
              </a:rPr>
              <a:t> – skip a </a:t>
            </a:r>
            <a:r>
              <a:rPr lang="en-US" dirty="0" err="1" smtClean="0">
                <a:latin typeface="Avenir Black Oblique"/>
                <a:cs typeface="Avenir Black Oblique"/>
              </a:rPr>
              <a:t>bellwork</a:t>
            </a:r>
            <a:r>
              <a:rPr lang="en-US" dirty="0" smtClean="0">
                <a:latin typeface="Avenir Black Oblique"/>
                <a:cs typeface="Avenir Black Oblique"/>
              </a:rPr>
              <a:t> and still earn points</a:t>
            </a:r>
          </a:p>
          <a:p>
            <a:endParaRPr lang="en-US" dirty="0">
              <a:latin typeface="Avenir Black Oblique"/>
              <a:cs typeface="Avenir Black Oblique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Avenir Black Oblique"/>
                <a:cs typeface="Avenir Black Oblique"/>
              </a:rPr>
              <a:t>Ambush</a:t>
            </a:r>
            <a:r>
              <a:rPr lang="en-US" dirty="0">
                <a:latin typeface="Avenir Black Oblique"/>
                <a:cs typeface="Avenir Black Oblique"/>
              </a:rPr>
              <a:t> </a:t>
            </a:r>
            <a:r>
              <a:rPr lang="en-US" dirty="0" smtClean="0">
                <a:latin typeface="Avenir Black Oblique"/>
                <a:cs typeface="Avenir Black Oblique"/>
              </a:rPr>
              <a:t>– can hand in late assignments w/o deductions</a:t>
            </a:r>
          </a:p>
          <a:p>
            <a:endParaRPr lang="en-US" dirty="0">
              <a:latin typeface="Avenir Black Oblique"/>
              <a:cs typeface="Avenir Black Oblique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Avenir Black Oblique"/>
                <a:cs typeface="Avenir Black Oblique"/>
              </a:rPr>
              <a:t>Frontal Assault</a:t>
            </a:r>
            <a:r>
              <a:rPr lang="en-US" dirty="0" smtClean="0">
                <a:latin typeface="Avenir Black Oblique"/>
                <a:cs typeface="Avenir Black Oblique"/>
              </a:rPr>
              <a:t> All team members can hand assignment without deduction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2242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Healer - balanced</a:t>
            </a:r>
            <a:endParaRPr lang="en-US" dirty="0"/>
          </a:p>
        </p:txBody>
      </p:sp>
      <p:pic>
        <p:nvPicPr>
          <p:cNvPr id="4" name="Picture 3" descr="Screenshot 2016-02-07 19.53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38" y="1718627"/>
            <a:ext cx="6424270" cy="4585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58092" y="1225688"/>
            <a:ext cx="2061657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venir Black Oblique"/>
                <a:cs typeface="Avenir Black Oblique"/>
              </a:rPr>
              <a:t>Heal</a:t>
            </a:r>
          </a:p>
          <a:p>
            <a:r>
              <a:rPr lang="en-US" dirty="0" smtClean="0">
                <a:latin typeface="Avenir Black Oblique"/>
                <a:cs typeface="Avenir Black Oblique"/>
              </a:rPr>
              <a:t>– member gain health points</a:t>
            </a:r>
          </a:p>
          <a:p>
            <a:endParaRPr lang="en-US" dirty="0">
              <a:latin typeface="Avenir Black Oblique"/>
              <a:cs typeface="Avenir Black Oblique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Avenir Black Oblique"/>
                <a:cs typeface="Avenir Black Oblique"/>
              </a:rPr>
              <a:t>Ardent Faith</a:t>
            </a:r>
            <a:r>
              <a:rPr lang="en-US" dirty="0" smtClean="0">
                <a:latin typeface="Avenir Black Oblique"/>
                <a:cs typeface="Avenir Black Oblique"/>
              </a:rPr>
              <a:t> – During PA, ask if the answer is correct</a:t>
            </a:r>
          </a:p>
          <a:p>
            <a:endParaRPr lang="en-US" dirty="0">
              <a:latin typeface="Avenir Black Oblique"/>
              <a:cs typeface="Avenir Black Oblique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Avenir Black Oblique"/>
                <a:cs typeface="Avenir Black Oblique"/>
              </a:rPr>
              <a:t>Prayer </a:t>
            </a:r>
            <a:r>
              <a:rPr lang="en-US" dirty="0" smtClean="0">
                <a:latin typeface="Avenir Black Oblique"/>
                <a:cs typeface="Avenir Black Oblique"/>
              </a:rPr>
              <a:t>– can access notes during PA</a:t>
            </a:r>
          </a:p>
          <a:p>
            <a:endParaRPr lang="en-US" dirty="0">
              <a:latin typeface="Avenir Black Oblique"/>
              <a:cs typeface="Avenir Black Oblique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Avenir Black Oblique"/>
                <a:cs typeface="Avenir Black Oblique"/>
              </a:rPr>
              <a:t>Sainthood</a:t>
            </a:r>
            <a:r>
              <a:rPr lang="en-US" dirty="0" smtClean="0">
                <a:latin typeface="Avenir Black Oblique"/>
                <a:cs typeface="Avenir Black Oblique"/>
              </a:rPr>
              <a:t> – skip a </a:t>
            </a:r>
            <a:r>
              <a:rPr lang="en-US" dirty="0" err="1" smtClean="0">
                <a:latin typeface="Avenir Black Oblique"/>
                <a:cs typeface="Avenir Black Oblique"/>
              </a:rPr>
              <a:t>bellwork</a:t>
            </a:r>
            <a:r>
              <a:rPr lang="en-US" dirty="0" smtClean="0">
                <a:latin typeface="Avenir Black Oblique"/>
                <a:cs typeface="Avenir Black Oblique"/>
              </a:rPr>
              <a:t> and still earn points.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62961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679" y="503238"/>
            <a:ext cx="7313613" cy="868362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  <a:latin typeface="Avenir Black Oblique"/>
                <a:cs typeface="Avenir Black Oblique"/>
              </a:rPr>
              <a:t>Steps to </a:t>
            </a:r>
            <a:r>
              <a:rPr lang="en-US" b="1" dirty="0" err="1" smtClean="0">
                <a:solidFill>
                  <a:srgbClr val="0000FF"/>
                </a:solidFill>
                <a:latin typeface="Avenir Black Oblique"/>
                <a:cs typeface="Avenir Black Oblique"/>
              </a:rPr>
              <a:t>Gamify</a:t>
            </a:r>
            <a:r>
              <a:rPr lang="en-US" b="1" dirty="0" smtClean="0">
                <a:solidFill>
                  <a:srgbClr val="0000FF"/>
                </a:solidFill>
                <a:latin typeface="Avenir Black Oblique"/>
                <a:cs typeface="Avenir Black Oblique"/>
              </a:rPr>
              <a:t/>
            </a:r>
            <a:br>
              <a:rPr lang="en-US" b="1" dirty="0" smtClean="0">
                <a:solidFill>
                  <a:srgbClr val="0000FF"/>
                </a:solidFill>
                <a:latin typeface="Avenir Black Oblique"/>
                <a:cs typeface="Avenir Black Oblique"/>
              </a:rPr>
            </a:br>
            <a:r>
              <a:rPr lang="en-US" sz="2000" b="1" dirty="0" smtClean="0">
                <a:solidFill>
                  <a:srgbClr val="0000FF"/>
                </a:solidFill>
                <a:latin typeface="Avenir Black Oblique"/>
                <a:cs typeface="Avenir Black Oblique"/>
              </a:rPr>
              <a:t>from </a:t>
            </a:r>
            <a:r>
              <a:rPr lang="en-US" sz="2000" b="1" dirty="0" err="1" smtClean="0">
                <a:solidFill>
                  <a:srgbClr val="0000FF"/>
                </a:solidFill>
                <a:latin typeface="Avenir Black Oblique"/>
                <a:cs typeface="Avenir Black Oblique"/>
              </a:rPr>
              <a:t>Edutopia</a:t>
            </a:r>
            <a:endParaRPr lang="en-US" b="1" dirty="0">
              <a:solidFill>
                <a:srgbClr val="0000FF"/>
              </a:solidFill>
              <a:latin typeface="Avenir Black Oblique"/>
              <a:cs typeface="Avenir Black Obliqu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35137"/>
            <a:ext cx="7313613" cy="4598537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venir Black Oblique"/>
                <a:cs typeface="Avenir Black Oblique"/>
              </a:rPr>
              <a:t>Use a gamification software such as: </a:t>
            </a:r>
          </a:p>
          <a:p>
            <a:pPr lvl="1"/>
            <a:r>
              <a:rPr lang="en-US" sz="2600" dirty="0" smtClean="0">
                <a:latin typeface="Avenir Black Oblique"/>
                <a:cs typeface="Avenir Black Oblique"/>
              </a:rPr>
              <a:t>Gradecraft, </a:t>
            </a:r>
          </a:p>
          <a:p>
            <a:pPr lvl="1"/>
            <a:r>
              <a:rPr lang="en-US" sz="2600" dirty="0" smtClean="0">
                <a:latin typeface="Avenir Black Oblique"/>
                <a:cs typeface="Avenir Black Oblique"/>
              </a:rPr>
              <a:t>3DGameLab, </a:t>
            </a:r>
          </a:p>
          <a:p>
            <a:pPr lvl="1"/>
            <a:r>
              <a:rPr lang="en-US" sz="2600" dirty="0" smtClean="0">
                <a:latin typeface="Avenir Black Oblique"/>
                <a:cs typeface="Avenir Black Oblique"/>
              </a:rPr>
              <a:t>Classcraft  </a:t>
            </a:r>
          </a:p>
          <a:p>
            <a:pPr lvl="1"/>
            <a:r>
              <a:rPr lang="en-US" sz="2600" dirty="0" smtClean="0">
                <a:latin typeface="Avenir Black Oblique"/>
                <a:cs typeface="Avenir Black Oblique"/>
              </a:rPr>
              <a:t>The VirtualLocker</a:t>
            </a:r>
          </a:p>
          <a:p>
            <a:endParaRPr lang="en-US" sz="2800" dirty="0">
              <a:latin typeface="Avenir Black Oblique"/>
              <a:cs typeface="Avenir Black Oblique"/>
            </a:endParaRPr>
          </a:p>
          <a:p>
            <a:r>
              <a:rPr lang="en-US" sz="2800" dirty="0" smtClean="0">
                <a:latin typeface="Avenir Black Oblique"/>
                <a:cs typeface="Avenir Black Oblique"/>
              </a:rPr>
              <a:t>Prepare Quests and Gamified Strategies</a:t>
            </a:r>
            <a:endParaRPr lang="en-US" sz="2800" dirty="0">
              <a:latin typeface="Avenir Black Oblique"/>
              <a:cs typeface="Avenir Black Oblique"/>
            </a:endParaRPr>
          </a:p>
        </p:txBody>
      </p:sp>
    </p:spTree>
    <p:extLst>
      <p:ext uri="{BB962C8B-B14F-4D97-AF65-F5344CB8AC3E}">
        <p14:creationId xmlns:p14="http://schemas.microsoft.com/office/powerpoint/2010/main" val="3971350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  <a:latin typeface="Avenir Black Oblique"/>
                <a:cs typeface="Avenir Black Oblique"/>
              </a:rPr>
              <a:t>Steps to </a:t>
            </a:r>
            <a:r>
              <a:rPr lang="en-US" b="1" dirty="0" err="1" smtClean="0">
                <a:solidFill>
                  <a:srgbClr val="0000FF"/>
                </a:solidFill>
                <a:latin typeface="Avenir Black Oblique"/>
                <a:cs typeface="Avenir Black Oblique"/>
              </a:rPr>
              <a:t>Gamify</a:t>
            </a:r>
            <a:endParaRPr lang="en-US" b="1" dirty="0">
              <a:solidFill>
                <a:srgbClr val="0000FF"/>
              </a:solidFill>
              <a:latin typeface="Avenir Black Oblique"/>
              <a:cs typeface="Avenir Black Obliqu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>
                <a:latin typeface="Avenir Black Oblique"/>
                <a:cs typeface="Avenir Black Oblique"/>
              </a:rPr>
              <a:t>Points &amp; Reward Systems</a:t>
            </a:r>
          </a:p>
          <a:p>
            <a:pPr lvl="1"/>
            <a:r>
              <a:rPr lang="en-US" sz="2600" dirty="0" smtClean="0">
                <a:latin typeface="Avenir Black Oblique"/>
                <a:cs typeface="Avenir Black Oblique"/>
              </a:rPr>
              <a:t>(Experience Points, Health Points, etc.)</a:t>
            </a:r>
          </a:p>
          <a:p>
            <a:endParaRPr lang="en-US" sz="2800" dirty="0">
              <a:latin typeface="Avenir Black Oblique"/>
              <a:cs typeface="Avenir Black Oblique"/>
            </a:endParaRPr>
          </a:p>
          <a:p>
            <a:r>
              <a:rPr lang="en-US" sz="2800" dirty="0" smtClean="0">
                <a:latin typeface="Avenir Black Oblique"/>
                <a:cs typeface="Avenir Black Oblique"/>
              </a:rPr>
              <a:t>Provide various alternative projects to encourage voice and choice</a:t>
            </a:r>
          </a:p>
          <a:p>
            <a:endParaRPr lang="en-US" sz="2800" dirty="0">
              <a:latin typeface="Avenir Black Oblique"/>
              <a:cs typeface="Avenir Black Oblique"/>
            </a:endParaRPr>
          </a:p>
          <a:p>
            <a:r>
              <a:rPr lang="en-US" sz="2800" dirty="0" smtClean="0">
                <a:latin typeface="Avenir Black Oblique"/>
                <a:cs typeface="Avenir Black Oblique"/>
              </a:rPr>
              <a:t>Award Badges/ Level Ups/ Powers</a:t>
            </a:r>
            <a:endParaRPr lang="en-US" sz="2800" dirty="0">
              <a:latin typeface="Avenir Black Oblique"/>
              <a:cs typeface="Avenir Black Oblique"/>
            </a:endParaRPr>
          </a:p>
        </p:txBody>
      </p:sp>
    </p:spTree>
    <p:extLst>
      <p:ext uri="{BB962C8B-B14F-4D97-AF65-F5344CB8AC3E}">
        <p14:creationId xmlns:p14="http://schemas.microsoft.com/office/powerpoint/2010/main" val="3097912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 smtClean="0">
                <a:solidFill>
                  <a:srgbClr val="FF0000"/>
                </a:solidFill>
                <a:latin typeface="Avenir Black Oblique"/>
                <a:cs typeface="Avenir Black Oblique"/>
              </a:rPr>
              <a:t>US consumers </a:t>
            </a:r>
            <a:r>
              <a:rPr lang="en-US" sz="6000" dirty="0" smtClean="0">
                <a:latin typeface="Avenir Black Oblique"/>
                <a:cs typeface="Avenir Black Oblique"/>
              </a:rPr>
              <a:t>spend</a:t>
            </a:r>
          </a:p>
          <a:p>
            <a:pPr marL="0" indent="0" algn="ctr">
              <a:buNone/>
            </a:pPr>
            <a:r>
              <a:rPr lang="en-US" sz="6000" dirty="0" smtClean="0">
                <a:solidFill>
                  <a:srgbClr val="FF0000"/>
                </a:solidFill>
                <a:latin typeface="Avenir Black Oblique"/>
                <a:cs typeface="Avenir Black Oblique"/>
              </a:rPr>
              <a:t>60 hours </a:t>
            </a:r>
            <a:r>
              <a:rPr lang="en-US" sz="6000" dirty="0">
                <a:latin typeface="Avenir Black Oblique"/>
                <a:cs typeface="Avenir Black Oblique"/>
              </a:rPr>
              <a:t>a</a:t>
            </a:r>
            <a:r>
              <a:rPr lang="en-US" sz="6000" dirty="0" smtClean="0">
                <a:latin typeface="Avenir Black Oblique"/>
                <a:cs typeface="Avenir Black Oblique"/>
              </a:rPr>
              <a:t> week</a:t>
            </a:r>
          </a:p>
          <a:p>
            <a:pPr marL="0" indent="0" algn="r">
              <a:buNone/>
            </a:pPr>
            <a:r>
              <a:rPr lang="en-US" sz="2000" dirty="0" smtClean="0">
                <a:latin typeface="Avenir Black Oblique"/>
                <a:cs typeface="Avenir Black Oblique"/>
              </a:rPr>
              <a:t>(US Digital Consumer Report)</a:t>
            </a:r>
            <a:endParaRPr lang="en-US" sz="1800" dirty="0">
              <a:latin typeface="Avenir Black Oblique"/>
              <a:cs typeface="Avenir Black Oblique"/>
            </a:endParaRPr>
          </a:p>
        </p:txBody>
      </p:sp>
    </p:spTree>
    <p:extLst>
      <p:ext uri="{BB962C8B-B14F-4D97-AF65-F5344CB8AC3E}">
        <p14:creationId xmlns:p14="http://schemas.microsoft.com/office/powerpoint/2010/main" val="1607377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718" y="1144633"/>
            <a:ext cx="8058322" cy="50802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7200" dirty="0" smtClean="0">
                <a:solidFill>
                  <a:srgbClr val="FF0000"/>
                </a:solidFill>
                <a:latin typeface="Avenir Black Oblique"/>
                <a:cs typeface="Avenir Black Oblique"/>
              </a:rPr>
              <a:t>67% </a:t>
            </a:r>
            <a:r>
              <a:rPr lang="en-US" sz="4800" dirty="0" smtClean="0">
                <a:latin typeface="Avenir Black Oblique"/>
                <a:cs typeface="Avenir Black Oblique"/>
              </a:rPr>
              <a:t>- </a:t>
            </a:r>
            <a:r>
              <a:rPr lang="en-US" sz="3200" dirty="0" smtClean="0">
                <a:latin typeface="Avenir Black Oblique"/>
                <a:cs typeface="Avenir Black Oblique"/>
              </a:rPr>
              <a:t>teens own a </a:t>
            </a:r>
          </a:p>
          <a:p>
            <a:pPr marL="0" indent="0">
              <a:buNone/>
            </a:pPr>
            <a:endParaRPr lang="en-US" sz="3200" dirty="0">
              <a:latin typeface="Avenir Black Oblique"/>
              <a:cs typeface="Avenir Black Oblique"/>
            </a:endParaRPr>
          </a:p>
          <a:p>
            <a:pPr marL="0" indent="0">
              <a:buNone/>
            </a:pPr>
            <a:r>
              <a:rPr lang="en-US" sz="7200" dirty="0" smtClean="0">
                <a:solidFill>
                  <a:srgbClr val="FF0000"/>
                </a:solidFill>
                <a:latin typeface="Avenir Black Oblique"/>
                <a:cs typeface="Avenir Black Oblique"/>
              </a:rPr>
              <a:t>53% </a:t>
            </a:r>
            <a:r>
              <a:rPr lang="en-US" sz="4400" dirty="0" smtClean="0">
                <a:latin typeface="Avenir Black Oblique"/>
                <a:cs typeface="Avenir Black Oblique"/>
              </a:rPr>
              <a:t>- </a:t>
            </a:r>
            <a:r>
              <a:rPr lang="en-US" sz="3600" dirty="0" smtClean="0">
                <a:latin typeface="Avenir Black Oblique"/>
                <a:cs typeface="Avenir Black Oblique"/>
              </a:rPr>
              <a:t>tweens have their own  </a:t>
            </a:r>
          </a:p>
          <a:p>
            <a:pPr marL="0" indent="0">
              <a:buNone/>
            </a:pPr>
            <a:r>
              <a:rPr lang="en-US" sz="3600" dirty="0">
                <a:latin typeface="Avenir Black Oblique"/>
                <a:cs typeface="Avenir Black Oblique"/>
              </a:rPr>
              <a:t> </a:t>
            </a:r>
            <a:r>
              <a:rPr lang="en-US" sz="3600" dirty="0" smtClean="0">
                <a:latin typeface="Avenir Black Oblique"/>
                <a:cs typeface="Avenir Black Oblique"/>
              </a:rPr>
              <a:t>                 </a:t>
            </a:r>
          </a:p>
          <a:p>
            <a:pPr marL="0" indent="0" algn="r">
              <a:buNone/>
            </a:pPr>
            <a:endParaRPr lang="en-US" dirty="0" smtClean="0">
              <a:latin typeface="Avenir Black Oblique"/>
              <a:cs typeface="Avenir Black Oblique"/>
            </a:endParaRPr>
          </a:p>
          <a:p>
            <a:pPr marL="0" indent="0" algn="r">
              <a:buNone/>
            </a:pPr>
            <a:r>
              <a:rPr lang="en-US" dirty="0" smtClean="0">
                <a:latin typeface="Avenir Black Oblique"/>
                <a:cs typeface="Avenir Black Oblique"/>
              </a:rPr>
              <a:t> </a:t>
            </a:r>
            <a:r>
              <a:rPr lang="en-US" sz="1800" dirty="0" smtClean="0">
                <a:latin typeface="Avenir Black Oblique"/>
                <a:cs typeface="Avenir Black Oblique"/>
              </a:rPr>
              <a:t>- (Common Sense Media)</a:t>
            </a:r>
            <a:endParaRPr lang="en-US" sz="1800" dirty="0">
              <a:latin typeface="Avenir Black Oblique"/>
              <a:cs typeface="Avenir Black Obliqu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054" y="27062"/>
            <a:ext cx="2244846" cy="33813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091" y="4143623"/>
            <a:ext cx="3310928" cy="219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73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717" y="1144633"/>
            <a:ext cx="8277809" cy="50802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dirty="0" smtClean="0">
                <a:solidFill>
                  <a:srgbClr val="0000FF"/>
                </a:solidFill>
                <a:latin typeface="Avenir Black Oblique"/>
                <a:cs typeface="Avenir Black Oblique"/>
              </a:rPr>
              <a:t>9 hours </a:t>
            </a:r>
            <a:r>
              <a:rPr lang="en-US" sz="4800" dirty="0" smtClean="0">
                <a:latin typeface="Avenir Black Oblique"/>
                <a:cs typeface="Avenir Black Oblique"/>
              </a:rPr>
              <a:t>– </a:t>
            </a:r>
            <a:r>
              <a:rPr lang="en-US" sz="2800" dirty="0" smtClean="0">
                <a:latin typeface="Avenir Black Oblique"/>
                <a:cs typeface="Avenir Black Oblique"/>
              </a:rPr>
              <a:t>teens &amp; social media</a:t>
            </a:r>
          </a:p>
          <a:p>
            <a:pPr marL="0" indent="0">
              <a:buNone/>
            </a:pPr>
            <a:endParaRPr lang="en-US" sz="3200" dirty="0" smtClean="0">
              <a:latin typeface="Avenir Black Oblique"/>
              <a:cs typeface="Avenir Black Oblique"/>
            </a:endParaRPr>
          </a:p>
          <a:p>
            <a:pPr marL="0" indent="0">
              <a:buNone/>
            </a:pPr>
            <a:r>
              <a:rPr lang="en-US" sz="7200" dirty="0" smtClean="0">
                <a:latin typeface="Avenir Black Oblique"/>
                <a:cs typeface="Avenir Black Oblique"/>
              </a:rPr>
              <a:t>6 hours </a:t>
            </a:r>
            <a:r>
              <a:rPr lang="en-US" sz="4400" dirty="0" smtClean="0">
                <a:latin typeface="Avenir Black Oblique"/>
                <a:cs typeface="Avenir Black Oblique"/>
              </a:rPr>
              <a:t>- </a:t>
            </a:r>
            <a:r>
              <a:rPr lang="en-US" sz="2800" dirty="0" smtClean="0">
                <a:latin typeface="Avenir Black Oblique"/>
                <a:cs typeface="Avenir Black Oblique"/>
              </a:rPr>
              <a:t>tweens &amp; social media</a:t>
            </a:r>
          </a:p>
          <a:p>
            <a:pPr marL="0" indent="0" algn="r">
              <a:buNone/>
            </a:pPr>
            <a:endParaRPr lang="en-US" dirty="0" smtClean="0">
              <a:latin typeface="Avenir Black Oblique"/>
              <a:cs typeface="Avenir Black Oblique"/>
            </a:endParaRPr>
          </a:p>
          <a:p>
            <a:pPr marL="0" indent="0" algn="r">
              <a:buNone/>
            </a:pPr>
            <a:r>
              <a:rPr lang="en-US" dirty="0" smtClean="0">
                <a:latin typeface="Avenir Black Oblique"/>
                <a:cs typeface="Avenir Black Oblique"/>
              </a:rPr>
              <a:t> - (Common Sense Media)</a:t>
            </a:r>
            <a:endParaRPr lang="en-US" dirty="0">
              <a:latin typeface="Avenir Black Oblique"/>
              <a:cs typeface="Avenir Black Obliqu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16" y="2833162"/>
            <a:ext cx="3527477" cy="275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12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586" y="449384"/>
            <a:ext cx="8544330" cy="60891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>
                <a:solidFill>
                  <a:srgbClr val="FF0000"/>
                </a:solidFill>
                <a:latin typeface="Avenir Black Oblique"/>
                <a:cs typeface="Avenir Black Oblique"/>
              </a:rPr>
              <a:t>100% </a:t>
            </a:r>
            <a:r>
              <a:rPr lang="en-US" dirty="0" smtClean="0">
                <a:latin typeface="Avenir Black Oblique"/>
                <a:cs typeface="Avenir Black Oblique"/>
              </a:rPr>
              <a:t>of schools have computers with Internet access.</a:t>
            </a:r>
          </a:p>
          <a:p>
            <a:pPr marL="0" indent="0">
              <a:buNone/>
            </a:pPr>
            <a:r>
              <a:rPr lang="en-US" sz="4400" dirty="0" smtClean="0">
                <a:solidFill>
                  <a:srgbClr val="FF0000"/>
                </a:solidFill>
                <a:latin typeface="Avenir Black Oblique"/>
                <a:cs typeface="Avenir Black Oblique"/>
              </a:rPr>
              <a:t>89% </a:t>
            </a:r>
            <a:r>
              <a:rPr lang="en-US" dirty="0" smtClean="0">
                <a:latin typeface="Avenir Black Oblique"/>
                <a:cs typeface="Avenir Black Oblique"/>
              </a:rPr>
              <a:t>of high school students have access to internet-connected smart phones</a:t>
            </a:r>
          </a:p>
          <a:p>
            <a:pPr marL="0" indent="0">
              <a:buNone/>
            </a:pPr>
            <a:r>
              <a:rPr lang="en-US" sz="4400" dirty="0" smtClean="0">
                <a:solidFill>
                  <a:srgbClr val="FF0000"/>
                </a:solidFill>
                <a:latin typeface="Avenir Black Oblique"/>
                <a:cs typeface="Avenir Black Oblique"/>
              </a:rPr>
              <a:t>92% </a:t>
            </a:r>
            <a:r>
              <a:rPr lang="en-US" dirty="0" smtClean="0">
                <a:latin typeface="Avenir Black Oblique"/>
                <a:cs typeface="Avenir Black Oblique"/>
              </a:rPr>
              <a:t>of teachers access content, resources &amp; materials online</a:t>
            </a:r>
          </a:p>
          <a:p>
            <a:pPr marL="0" indent="0">
              <a:buNone/>
            </a:pPr>
            <a:r>
              <a:rPr lang="en-US" sz="4300" dirty="0" smtClean="0">
                <a:solidFill>
                  <a:srgbClr val="FF0000"/>
                </a:solidFill>
                <a:latin typeface="Avenir Black Oblique"/>
                <a:cs typeface="Avenir Black Oblique"/>
              </a:rPr>
              <a:t>96% </a:t>
            </a:r>
            <a:r>
              <a:rPr lang="en-US" dirty="0" smtClean="0">
                <a:latin typeface="Avenir Black Oblique"/>
                <a:cs typeface="Avenir Black Oblique"/>
              </a:rPr>
              <a:t>of teachers feel comfortable using technology in their classroom</a:t>
            </a:r>
          </a:p>
          <a:p>
            <a:pPr marL="0" indent="0">
              <a:buNone/>
            </a:pPr>
            <a:endParaRPr lang="en-US" dirty="0" smtClean="0">
              <a:latin typeface="Avenir Black Oblique"/>
              <a:cs typeface="Avenir Black Oblique"/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13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620" y="376316"/>
            <a:ext cx="8481618" cy="6271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000000"/>
                </a:solidFill>
                <a:latin typeface="Avenir Black Oblique"/>
                <a:cs typeface="Avenir Black Oblique"/>
              </a:rPr>
              <a:t>The future </a:t>
            </a:r>
            <a:r>
              <a:rPr lang="en-US" sz="3600" dirty="0">
                <a:solidFill>
                  <a:srgbClr val="000000"/>
                </a:solidFill>
                <a:latin typeface="Avenir Black Oblique"/>
                <a:cs typeface="Avenir Black Oblique"/>
              </a:rPr>
              <a:t>our students will inherit is one that will be mediated and stitched together by the </a:t>
            </a:r>
            <a:r>
              <a:rPr lang="en-US" sz="3600" dirty="0">
                <a:solidFill>
                  <a:srgbClr val="FF0000"/>
                </a:solidFill>
                <a:latin typeface="Avenir Black Oblique"/>
                <a:cs typeface="Avenir Black Oblique"/>
              </a:rPr>
              <a:t>mobile web</a:t>
            </a:r>
            <a:r>
              <a:rPr lang="en-US" sz="3600" dirty="0">
                <a:solidFill>
                  <a:srgbClr val="000000"/>
                </a:solidFill>
                <a:latin typeface="Avenir Black Oblique"/>
                <a:cs typeface="Avenir Black Oblique"/>
              </a:rPr>
              <a:t>, and I think that ethically, we are called on </a:t>
            </a:r>
            <a:r>
              <a:rPr lang="en-US" sz="3600" dirty="0" smtClean="0">
                <a:solidFill>
                  <a:srgbClr val="000000"/>
                </a:solidFill>
                <a:latin typeface="Avenir Black Oblique"/>
                <a:cs typeface="Avenir Black Oblique"/>
              </a:rPr>
              <a:t>to </a:t>
            </a:r>
            <a:r>
              <a:rPr lang="en-US" sz="3600" u="sng" dirty="0">
                <a:solidFill>
                  <a:srgbClr val="000000"/>
                </a:solidFill>
                <a:latin typeface="Avenir Black Oblique"/>
                <a:cs typeface="Avenir Black Oblique"/>
              </a:rPr>
              <a:t>teach them how to use technology effectively</a:t>
            </a:r>
            <a:r>
              <a:rPr lang="en-US" sz="3600" dirty="0">
                <a:solidFill>
                  <a:srgbClr val="000000"/>
                </a:solidFill>
                <a:latin typeface="Avenir Black Oblique"/>
                <a:cs typeface="Avenir Black Oblique"/>
              </a:rPr>
              <a:t>, to ensure that they end up on the right side of the digital divide: the side that knows how to use technology to </a:t>
            </a:r>
            <a:r>
              <a:rPr lang="en-US" sz="3600" u="sng" dirty="0" smtClean="0">
                <a:solidFill>
                  <a:srgbClr val="000000"/>
                </a:solidFill>
                <a:latin typeface="Avenir Black Oblique"/>
                <a:cs typeface="Avenir Black Oblique"/>
              </a:rPr>
              <a:t>learn &amp; band </a:t>
            </a:r>
            <a:r>
              <a:rPr lang="en-US" sz="3600" u="sng" dirty="0">
                <a:solidFill>
                  <a:srgbClr val="000000"/>
                </a:solidFill>
                <a:latin typeface="Avenir Black Oblique"/>
                <a:cs typeface="Avenir Black Oblique"/>
              </a:rPr>
              <a:t>together</a:t>
            </a:r>
            <a:r>
              <a:rPr lang="en-US" sz="3600" dirty="0">
                <a:solidFill>
                  <a:srgbClr val="000000"/>
                </a:solidFill>
                <a:latin typeface="Avenir Black Oblique"/>
                <a:cs typeface="Avenir Black Oblique"/>
              </a:rPr>
              <a:t>.  </a:t>
            </a:r>
            <a:r>
              <a:rPr lang="en-US" sz="3600" dirty="0">
                <a:solidFill>
                  <a:srgbClr val="FF0000"/>
                </a:solidFill>
                <a:latin typeface="Avenir Black Oblique"/>
                <a:cs typeface="Avenir Black Oblique"/>
              </a:rPr>
              <a:t>Teaching digital literacy seems to be as crucial as teaching basic literacy</a:t>
            </a:r>
            <a:r>
              <a:rPr lang="en-US" sz="3600" dirty="0">
                <a:solidFill>
                  <a:srgbClr val="000000"/>
                </a:solidFill>
                <a:latin typeface="Avenir Black Oblique"/>
                <a:cs typeface="Avenir Black Oblique"/>
              </a:rPr>
              <a:t>.</a:t>
            </a:r>
          </a:p>
          <a:p>
            <a:pPr marL="0" indent="0" algn="r">
              <a:buNone/>
            </a:pPr>
            <a:r>
              <a:rPr lang="en-US" dirty="0" smtClean="0">
                <a:latin typeface="Avenir Black Oblique"/>
                <a:cs typeface="Avenir Black Oblique"/>
              </a:rPr>
              <a:t>- David Parry (2011), On Teaching Mobile Literacy</a:t>
            </a:r>
            <a:endParaRPr lang="en-US" dirty="0">
              <a:latin typeface="Avenir Black Oblique"/>
              <a:cs typeface="Avenir Black Oblique"/>
            </a:endParaRPr>
          </a:p>
        </p:txBody>
      </p:sp>
    </p:spTree>
    <p:extLst>
      <p:ext uri="{BB962C8B-B14F-4D97-AF65-F5344CB8AC3E}">
        <p14:creationId xmlns:p14="http://schemas.microsoft.com/office/powerpoint/2010/main" val="3605308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752" y="543464"/>
            <a:ext cx="8225681" cy="5289461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Avenir Black Oblique"/>
                <a:cs typeface="Avenir Black Oblique"/>
              </a:rPr>
              <a:t>Technology &amp; </a:t>
            </a:r>
            <a:r>
              <a:rPr lang="en-US" sz="3600" dirty="0" smtClean="0">
                <a:solidFill>
                  <a:srgbClr val="FF0000"/>
                </a:solidFill>
                <a:latin typeface="Avenir Black Oblique"/>
                <a:cs typeface="Avenir Black Oblique"/>
              </a:rPr>
              <a:t>Games</a:t>
            </a:r>
            <a:r>
              <a:rPr lang="en-US" dirty="0" smtClean="0">
                <a:latin typeface="Avenir Black Oblique"/>
                <a:cs typeface="Avenir Black Oblique"/>
              </a:rPr>
              <a:t> – platforms, apps &amp; online tools for learning</a:t>
            </a:r>
          </a:p>
          <a:p>
            <a:pPr marL="0" indent="0">
              <a:buNone/>
            </a:pPr>
            <a:endParaRPr lang="en-US" dirty="0" smtClean="0">
              <a:latin typeface="Avenir Black Oblique"/>
              <a:cs typeface="Avenir Black Oblique"/>
            </a:endParaRPr>
          </a:p>
          <a:p>
            <a:endParaRPr lang="en-US" sz="3600" dirty="0" smtClean="0">
              <a:latin typeface="Avenir Black Oblique"/>
              <a:cs typeface="Avenir Black Oblique"/>
            </a:endParaRPr>
          </a:p>
          <a:p>
            <a:pPr marL="0" indent="0">
              <a:buNone/>
            </a:pPr>
            <a:endParaRPr lang="en-US" dirty="0" smtClean="0">
              <a:latin typeface="Avenir Black Oblique"/>
              <a:cs typeface="Avenir Black Oblique"/>
            </a:endParaRPr>
          </a:p>
          <a:p>
            <a:endParaRPr lang="en-US" sz="3600" dirty="0" smtClean="0">
              <a:latin typeface="Avenir Black Oblique"/>
              <a:cs typeface="Avenir Black Oblique"/>
            </a:endParaRPr>
          </a:p>
          <a:p>
            <a:r>
              <a:rPr lang="en-US" sz="3600" dirty="0" smtClean="0">
                <a:solidFill>
                  <a:srgbClr val="660066"/>
                </a:solidFill>
                <a:latin typeface="Avenir Black Oblique"/>
                <a:cs typeface="Avenir Black Oblique"/>
              </a:rPr>
              <a:t>Gamification</a:t>
            </a:r>
            <a:r>
              <a:rPr lang="en-US" dirty="0" smtClean="0">
                <a:latin typeface="Avenir Black Oblique"/>
                <a:cs typeface="Avenir Black Oblique"/>
              </a:rPr>
              <a:t> – the use of game design elements to non-game contents.</a:t>
            </a:r>
            <a:endParaRPr lang="en-US" dirty="0">
              <a:latin typeface="Avenir Black Oblique"/>
              <a:cs typeface="Avenir Black Obliqu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990" y="2047799"/>
            <a:ext cx="841427" cy="8285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105" y="1976244"/>
            <a:ext cx="856959" cy="8569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364" y="2119354"/>
            <a:ext cx="822805" cy="71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4417" y="3423101"/>
            <a:ext cx="779180" cy="779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0854" y="3411508"/>
            <a:ext cx="790773" cy="7907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1279" y="3411508"/>
            <a:ext cx="845228" cy="8452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7767" y="5933395"/>
            <a:ext cx="4250224" cy="73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93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1175"/>
            <a:ext cx="9144000" cy="29146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1015" y="3886470"/>
            <a:ext cx="840462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 smtClean="0">
                <a:solidFill>
                  <a:schemeClr val="bg1"/>
                </a:solidFill>
                <a:latin typeface="Avenir Black Oblique"/>
                <a:cs typeface="Avenir Black Oblique"/>
              </a:rPr>
              <a:t> - It </a:t>
            </a:r>
            <a:r>
              <a:rPr lang="en-US" sz="4000" dirty="0">
                <a:solidFill>
                  <a:schemeClr val="bg1"/>
                </a:solidFill>
                <a:latin typeface="Avenir Black Oblique"/>
                <a:cs typeface="Avenir Black Oblique"/>
              </a:rPr>
              <a:t>is an online resource that provides opportunities for learners to engage in </a:t>
            </a:r>
            <a:r>
              <a:rPr lang="en-US" sz="4000" dirty="0">
                <a:solidFill>
                  <a:srgbClr val="FFFF00"/>
                </a:solidFill>
                <a:latin typeface="Avenir Black Oblique"/>
                <a:cs typeface="Avenir Black Oblique"/>
              </a:rPr>
              <a:t>social,</a:t>
            </a:r>
            <a:r>
              <a:rPr lang="en-US" sz="4000" dirty="0">
                <a:solidFill>
                  <a:schemeClr val="bg1"/>
                </a:solidFill>
                <a:latin typeface="Avenir Black Oblique"/>
                <a:cs typeface="Avenir Black Oblique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Avenir Black Oblique"/>
                <a:cs typeface="Avenir Black Oblique"/>
              </a:rPr>
              <a:t>fun and game like activities.</a:t>
            </a:r>
          </a:p>
        </p:txBody>
      </p:sp>
    </p:spTree>
    <p:extLst>
      <p:ext uri="{BB962C8B-B14F-4D97-AF65-F5344CB8AC3E}">
        <p14:creationId xmlns:p14="http://schemas.microsoft.com/office/powerpoint/2010/main" val="2612350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11187</TotalTime>
  <Words>562</Words>
  <Application>Microsoft Macintosh PowerPoint</Application>
  <PresentationFormat>On-screen Show (4:3)</PresentationFormat>
  <Paragraphs>108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Inkwell</vt:lpstr>
      <vt:lpstr>Technology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Teachers: https://getkahoot.com </vt:lpstr>
      <vt:lpstr>Students: Kahoot.it</vt:lpstr>
      <vt:lpstr>PowerPoint Presentation</vt:lpstr>
      <vt:lpstr>VoiceThread </vt:lpstr>
      <vt:lpstr>VoiceThread  </vt:lpstr>
      <vt:lpstr>Go to : voicethread.com</vt:lpstr>
      <vt:lpstr>Sample Voicethreads</vt:lpstr>
      <vt:lpstr>PowerPoint Presentation</vt:lpstr>
      <vt:lpstr>PowerPoint Presentation</vt:lpstr>
      <vt:lpstr>Rewards &amp; Consequences</vt:lpstr>
      <vt:lpstr>Experience Points</vt:lpstr>
      <vt:lpstr>Rewards &amp; Consequences</vt:lpstr>
      <vt:lpstr>Rewards &amp; Consequences</vt:lpstr>
      <vt:lpstr>The Mage – AP</vt:lpstr>
      <vt:lpstr>The Warrior - HP</vt:lpstr>
      <vt:lpstr>The Healer - balanced</vt:lpstr>
      <vt:lpstr>Steps to Gamify from Edutopia</vt:lpstr>
      <vt:lpstr>Steps to Gamify</vt:lpstr>
    </vt:vector>
  </TitlesOfParts>
  <Company>usd500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Edward Franco</dc:creator>
  <cp:lastModifiedBy>Edward Franco</cp:lastModifiedBy>
  <cp:revision>107</cp:revision>
  <dcterms:created xsi:type="dcterms:W3CDTF">2015-12-06T05:58:29Z</dcterms:created>
  <dcterms:modified xsi:type="dcterms:W3CDTF">2016-02-24T20:09:04Z</dcterms:modified>
</cp:coreProperties>
</file>