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63" r:id="rId4"/>
    <p:sldId id="278" r:id="rId5"/>
    <p:sldId id="265" r:id="rId6"/>
    <p:sldId id="270" r:id="rId7"/>
    <p:sldId id="280" r:id="rId8"/>
    <p:sldId id="286" r:id="rId9"/>
    <p:sldId id="268" r:id="rId10"/>
    <p:sldId id="266" r:id="rId11"/>
    <p:sldId id="282" r:id="rId12"/>
    <p:sldId id="293" r:id="rId13"/>
    <p:sldId id="288" r:id="rId14"/>
    <p:sldId id="289" r:id="rId15"/>
    <p:sldId id="294" r:id="rId16"/>
    <p:sldId id="295" r:id="rId17"/>
    <p:sldId id="290" r:id="rId18"/>
    <p:sldId id="291" r:id="rId19"/>
    <p:sldId id="292" r:id="rId20"/>
    <p:sldId id="285" r:id="rId21"/>
    <p:sldId id="276" r:id="rId22"/>
    <p:sldId id="28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17" autoAdjust="0"/>
    <p:restoredTop sz="94650" autoAdjust="0"/>
  </p:normalViewPr>
  <p:slideViewPr>
    <p:cSldViewPr snapToGrid="0" snapToObjects="1">
      <p:cViewPr varScale="1">
        <p:scale>
          <a:sx n="80" d="100"/>
          <a:sy n="80" d="100"/>
        </p:scale>
        <p:origin x="-8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3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69CA9-9DD9-704B-9BE4-2D3E8045EB6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6030FA-8E74-4B4B-BAD2-297E70057E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63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Relationship Id="rId3" Type="http://schemas.openxmlformats.org/officeDocument/2006/relationships/hyperlink" Target="https://www.youtube.com/watch?v=yKzQYQNtYts" TargetMode="Externa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030FA-8E74-4B4B-BAD2-297E70057E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680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030FA-8E74-4B4B-BAD2-297E70057E5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829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030FA-8E74-4B4B-BAD2-297E70057E5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519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030FA-8E74-4B4B-BAD2-297E70057E5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628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hlinkClick r:id="rId3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hlinkClick r:id="rId3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hlinkClick r:id="rId3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hlinkClick r:id="rId3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https://www.youtube.com/watch?v=yKzQYQNtYts</a:t>
            </a:r>
            <a:r>
              <a:rPr lang="en-US" dirty="0" smtClean="0"/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http://heckmanequation.org/content/resource/presenting-heckman-equation    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030FA-8E74-4B4B-BAD2-297E70057E5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147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030FA-8E74-4B4B-BAD2-297E70057E5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8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030FA-8E74-4B4B-BAD2-297E70057E5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89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030FA-8E74-4B4B-BAD2-297E70057E5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030FA-8E74-4B4B-BAD2-297E70057E54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6030FA-8E74-4B4B-BAD2-297E70057E5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73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FDA5C7CC-F056-F24E-94E7-589A0AB3A8DC}" type="datetimeFigureOut">
              <a:rPr lang="en-US" smtClean="0"/>
              <a:t>2/20/16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8935D2F4-7998-CD42-B98E-66B97F5E50D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youtube.com/watch?v=F6BZ-boSKts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6BZ-boSKts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6BZ-boSKt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6BZ-boSKts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6BZ-boSKts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6BZ-boSKt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Ignite! Inspiring Excellence Through the Conative Skills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Cheryl Wright, USD 500 – cheryl.wright@kckps.org</a:t>
            </a:r>
          </a:p>
          <a:p>
            <a:r>
              <a:rPr lang="en-US" dirty="0" smtClean="0"/>
              <a:t>Brandi Leggett, USD 512 – brandileggett@smsd.org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25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Conative Skills Focus on Students’ Abilities to: 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89934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Interpret situations</a:t>
            </a:r>
          </a:p>
          <a:p>
            <a:pPr lvl="0"/>
            <a:r>
              <a:rPr lang="en-US" dirty="0"/>
              <a:t>Cultivate a growth mindset</a:t>
            </a:r>
          </a:p>
          <a:p>
            <a:pPr lvl="0"/>
            <a:r>
              <a:rPr lang="en-US" dirty="0"/>
              <a:t>Develop </a:t>
            </a:r>
            <a:r>
              <a:rPr lang="en-US" dirty="0" smtClean="0"/>
              <a:t>resiliency or grit</a:t>
            </a:r>
            <a:endParaRPr lang="en-US" dirty="0"/>
          </a:p>
          <a:p>
            <a:pPr lvl="0"/>
            <a:r>
              <a:rPr lang="en-US" dirty="0"/>
              <a:t>Avoid negative thinking</a:t>
            </a:r>
          </a:p>
          <a:p>
            <a:pPr lvl="0"/>
            <a:r>
              <a:rPr lang="en-US" dirty="0"/>
              <a:t>Take various perspectives on an issue</a:t>
            </a:r>
          </a:p>
          <a:p>
            <a:pPr lvl="0"/>
            <a:r>
              <a:rPr lang="en-US" dirty="0"/>
              <a:t>Interact responsibly with other people</a:t>
            </a:r>
          </a:p>
          <a:p>
            <a:pPr lvl="0"/>
            <a:r>
              <a:rPr lang="en-US" dirty="0"/>
              <a:t>Handle controversy and resolve </a:t>
            </a:r>
            <a:r>
              <a:rPr lang="en-US" dirty="0" smtClean="0"/>
              <a:t>conflict</a:t>
            </a:r>
          </a:p>
          <a:p>
            <a:pPr lvl="0"/>
            <a:r>
              <a:rPr lang="en-US" dirty="0" smtClean="0"/>
              <a:t>Develop goals and commitments (intentions and goals)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65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75" y="577246"/>
            <a:ext cx="8415943" cy="33825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i="1" dirty="0" smtClean="0"/>
          </a:p>
          <a:p>
            <a:pPr marL="0" indent="0">
              <a:buNone/>
            </a:pPr>
            <a:endParaRPr lang="en-US" sz="36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1020620"/>
            <a:ext cx="7313613" cy="5755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How do conative skills naturally fit into the Common Core?</a:t>
            </a:r>
          </a:p>
          <a:p>
            <a:endParaRPr lang="en-US" sz="2400" b="1" dirty="0"/>
          </a:p>
          <a:p>
            <a:r>
              <a:rPr lang="en-US" sz="2400" b="1" i="1" dirty="0" smtClean="0"/>
              <a:t>Example standards: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/>
              <a:t>Participate in collaborative discussions with diverse partners about grade 2 topics and texts with peers and adults in small and larger groups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/>
              <a:t>Acknowledge differences in the points of view of characters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/>
              <a:t>Distinguish their own point of view from that of the narrator or those of the character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 smtClean="0"/>
              <a:t>Engage effectively in a range of collaborative discussions building on other’s ideas and expressing their own clearly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093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73475"/>
            <a:ext cx="7313613" cy="27862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3600" i="1" dirty="0" smtClean="0"/>
          </a:p>
          <a:p>
            <a:pPr marL="0" indent="0">
              <a:buNone/>
            </a:pPr>
            <a:endParaRPr lang="en-US" sz="3600" i="1" dirty="0"/>
          </a:p>
          <a:p>
            <a:pPr marL="0" indent="0">
              <a:buNone/>
            </a:pPr>
            <a:r>
              <a:rPr lang="en-US" sz="6000" i="1" dirty="0" smtClean="0"/>
              <a:t>How can we teach “GRIT” when students only want to quit?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50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Perseverance Walk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56" y="2121154"/>
            <a:ext cx="8130767" cy="4056062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hlinkClick r:id="rId3"/>
            </a:endParaRPr>
          </a:p>
          <a:p>
            <a:pPr marL="0" indent="0">
              <a:buNone/>
            </a:pPr>
            <a:endParaRPr lang="en-US" dirty="0">
              <a:hlinkClick r:id="rId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730" y="1606322"/>
            <a:ext cx="791909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hlinkClick r:id="rId3"/>
              </a:rPr>
              <a:t>Perseverance Walk</a:t>
            </a:r>
            <a:endParaRPr lang="en-US" sz="2800" dirty="0" smtClean="0"/>
          </a:p>
          <a:p>
            <a:pPr algn="ctr"/>
            <a:endParaRPr lang="en-US" sz="2800" dirty="0"/>
          </a:p>
          <a:p>
            <a:r>
              <a:rPr lang="en-US" sz="2800" dirty="0" smtClean="0"/>
              <a:t>Presentation should include: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/>
              <a:t>Goal person set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/>
              <a:t>O</a:t>
            </a:r>
            <a:r>
              <a:rPr lang="en-US" sz="2800" dirty="0" smtClean="0"/>
              <a:t>bstacles and roadblocks person encountered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/>
              <a:t>What their subject’s life became once their goal was achieved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5958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Powerful Words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56" y="2121154"/>
            <a:ext cx="8130767" cy="4056062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730" y="1606322"/>
            <a:ext cx="7919093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/>
          </a:p>
          <a:p>
            <a:r>
              <a:rPr lang="en-US" sz="2800" i="1" dirty="0" smtClean="0"/>
              <a:t>Process-driven language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/>
              <a:t>Focus feedback on effort instead of outcome</a:t>
            </a:r>
          </a:p>
          <a:p>
            <a:r>
              <a:rPr lang="en-US" sz="2800" dirty="0" smtClean="0"/>
              <a:t>Ex: Focus on how really worked through a complex text and used reading strategies, rather than on the “A”</a:t>
            </a:r>
          </a:p>
          <a:p>
            <a:endParaRPr lang="en-US" sz="2800" dirty="0"/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/>
              <a:t>A goal hasn’t been mastered </a:t>
            </a:r>
            <a:r>
              <a:rPr lang="en-US" sz="2800" b="1" dirty="0" smtClean="0"/>
              <a:t>“yet”</a:t>
            </a:r>
          </a:p>
        </p:txBody>
      </p:sp>
    </p:spTree>
    <p:extLst>
      <p:ext uri="{BB962C8B-B14F-4D97-AF65-F5344CB8AC3E}">
        <p14:creationId xmlns:p14="http://schemas.microsoft.com/office/powerpoint/2010/main" val="73930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S.M.A.R.T.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56" y="2121154"/>
            <a:ext cx="8130767" cy="4056062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730" y="1606322"/>
            <a:ext cx="7919093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Setting meaningful, intentional goals. Students pick a goal and fill out each category. </a:t>
            </a:r>
            <a:endParaRPr lang="en-US" sz="2400" i="1" dirty="0"/>
          </a:p>
          <a:p>
            <a:pPr marL="342900" indent="-342900">
              <a:buFont typeface="Wingdings" charset="2"/>
              <a:buChar char="§"/>
            </a:pPr>
            <a:r>
              <a:rPr lang="en-US" sz="2400" b="1" dirty="0" smtClean="0"/>
              <a:t>S</a:t>
            </a:r>
            <a:r>
              <a:rPr lang="en-US" sz="2400" dirty="0" smtClean="0"/>
              <a:t> -  Specific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b="1" dirty="0" smtClean="0"/>
              <a:t>M</a:t>
            </a:r>
            <a:r>
              <a:rPr lang="en-US" sz="2400" dirty="0" smtClean="0"/>
              <a:t> - Measurable (students quantify process. Ex. Finish 100 multiplication facts in two minutes)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b="1" dirty="0" smtClean="0"/>
              <a:t>A</a:t>
            </a:r>
            <a:r>
              <a:rPr lang="en-US" sz="2400" dirty="0" smtClean="0"/>
              <a:t> - Attainable (possible, within reach, practical)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b="1" dirty="0" smtClean="0"/>
              <a:t>R</a:t>
            </a:r>
            <a:r>
              <a:rPr lang="en-US" sz="2400" dirty="0" smtClean="0"/>
              <a:t> - Relevant (pertains to the student, something they want to do)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b="1" dirty="0" smtClean="0"/>
              <a:t>T</a:t>
            </a:r>
            <a:r>
              <a:rPr lang="en-US" sz="2400" dirty="0" smtClean="0"/>
              <a:t> – Time Sensitive (set a specific timeline with checkpoints along the way)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Wingdings" charset="2"/>
              <a:buChar char="§"/>
            </a:pPr>
            <a:endParaRPr lang="en-US" sz="2400" dirty="0"/>
          </a:p>
          <a:p>
            <a:endParaRPr lang="en-US" sz="2400" dirty="0"/>
          </a:p>
          <a:p>
            <a:pPr marL="342900" indent="-342900">
              <a:buFont typeface="Wingdings" charset="2"/>
              <a:buChar char="§"/>
            </a:pPr>
            <a:endParaRPr lang="en-US" sz="2400" dirty="0" smtClean="0"/>
          </a:p>
          <a:p>
            <a:endParaRPr lang="en-US" sz="2800" dirty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13074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2-18 at 10.59.1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000"/>
            <a:ext cx="9144000" cy="557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580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Weekly Reflection Journals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56" y="2121154"/>
            <a:ext cx="8130767" cy="4056062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730" y="1606322"/>
            <a:ext cx="7919093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Self-rating journal entries</a:t>
            </a:r>
            <a:endParaRPr lang="en-US" sz="2800" i="1" dirty="0"/>
          </a:p>
          <a:p>
            <a:pPr marL="457200" indent="-457200">
              <a:buFont typeface="Wingdings" charset="2"/>
              <a:buChar char="§"/>
            </a:pPr>
            <a:endParaRPr lang="en-US" sz="2800" dirty="0"/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/>
              <a:t>Something new I learned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/>
              <a:t>This week’s memorable moment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/>
              <a:t>Something I struggled with</a:t>
            </a:r>
          </a:p>
          <a:p>
            <a:pPr marL="457200" indent="-457200">
              <a:buFont typeface="Wingdings" charset="2"/>
              <a:buChar char="§"/>
            </a:pPr>
            <a:endParaRPr lang="en-US" sz="2800" dirty="0"/>
          </a:p>
          <a:p>
            <a:r>
              <a:rPr lang="en-US" sz="2800" dirty="0" smtClean="0"/>
              <a:t>Daily </a:t>
            </a:r>
            <a:r>
              <a:rPr lang="en-US" sz="2800" b="1" dirty="0" smtClean="0"/>
              <a:t>G.L.O.W.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/>
              <a:t>Goal for tomorrow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/>
              <a:t>Something learned today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/>
              <a:t>Something outstanding that happened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dirty="0" smtClean="0"/>
              <a:t>Something I had to work through today</a:t>
            </a:r>
          </a:p>
        </p:txBody>
      </p:sp>
    </p:spTree>
    <p:extLst>
      <p:ext uri="{BB962C8B-B14F-4D97-AF65-F5344CB8AC3E}">
        <p14:creationId xmlns:p14="http://schemas.microsoft.com/office/powerpoint/2010/main" val="1036611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Community Meetings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56" y="2121154"/>
            <a:ext cx="8130767" cy="4056062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730" y="1606322"/>
            <a:ext cx="79190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Class-wide discussions about grit </a:t>
            </a:r>
            <a:endParaRPr lang="en-US" sz="2800" i="1" dirty="0"/>
          </a:p>
          <a:p>
            <a:pPr marL="457200" indent="-457200">
              <a:buFont typeface="Wingdings" charset="2"/>
              <a:buChar char="§"/>
            </a:pPr>
            <a:endParaRPr lang="en-US" sz="2800" dirty="0"/>
          </a:p>
          <a:p>
            <a:r>
              <a:rPr lang="en-US" sz="2800" dirty="0" smtClean="0"/>
              <a:t>Provide students with news article or cartoon ahead of time. Have them think about why grit mattered and why it should matter to them.</a:t>
            </a:r>
          </a:p>
        </p:txBody>
      </p:sp>
    </p:spTree>
    <p:extLst>
      <p:ext uri="{BB962C8B-B14F-4D97-AF65-F5344CB8AC3E}">
        <p14:creationId xmlns:p14="http://schemas.microsoft.com/office/powerpoint/2010/main" val="2098726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Genius Hour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56" y="2121154"/>
            <a:ext cx="8130767" cy="4056062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9730" y="1606322"/>
            <a:ext cx="7919093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Passion-driven learning, where students are in control of their learning</a:t>
            </a:r>
          </a:p>
          <a:p>
            <a:endParaRPr lang="en-US" sz="2800" i="1" dirty="0"/>
          </a:p>
          <a:p>
            <a:pPr marL="457200" indent="-457200">
              <a:buFont typeface="Wingdings" charset="2"/>
              <a:buChar char="§"/>
            </a:pPr>
            <a:r>
              <a:rPr lang="en-US" sz="2800" i="1" dirty="0" smtClean="0"/>
              <a:t>Students identifying their passions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i="1" dirty="0" smtClean="0"/>
              <a:t>Students developing their own driving questions</a:t>
            </a:r>
          </a:p>
          <a:p>
            <a:pPr marL="457200" indent="-457200">
              <a:buFont typeface="Wingdings" charset="2"/>
              <a:buChar char="§"/>
            </a:pPr>
            <a:r>
              <a:rPr lang="en-US" sz="2800" i="1" dirty="0" smtClean="0"/>
              <a:t>Students developing “how” they will learn more about their passion</a:t>
            </a:r>
          </a:p>
          <a:p>
            <a:endParaRPr lang="en-US" sz="2800" i="1" dirty="0"/>
          </a:p>
          <a:p>
            <a:endParaRPr lang="en-US" sz="2800" i="1" dirty="0"/>
          </a:p>
          <a:p>
            <a:pPr marL="457200" indent="-457200">
              <a:buFont typeface="Wingdings" charset="2"/>
              <a:buChar char="§"/>
            </a:pPr>
            <a:endParaRPr lang="en-US" sz="2800" dirty="0"/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48876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Goals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 </a:t>
            </a:r>
            <a:r>
              <a:rPr lang="en-US" sz="2800" dirty="0"/>
              <a:t>After attending this session, participants will have:</a:t>
            </a:r>
          </a:p>
          <a:p>
            <a:pPr lvl="0"/>
            <a:r>
              <a:rPr lang="en-US" sz="2800" dirty="0"/>
              <a:t>A clear understanding of conative skills and</a:t>
            </a:r>
          </a:p>
          <a:p>
            <a:r>
              <a:rPr lang="en-US" sz="2800" dirty="0"/>
              <a:t>Essential information describing how to align conative skills with academic strategies to promote student success </a:t>
            </a:r>
          </a:p>
        </p:txBody>
      </p:sp>
    </p:spTree>
    <p:extLst>
      <p:ext uri="{BB962C8B-B14F-4D97-AF65-F5344CB8AC3E}">
        <p14:creationId xmlns:p14="http://schemas.microsoft.com/office/powerpoint/2010/main" val="363811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#2- What are Your Thoughts?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3200" b="1" dirty="0" smtClean="0"/>
              <a:t>How can we  </a:t>
            </a:r>
            <a:r>
              <a:rPr lang="en-US" sz="3200" b="1" u="sng" dirty="0" smtClean="0"/>
              <a:t>explicitly</a:t>
            </a:r>
            <a:r>
              <a:rPr lang="en-US" sz="3200" b="1" dirty="0" smtClean="0"/>
              <a:t> blend conative skills into classroom instruction?       </a:t>
            </a:r>
            <a:endParaRPr lang="en-US" sz="3200" b="1" dirty="0"/>
          </a:p>
        </p:txBody>
      </p:sp>
      <p:sp>
        <p:nvSpPr>
          <p:cNvPr id="8" name="Rectangular Callout 7"/>
          <p:cNvSpPr/>
          <p:nvPr/>
        </p:nvSpPr>
        <p:spPr>
          <a:xfrm>
            <a:off x="659171" y="4676029"/>
            <a:ext cx="2202599" cy="612648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Effective Communication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6246054" y="2939930"/>
            <a:ext cx="2138289" cy="612648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Taking Different Perspectives</a:t>
            </a:r>
            <a:endParaRPr lang="en-US" dirty="0"/>
          </a:p>
        </p:txBody>
      </p:sp>
      <p:sp>
        <p:nvSpPr>
          <p:cNvPr id="10" name="Rectangular Callout 9"/>
          <p:cNvSpPr/>
          <p:nvPr/>
        </p:nvSpPr>
        <p:spPr>
          <a:xfrm>
            <a:off x="448155" y="5642328"/>
            <a:ext cx="1768510" cy="612648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Resolving Conflict</a:t>
            </a:r>
            <a:endParaRPr lang="en-US" dirty="0"/>
          </a:p>
        </p:txBody>
      </p:sp>
      <p:sp>
        <p:nvSpPr>
          <p:cNvPr id="11" name="Rectangular Callout 10"/>
          <p:cNvSpPr/>
          <p:nvPr/>
        </p:nvSpPr>
        <p:spPr>
          <a:xfrm>
            <a:off x="6029010" y="4982353"/>
            <a:ext cx="2572377" cy="612648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Cultivating a Growth Mindset</a:t>
            </a:r>
            <a:endParaRPr lang="en-US" dirty="0"/>
          </a:p>
        </p:txBody>
      </p:sp>
      <p:sp>
        <p:nvSpPr>
          <p:cNvPr id="12" name="Rectangular Callout 11"/>
          <p:cNvSpPr/>
          <p:nvPr/>
        </p:nvSpPr>
        <p:spPr>
          <a:xfrm>
            <a:off x="3424477" y="5642328"/>
            <a:ext cx="2347295" cy="612648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Develop Resiliency or Grit</a:t>
            </a:r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385857" y="3359677"/>
            <a:ext cx="1655968" cy="612648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Avoid Negative Thinking</a:t>
            </a:r>
            <a:endParaRPr lang="en-US" dirty="0"/>
          </a:p>
        </p:txBody>
      </p:sp>
      <p:sp>
        <p:nvSpPr>
          <p:cNvPr id="14" name="Rectangular Callout 13"/>
          <p:cNvSpPr/>
          <p:nvPr/>
        </p:nvSpPr>
        <p:spPr>
          <a:xfrm>
            <a:off x="5771772" y="3972325"/>
            <a:ext cx="3006468" cy="612648"/>
          </a:xfrm>
          <a:prstGeom prst="wedgeRect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Interacting Responsibly</a:t>
            </a:r>
            <a:endParaRPr lang="en-US" dirty="0"/>
          </a:p>
        </p:txBody>
      </p:sp>
      <p:sp>
        <p:nvSpPr>
          <p:cNvPr id="15" name="Line Callout 3 (Border and Accent Bar) 14"/>
          <p:cNvSpPr/>
          <p:nvPr/>
        </p:nvSpPr>
        <p:spPr>
          <a:xfrm>
            <a:off x="3424476" y="3745477"/>
            <a:ext cx="2170445" cy="1543200"/>
          </a:xfrm>
          <a:prstGeom prst="accentBorderCallout3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Instruction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8422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#3 - Checking for Understanding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6163"/>
            <a:ext cx="7313613" cy="405606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/>
              <a:t>After attending this session, participants </a:t>
            </a:r>
            <a:r>
              <a:rPr lang="en-US" sz="3200" dirty="0" smtClean="0"/>
              <a:t>have</a:t>
            </a:r>
            <a:r>
              <a:rPr lang="en-US" sz="3200" dirty="0"/>
              <a:t>:</a:t>
            </a:r>
          </a:p>
          <a:p>
            <a:pPr lvl="0">
              <a:buFont typeface="Wingdings" charset="2"/>
              <a:buChar char="ü"/>
            </a:pPr>
            <a:r>
              <a:rPr lang="en-US" sz="3200" dirty="0"/>
              <a:t>A clear understanding of conative skills and</a:t>
            </a:r>
          </a:p>
          <a:p>
            <a:pPr>
              <a:buFont typeface="Wingdings" charset="2"/>
              <a:buChar char="ü"/>
            </a:pPr>
            <a:r>
              <a:rPr lang="en-US" sz="3200" dirty="0"/>
              <a:t>Essential information describing how to align conative skills with academic strategies to promote student success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43321" y="5895118"/>
            <a:ext cx="25869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Next Steps . . 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38740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 commitment to use   what has been       learned    or practiced. 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27" b="13027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6115494" y="6166560"/>
            <a:ext cx="2723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pple Chancery"/>
                <a:cs typeface="Apple Chancery"/>
              </a:rPr>
              <a:t>        Thank you!</a:t>
            </a:r>
            <a:endParaRPr lang="en-US" sz="2800" dirty="0">
              <a:latin typeface="Apple Chancery"/>
              <a:cs typeface="Apple Chancery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Making Connections . . .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63081" y="5381117"/>
            <a:ext cx="1574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Albert Einstein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4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#1 - Quick Write</a:t>
            </a:r>
            <a:endParaRPr lang="en-US" b="1" dirty="0"/>
          </a:p>
        </p:txBody>
      </p:sp>
      <p:pic>
        <p:nvPicPr>
          <p:cNvPr id="4" name="a2.1.3.3.1.3:TempImg_img" descr="http://www.imagesource.com/Doc/IS0/Media/TR16/a/9/0/2/IS09AL29B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06" b="8406"/>
          <a:stretch>
            <a:fillRect/>
          </a:stretch>
        </p:blipFill>
        <p:spPr bwMode="auto">
          <a:xfrm>
            <a:off x="914400" y="1735138"/>
            <a:ext cx="7313613" cy="316773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/>
        </p:nvSpPr>
        <p:spPr>
          <a:xfrm>
            <a:off x="5510728" y="5221560"/>
            <a:ext cx="2717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Retrieved from imagesource</a:t>
            </a:r>
          </a:p>
        </p:txBody>
      </p:sp>
    </p:spTree>
    <p:extLst>
      <p:ext uri="{BB962C8B-B14F-4D97-AF65-F5344CB8AC3E}">
        <p14:creationId xmlns:p14="http://schemas.microsoft.com/office/powerpoint/2010/main" val="31623985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702" y="503238"/>
            <a:ext cx="8183378" cy="959588"/>
          </a:xfrm>
        </p:spPr>
        <p:txBody>
          <a:bodyPr/>
          <a:lstStyle/>
          <a:p>
            <a:r>
              <a:rPr lang="en-US" sz="4000" b="1" dirty="0" smtClean="0"/>
              <a:t>Academic Focus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92338"/>
            <a:ext cx="7313613" cy="4056062"/>
          </a:xfrm>
        </p:spPr>
        <p:txBody>
          <a:bodyPr/>
          <a:lstStyle/>
          <a:p>
            <a:r>
              <a:rPr lang="en-US" dirty="0" smtClean="0"/>
              <a:t>What is it that students should  know and be able to do?</a:t>
            </a:r>
          </a:p>
          <a:p>
            <a:r>
              <a:rPr lang="en-US" dirty="0" smtClean="0"/>
              <a:t>How will we know when students know it and are able to do it?</a:t>
            </a:r>
          </a:p>
          <a:p>
            <a:r>
              <a:rPr lang="en-US" dirty="0" smtClean="0"/>
              <a:t>What do we do when we discover that students don’t know it and are not yet able to do it?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~ Grant Wiggens and Jay McTighe (1998)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63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1231900"/>
          </a:xfrm>
        </p:spPr>
        <p:txBody>
          <a:bodyPr/>
          <a:lstStyle/>
          <a:p>
            <a:r>
              <a:rPr lang="en-US" sz="4000" b="1" dirty="0" smtClean="0"/>
              <a:t>So, in the equation of </a:t>
            </a:r>
            <a:br>
              <a:rPr lang="en-US" sz="4000" b="1" dirty="0" smtClean="0"/>
            </a:br>
            <a:r>
              <a:rPr lang="en-US" sz="4000" b="1" dirty="0" smtClean="0"/>
              <a:t>effective instruction . . .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3569614"/>
          </a:xfrm>
        </p:spPr>
        <p:txBody>
          <a:bodyPr/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4" name="a2.1.3.3.1.3.1:I_img" descr="http://www.imagesource.com/Doc/IS0/Media/TR5/f/e/0/a/09PL0078CL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300" y="1883727"/>
            <a:ext cx="4597400" cy="30905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302266" y="5770928"/>
            <a:ext cx="7005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How does one denote conative skills?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89452" y="5120086"/>
            <a:ext cx="2717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Retrieved from imagesource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703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8525" y="1639651"/>
            <a:ext cx="60096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Often Referred to as </a:t>
            </a:r>
            <a:r>
              <a:rPr lang="en-US" sz="4800" b="1" i="1" dirty="0" smtClean="0"/>
              <a:t>Soft Skills</a:t>
            </a:r>
          </a:p>
          <a:p>
            <a:pPr algn="ctr"/>
            <a:r>
              <a:rPr lang="en-US" sz="4800" dirty="0" smtClean="0"/>
              <a:t>Non- cognitive Skills</a:t>
            </a:r>
          </a:p>
          <a:p>
            <a:pPr algn="ctr"/>
            <a:r>
              <a:rPr lang="en-US" sz="4800" b="1" dirty="0" smtClean="0"/>
              <a:t>or</a:t>
            </a:r>
          </a:p>
          <a:p>
            <a:pPr algn="ctr"/>
            <a:r>
              <a:rPr lang="en-US" sz="4800" dirty="0" smtClean="0"/>
              <a:t>Essential Skills . . .  </a:t>
            </a:r>
          </a:p>
        </p:txBody>
      </p:sp>
    </p:spTree>
    <p:extLst>
      <p:ext uri="{BB962C8B-B14F-4D97-AF65-F5344CB8AC3E}">
        <p14:creationId xmlns:p14="http://schemas.microsoft.com/office/powerpoint/2010/main" val="3303460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Conative Skills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“ . . . </a:t>
            </a:r>
            <a:r>
              <a:rPr lang="en-US" sz="3200" i="1" dirty="0"/>
              <a:t>inform how people work with each other. Few standards govern this aspect of education, and yet it might be the greatest factor determining whether a student becomes successful in college and the global workplace</a:t>
            </a:r>
            <a:r>
              <a:rPr lang="en-US" sz="3200" dirty="0"/>
              <a:t>.” </a:t>
            </a:r>
          </a:p>
          <a:p>
            <a:r>
              <a:rPr lang="en-US" dirty="0"/>
              <a:t>         </a:t>
            </a:r>
            <a:r>
              <a:rPr lang="en-US" dirty="0" smtClean="0"/>
              <a:t>                   </a:t>
            </a:r>
            <a:r>
              <a:rPr lang="en-US" sz="2000" dirty="0" smtClean="0"/>
              <a:t> </a:t>
            </a:r>
            <a:r>
              <a:rPr lang="en-US" sz="2000" dirty="0"/>
              <a:t>- </a:t>
            </a:r>
            <a:r>
              <a:rPr lang="en-US" sz="2000" dirty="0" smtClean="0"/>
              <a:t>Sterling, Learning Sciences International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0697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sz="4000" b="1" dirty="0" smtClean="0"/>
              <a:t>Instructional Shift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02786"/>
            <a:ext cx="7313613" cy="4946841"/>
          </a:xfrm>
        </p:spPr>
        <p:txBody>
          <a:bodyPr>
            <a:normAutofit/>
          </a:bodyPr>
          <a:lstStyle/>
          <a:p>
            <a:pPr marL="0" indent="0" defTabSz="457200">
              <a:spcBef>
                <a:spcPts val="0"/>
              </a:spcBef>
              <a:buSzTx/>
              <a:buNone/>
              <a:defRPr/>
            </a:pPr>
            <a:r>
              <a:rPr lang="en-US" dirty="0" smtClean="0"/>
              <a:t> “We now have hard evidence that you have to have </a:t>
            </a:r>
            <a:r>
              <a:rPr lang="en-US" i="1" dirty="0" smtClean="0"/>
              <a:t>soft skills</a:t>
            </a:r>
            <a:r>
              <a:rPr lang="en-US" dirty="0" smtClean="0"/>
              <a:t> [</a:t>
            </a:r>
            <a:r>
              <a:rPr lang="en-US" b="1" dirty="0" smtClean="0"/>
              <a:t>conative skills</a:t>
            </a:r>
            <a:r>
              <a:rPr lang="en-US" dirty="0" smtClean="0"/>
              <a:t>] in order to succeed.”</a:t>
            </a:r>
          </a:p>
          <a:p>
            <a:pPr marL="0" indent="0" defTabSz="457200">
              <a:spcBef>
                <a:spcPts val="0"/>
              </a:spcBef>
              <a:buSzTx/>
              <a:buNone/>
              <a:defRPr/>
            </a:pPr>
            <a:endParaRPr lang="en-US" dirty="0"/>
          </a:p>
          <a:p>
            <a:pPr marL="0" indent="0" defTabSz="457200">
              <a:spcBef>
                <a:spcPts val="0"/>
              </a:spcBef>
              <a:buSzTx/>
              <a:buNone/>
              <a:defRPr/>
            </a:pPr>
            <a:r>
              <a:rPr lang="en-US" dirty="0" smtClean="0"/>
              <a:t>“While the dimensions of success in American life have been the test score . . . </a:t>
            </a:r>
            <a:r>
              <a:rPr lang="en-US" dirty="0"/>
              <a:t>t</a:t>
            </a:r>
            <a:r>
              <a:rPr lang="en-US" dirty="0" smtClean="0"/>
              <a:t>his should not be the main measure.”</a:t>
            </a:r>
          </a:p>
          <a:p>
            <a:pPr marL="0" indent="0" defTabSz="457200">
              <a:spcBef>
                <a:spcPts val="0"/>
              </a:spcBef>
              <a:buSzTx/>
              <a:buNone/>
              <a:defRPr/>
            </a:pPr>
            <a:endParaRPr lang="en-US" dirty="0"/>
          </a:p>
          <a:p>
            <a:pPr marL="0" indent="0" defTabSz="457200">
              <a:spcBef>
                <a:spcPts val="0"/>
              </a:spcBef>
              <a:buSzTx/>
              <a:buNone/>
              <a:defRPr/>
            </a:pPr>
            <a:r>
              <a:rPr lang="en-US" dirty="0" smtClean="0"/>
              <a:t>Research indicates that while this is important, non-cognitive skills such as:  </a:t>
            </a:r>
            <a:r>
              <a:rPr lang="en-US" b="1" dirty="0" smtClean="0"/>
              <a:t>Sociability</a:t>
            </a:r>
            <a:r>
              <a:rPr lang="en-US" dirty="0" smtClean="0"/>
              <a:t>, </a:t>
            </a:r>
            <a:r>
              <a:rPr lang="en-US" b="1" dirty="0" smtClean="0"/>
              <a:t>Communication</a:t>
            </a:r>
            <a:r>
              <a:rPr lang="en-US" dirty="0" smtClean="0"/>
              <a:t>, </a:t>
            </a:r>
            <a:r>
              <a:rPr lang="en-US" b="1" dirty="0" smtClean="0"/>
              <a:t>Self-Control, Motivation, Resilience</a:t>
            </a:r>
            <a:r>
              <a:rPr lang="en-US" dirty="0" smtClean="0"/>
              <a:t> are of equal importance.</a:t>
            </a:r>
          </a:p>
          <a:p>
            <a:pPr marL="0" indent="0" defTabSz="457200">
              <a:spcBef>
                <a:spcPts val="0"/>
              </a:spcBef>
              <a:buSzTx/>
              <a:buNone/>
              <a:defRPr/>
            </a:pPr>
            <a:r>
              <a:rPr lang="en-US" dirty="0" smtClean="0"/>
              <a:t>                                              </a:t>
            </a:r>
          </a:p>
          <a:p>
            <a:pPr marL="0" indent="0" defTabSz="457200">
              <a:spcBef>
                <a:spcPts val="0"/>
              </a:spcBef>
              <a:buSz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                                      </a:t>
            </a:r>
            <a:r>
              <a:rPr lang="en-US" sz="1800" dirty="0" smtClean="0"/>
              <a:t>- Heckman, University of Chicago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635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Current Research in Kansas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3201987"/>
          </a:xfrm>
        </p:spPr>
        <p:txBody>
          <a:bodyPr>
            <a:normAutofit lnSpcReduction="10000"/>
          </a:bodyPr>
          <a:lstStyle/>
          <a:p>
            <a:r>
              <a:rPr lang="en-US" sz="2800" i="1" dirty="0" smtClean="0"/>
              <a:t>“ . . . Across </a:t>
            </a:r>
            <a:r>
              <a:rPr lang="en-US" sz="2800" i="1" dirty="0"/>
              <a:t>the state, less than ¼ of </a:t>
            </a:r>
            <a:r>
              <a:rPr lang="en-US" sz="2800" i="1" dirty="0" smtClean="0"/>
              <a:t>[</a:t>
            </a:r>
            <a:r>
              <a:rPr lang="en-US" sz="2800" dirty="0" smtClean="0"/>
              <a:t>participants</a:t>
            </a:r>
            <a:r>
              <a:rPr lang="en-US" sz="2800" i="1" dirty="0" smtClean="0"/>
              <a:t> </a:t>
            </a:r>
            <a:r>
              <a:rPr lang="en-US" sz="2800" dirty="0" smtClean="0"/>
              <a:t>surveyed</a:t>
            </a:r>
            <a:r>
              <a:rPr lang="en-US" sz="2800" i="1" dirty="0" smtClean="0"/>
              <a:t>] put </a:t>
            </a:r>
            <a:r>
              <a:rPr lang="en-US" sz="2800" i="1" dirty="0"/>
              <a:t>traditional academic skills at the top of their </a:t>
            </a:r>
            <a:r>
              <a:rPr lang="en-US" sz="2800" i="1" dirty="0" smtClean="0"/>
              <a:t>list . . . while </a:t>
            </a:r>
            <a:r>
              <a:rPr lang="en-US" sz="2800" i="1" dirty="0"/>
              <a:t>70% put what are commonly referred to </a:t>
            </a:r>
            <a:r>
              <a:rPr lang="en-US" sz="2800" b="1" i="1" dirty="0"/>
              <a:t>as “</a:t>
            </a:r>
            <a:r>
              <a:rPr lang="en-US" sz="2800" b="1" i="1" u="sng" dirty="0"/>
              <a:t>soft-skills</a:t>
            </a:r>
            <a:r>
              <a:rPr lang="en-US" sz="2800" b="1" i="1" dirty="0"/>
              <a:t>,” </a:t>
            </a:r>
            <a:r>
              <a:rPr lang="en-US" sz="2800" i="1" dirty="0"/>
              <a:t>such as how to introduce one’s self in a business setting, or how to act on a job site, at the top of the list</a:t>
            </a:r>
            <a:r>
              <a:rPr lang="en-US" sz="2800" i="1" dirty="0" smtClean="0"/>
              <a:t>.</a:t>
            </a:r>
          </a:p>
          <a:p>
            <a:r>
              <a:rPr lang="en-US" sz="2000" dirty="0" smtClean="0"/>
              <a:t>                                                     </a:t>
            </a:r>
            <a:r>
              <a:rPr lang="en-US" dirty="0" smtClean="0"/>
              <a:t>-Kansans CAN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5" name="a1.1.3.3.2.3.1:I_img" descr="http://www.imagesource.com/Doc/IS0/Media/TR5/c/c/2/1/IS09A6GB8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934" y="4937124"/>
            <a:ext cx="2829616" cy="176054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084738" y="6373749"/>
            <a:ext cx="2717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Retrieved from imagesource</a:t>
            </a:r>
          </a:p>
        </p:txBody>
      </p:sp>
    </p:spTree>
    <p:extLst>
      <p:ext uri="{BB962C8B-B14F-4D97-AF65-F5344CB8AC3E}">
        <p14:creationId xmlns:p14="http://schemas.microsoft.com/office/powerpoint/2010/main" val="258729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Washington - PL Presentation - Aug. 19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Washington - PL Presentation - Aug. 19.thmx</Template>
  <TotalTime>1934</TotalTime>
  <Words>918</Words>
  <Application>Microsoft Macintosh PowerPoint</Application>
  <PresentationFormat>On-screen Show (4:3)</PresentationFormat>
  <Paragraphs>143</Paragraphs>
  <Slides>22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Washington - PL Presentation - Aug. 19</vt:lpstr>
      <vt:lpstr>Ignite! Inspiring Excellence Through the Conative Skills </vt:lpstr>
      <vt:lpstr>Learning Goals</vt:lpstr>
      <vt:lpstr>#1 - Quick Write</vt:lpstr>
      <vt:lpstr>Academic Focus</vt:lpstr>
      <vt:lpstr>So, in the equation of  effective instruction . . .</vt:lpstr>
      <vt:lpstr>PowerPoint Presentation</vt:lpstr>
      <vt:lpstr>Conative Skills</vt:lpstr>
      <vt:lpstr> Instructional Shift</vt:lpstr>
      <vt:lpstr>Current Research in Kansas</vt:lpstr>
      <vt:lpstr>Conative Skills Focus on Students’ Abilities to:  </vt:lpstr>
      <vt:lpstr>PowerPoint Presentation</vt:lpstr>
      <vt:lpstr>PowerPoint Presentation</vt:lpstr>
      <vt:lpstr>Perseverance Walk</vt:lpstr>
      <vt:lpstr>Powerful Words</vt:lpstr>
      <vt:lpstr>S.M.A.R.T. Goals</vt:lpstr>
      <vt:lpstr>PowerPoint Presentation</vt:lpstr>
      <vt:lpstr>Weekly Reflection Journals</vt:lpstr>
      <vt:lpstr>Community Meetings</vt:lpstr>
      <vt:lpstr>Genius Hour</vt:lpstr>
      <vt:lpstr>#2- What are Your Thoughts?</vt:lpstr>
      <vt:lpstr>#3 - Checking for Understanding</vt:lpstr>
      <vt:lpstr>Making Connections . . .</vt:lpstr>
    </vt:vector>
  </TitlesOfParts>
  <Company>USD 500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Ignite! Inspiring Excellence Through the Conative Skills </dc:title>
  <dc:creator>cheryl wright</dc:creator>
  <cp:lastModifiedBy>cheryl wright</cp:lastModifiedBy>
  <cp:revision>119</cp:revision>
  <dcterms:created xsi:type="dcterms:W3CDTF">2016-02-07T19:38:39Z</dcterms:created>
  <dcterms:modified xsi:type="dcterms:W3CDTF">2016-02-20T14:38:59Z</dcterms:modified>
</cp:coreProperties>
</file>