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tags/tag16.xml" ContentType="application/vnd.openxmlformats-officedocument.presentationml.tags+xml"/>
  <Override PartName="/ppt/notesSlides/notesSlide41.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8.xml" ContentType="application/vnd.openxmlformats-officedocument.presentationml.tags+xml"/>
  <Override PartName="/ppt/notesSlides/notesSlide44.xml" ContentType="application/vnd.openxmlformats-officedocument.presentationml.notesSlide+xml"/>
  <Override PartName="/ppt/tags/tag19.xml" ContentType="application/vnd.openxmlformats-officedocument.presentationml.tags+xml"/>
  <Override PartName="/ppt/notesSlides/notesSlide45.xml" ContentType="application/vnd.openxmlformats-officedocument.presentationml.notesSlide+xml"/>
  <Override PartName="/ppt/tags/tag20.xml" ContentType="application/vnd.openxmlformats-officedocument.presentationml.tags+xml"/>
  <Override PartName="/ppt/notesSlides/notesSlide46.xml" ContentType="application/vnd.openxmlformats-officedocument.presentationml.notesSlide+xml"/>
  <Override PartName="/ppt/tags/tag21.xml" ContentType="application/vnd.openxmlformats-officedocument.presentationml.tags+xml"/>
  <Override PartName="/ppt/notesSlides/notesSlide47.xml" ContentType="application/vnd.openxmlformats-officedocument.presentationml.notesSlide+xml"/>
  <Override PartName="/ppt/tags/tag22.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23.xml" ContentType="application/vnd.openxmlformats-officedocument.presentationml.tags+xml"/>
  <Override PartName="/ppt/notesSlides/notesSlide55.xml" ContentType="application/vnd.openxmlformats-officedocument.presentationml.notesSlide+xml"/>
  <Override PartName="/ppt/tags/tag24.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25.xml" ContentType="application/vnd.openxmlformats-officedocument.presentationml.tags+xml"/>
  <Override PartName="/ppt/notesSlides/notesSlide58.xml" ContentType="application/vnd.openxmlformats-officedocument.presentationml.notesSlide+xml"/>
  <Override PartName="/ppt/tags/tag26.xml" ContentType="application/vnd.openxmlformats-officedocument.presentationml.tags+xml"/>
  <Override PartName="/ppt/notesSlides/notesSlide59.xml" ContentType="application/vnd.openxmlformats-officedocument.presentationml.notesSlide+xml"/>
  <Override PartName="/ppt/tags/tag27.xml" ContentType="application/vnd.openxmlformats-officedocument.presentationml.tags+xml"/>
  <Override PartName="/ppt/notesSlides/notesSlide60.xml" ContentType="application/vnd.openxmlformats-officedocument.presentationml.notesSlide+xml"/>
  <Override PartName="/ppt/tags/tag28.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29.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30.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31.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32.xml" ContentType="application/vnd.openxmlformats-officedocument.presentationml.tags+xml"/>
  <Override PartName="/ppt/notesSlides/notesSlide76.xml" ContentType="application/vnd.openxmlformats-officedocument.presentationml.notesSlide+xml"/>
  <Override PartName="/ppt/tags/tag33.xml" ContentType="application/vnd.openxmlformats-officedocument.presentationml.tags+xml"/>
  <Override PartName="/ppt/notesSlides/notesSlide77.xml" ContentType="application/vnd.openxmlformats-officedocument.presentationml.notesSlide+xml"/>
  <Override PartName="/ppt/tags/tag34.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ags/tag35.xml" ContentType="application/vnd.openxmlformats-officedocument.presentationml.tags+xml"/>
  <Override PartName="/ppt/notesSlides/notesSlide82.xml" ContentType="application/vnd.openxmlformats-officedocument.presentationml.notesSlide+xml"/>
  <Override PartName="/ppt/tags/tag36.xml" ContentType="application/vnd.openxmlformats-officedocument.presentationml.tags+xml"/>
  <Override PartName="/ppt/notesSlides/notesSlide83.xml" ContentType="application/vnd.openxmlformats-officedocument.presentationml.notesSlide+xml"/>
  <Override PartName="/ppt/tags/tag37.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tags/tag38.xml" ContentType="application/vnd.openxmlformats-officedocument.presentationml.tag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tags/tag39.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tags/tag40.xml" ContentType="application/vnd.openxmlformats-officedocument.presentationml.tags+xml"/>
  <Override PartName="/ppt/notesSlides/notesSlide95.xml" ContentType="application/vnd.openxmlformats-officedocument.presentationml.notesSlide+xml"/>
  <Override PartName="/ppt/tags/tag41.xml" ContentType="application/vnd.openxmlformats-officedocument.presentationml.tag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tags/tag42.xml" ContentType="application/vnd.openxmlformats-officedocument.presentationml.tags+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tags/tag43.xml" ContentType="application/vnd.openxmlformats-officedocument.presentationml.tags+xml"/>
  <Override PartName="/ppt/notesSlides/notesSlide100.xml" ContentType="application/vnd.openxmlformats-officedocument.presentationml.notesSlide+xml"/>
  <Override PartName="/ppt/tags/tag44.xml" ContentType="application/vnd.openxmlformats-officedocument.presentationml.tags+xml"/>
  <Override PartName="/ppt/notesSlides/notesSlide10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06"/>
  </p:notesMasterIdLst>
  <p:handoutMasterIdLst>
    <p:handoutMasterId r:id="rId107"/>
  </p:handoutMasterIdLst>
  <p:sldIdLst>
    <p:sldId id="261" r:id="rId5"/>
    <p:sldId id="366" r:id="rId6"/>
    <p:sldId id="376" r:id="rId7"/>
    <p:sldId id="365" r:id="rId8"/>
    <p:sldId id="290" r:id="rId9"/>
    <p:sldId id="292" r:id="rId10"/>
    <p:sldId id="293" r:id="rId11"/>
    <p:sldId id="291" r:id="rId12"/>
    <p:sldId id="402" r:id="rId13"/>
    <p:sldId id="401" r:id="rId14"/>
    <p:sldId id="294" r:id="rId15"/>
    <p:sldId id="298" r:id="rId16"/>
    <p:sldId id="297" r:id="rId17"/>
    <p:sldId id="296" r:id="rId18"/>
    <p:sldId id="332" r:id="rId19"/>
    <p:sldId id="421" r:id="rId20"/>
    <p:sldId id="419" r:id="rId21"/>
    <p:sldId id="432" r:id="rId22"/>
    <p:sldId id="433" r:id="rId23"/>
    <p:sldId id="407" r:id="rId24"/>
    <p:sldId id="287" r:id="rId25"/>
    <p:sldId id="338" r:id="rId26"/>
    <p:sldId id="301" r:id="rId27"/>
    <p:sldId id="336" r:id="rId28"/>
    <p:sldId id="260" r:id="rId29"/>
    <p:sldId id="398" r:id="rId30"/>
    <p:sldId id="406" r:id="rId31"/>
    <p:sldId id="339" r:id="rId32"/>
    <p:sldId id="420" r:id="rId33"/>
    <p:sldId id="334" r:id="rId34"/>
    <p:sldId id="266" r:id="rId35"/>
    <p:sldId id="268" r:id="rId36"/>
    <p:sldId id="390" r:id="rId37"/>
    <p:sldId id="269" r:id="rId38"/>
    <p:sldId id="302" r:id="rId39"/>
    <p:sldId id="272" r:id="rId40"/>
    <p:sldId id="273" r:id="rId41"/>
    <p:sldId id="385" r:id="rId42"/>
    <p:sldId id="393" r:id="rId43"/>
    <p:sldId id="340" r:id="rId44"/>
    <p:sldId id="341" r:id="rId45"/>
    <p:sldId id="344" r:id="rId46"/>
    <p:sldId id="404" r:id="rId47"/>
    <p:sldId id="343" r:id="rId48"/>
    <p:sldId id="350" r:id="rId49"/>
    <p:sldId id="345" r:id="rId50"/>
    <p:sldId id="346" r:id="rId51"/>
    <p:sldId id="347" r:id="rId52"/>
    <p:sldId id="430" r:id="rId53"/>
    <p:sldId id="399" r:id="rId54"/>
    <p:sldId id="422" r:id="rId55"/>
    <p:sldId id="490" r:id="rId56"/>
    <p:sldId id="405" r:id="rId57"/>
    <p:sldId id="394" r:id="rId58"/>
    <p:sldId id="348" r:id="rId59"/>
    <p:sldId id="351" r:id="rId60"/>
    <p:sldId id="415" r:id="rId61"/>
    <p:sldId id="356" r:id="rId62"/>
    <p:sldId id="282" r:id="rId63"/>
    <p:sldId id="352" r:id="rId64"/>
    <p:sldId id="391" r:id="rId65"/>
    <p:sldId id="416" r:id="rId66"/>
    <p:sldId id="353" r:id="rId67"/>
    <p:sldId id="411" r:id="rId68"/>
    <p:sldId id="354" r:id="rId69"/>
    <p:sldId id="288" r:id="rId70"/>
    <p:sldId id="289" r:id="rId71"/>
    <p:sldId id="409" r:id="rId72"/>
    <p:sldId id="418" r:id="rId73"/>
    <p:sldId id="355" r:id="rId74"/>
    <p:sldId id="380" r:id="rId75"/>
    <p:sldId id="381" r:id="rId76"/>
    <p:sldId id="408" r:id="rId77"/>
    <p:sldId id="423" r:id="rId78"/>
    <p:sldId id="410" r:id="rId79"/>
    <p:sldId id="342" r:id="rId80"/>
    <p:sldId id="358" r:id="rId81"/>
    <p:sldId id="392" r:id="rId82"/>
    <p:sldId id="387" r:id="rId83"/>
    <p:sldId id="417" r:id="rId84"/>
    <p:sldId id="434" r:id="rId85"/>
    <p:sldId id="360" r:id="rId86"/>
    <p:sldId id="357" r:id="rId87"/>
    <p:sldId id="361" r:id="rId88"/>
    <p:sldId id="382" r:id="rId89"/>
    <p:sldId id="413" r:id="rId90"/>
    <p:sldId id="349" r:id="rId91"/>
    <p:sldId id="362" r:id="rId92"/>
    <p:sldId id="300" r:id="rId93"/>
    <p:sldId id="364" r:id="rId94"/>
    <p:sldId id="299" r:id="rId95"/>
    <p:sldId id="389" r:id="rId96"/>
    <p:sldId id="414" r:id="rId97"/>
    <p:sldId id="257" r:id="rId98"/>
    <p:sldId id="383" r:id="rId99"/>
    <p:sldId id="322" r:id="rId100"/>
    <p:sldId id="388" r:id="rId101"/>
    <p:sldId id="384" r:id="rId102"/>
    <p:sldId id="323" r:id="rId103"/>
    <p:sldId id="324" r:id="rId104"/>
    <p:sldId id="279" r:id="rId105"/>
  </p:sldIdLst>
  <p:sldSz cx="12192000" cy="6858000"/>
  <p:notesSz cx="7010400" cy="9296400"/>
  <p:embeddedFontLst>
    <p:embeddedFont>
      <p:font typeface="Arial Narrow" panose="020B0606020202030204" pitchFamily="34" charset="0"/>
      <p:regular r:id="rId108"/>
      <p:bold r:id="rId109"/>
      <p:italic r:id="rId110"/>
      <p:boldItalic r:id="rId111"/>
    </p:embeddedFont>
    <p:embeddedFont>
      <p:font typeface="Cambria" panose="02040503050406030204" pitchFamily="18" charset="0"/>
      <p:regular r:id="rId112"/>
      <p:bold r:id="rId113"/>
      <p:italic r:id="rId114"/>
      <p:boldItalic r:id="rId115"/>
    </p:embeddedFont>
    <p:embeddedFont>
      <p:font typeface="Open Sans" panose="020B0606030504020204" pitchFamily="34" charset="0"/>
      <p:regular r:id="rId116"/>
      <p:bold r:id="rId117"/>
      <p:italic r:id="rId118"/>
      <p:boldItalic r:id="rId119"/>
    </p:embeddedFont>
    <p:embeddedFont>
      <p:font typeface="Open Sans Light" panose="020B0306030504020204" pitchFamily="34" charset="0"/>
      <p:regular r:id="rId120"/>
      <p:italic r:id="rId121"/>
    </p:embeddedFont>
    <p:embeddedFont>
      <p:font typeface="Open Sans Semibold" panose="020B0706030804020204" pitchFamily="34" charset="0"/>
      <p:bold r:id="rId122"/>
      <p:boldItalic r:id="rId123"/>
    </p:embeddedFont>
    <p:embeddedFont>
      <p:font typeface="Open Sans Semibold" panose="020B0706030804020204" pitchFamily="34" charset="0"/>
      <p:bold r:id="rId122"/>
      <p:boldItalic r:id="rId123"/>
    </p:embeddedFont>
  </p:embeddedFontLst>
  <p:custDataLst>
    <p:tags r:id="rId1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B07F2E-7BCB-2FCB-027B-254C769AA201}" name="Cary S. Rogers" initials="CR" userId="S::crogers@ksde.org::1a6c86bb-8689-4f2b-8a56-12b1f7b2483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essica Hess" initials="JH" lastIdx="1" clrIdx="6">
    <p:extLst>
      <p:ext uri="{19B8F6BF-5375-455C-9EA6-DF929625EA0E}">
        <p15:presenceInfo xmlns:p15="http://schemas.microsoft.com/office/powerpoint/2012/main" userId="S::jahess@ksde.org::ba1eb6ab-e3c1-41ca-a396-6219efee0659" providerId="AD"/>
      </p:ext>
    </p:extLst>
  </p:cmAuthor>
  <p:cmAuthor id="1" name="Vicki Smith" initials="VS" lastIdx="44" clrIdx="0">
    <p:extLst>
      <p:ext uri="{19B8F6BF-5375-455C-9EA6-DF929625EA0E}">
        <p15:presenceInfo xmlns:p15="http://schemas.microsoft.com/office/powerpoint/2012/main" userId="c968c44f2ccfc37d" providerId="Windows Live"/>
      </p:ext>
    </p:extLst>
  </p:cmAuthor>
  <p:cmAuthor id="8" name="dmcvey" initials="dm" lastIdx="18" clrIdx="7">
    <p:extLst>
      <p:ext uri="{19B8F6BF-5375-455C-9EA6-DF929625EA0E}">
        <p15:presenceInfo xmlns:p15="http://schemas.microsoft.com/office/powerpoint/2012/main" userId="S::dmcvey_keystonelearning.org#ext#@ksde.onmicrosoft.com::b7fe8db3-1f7a-4ec8-a567-e5bde70eb130" providerId="AD"/>
      </p:ext>
    </p:extLst>
  </p:cmAuthor>
  <p:cmAuthor id="2" name="DougTKeystone" initials="Do" lastIdx="14" clrIdx="1">
    <p:extLst>
      <p:ext uri="{19B8F6BF-5375-455C-9EA6-DF929625EA0E}">
        <p15:presenceInfo xmlns:p15="http://schemas.microsoft.com/office/powerpoint/2012/main" userId="S::dougtkeystone_outlook.com#ext#@ksde.onmicrosoft.com::9e2fe383-8732-46ec-844f-b0e7e855dddc" providerId="AD"/>
      </p:ext>
    </p:extLst>
  </p:cmAuthor>
  <p:cmAuthor id="9" name="Brad Schwartz" initials="BS" lastIdx="1" clrIdx="8">
    <p:extLst>
      <p:ext uri="{19B8F6BF-5375-455C-9EA6-DF929625EA0E}">
        <p15:presenceInfo xmlns:p15="http://schemas.microsoft.com/office/powerpoint/2012/main" userId="S::blschwartz@pittstate.edu::50a3de5a-667c-4c83-a9f9-5928efd2f82f" providerId="AD"/>
      </p:ext>
    </p:extLst>
  </p:cmAuthor>
  <p:cmAuthor id="3" name="Cary S. Rogers" initials="CR" lastIdx="33" clrIdx="2">
    <p:extLst>
      <p:ext uri="{19B8F6BF-5375-455C-9EA6-DF929625EA0E}">
        <p15:presenceInfo xmlns:p15="http://schemas.microsoft.com/office/powerpoint/2012/main" userId="S::crogers@ksde.org::1a6c86bb-8689-4f2b-8a56-12b1f7b24834" providerId="AD"/>
      </p:ext>
    </p:extLst>
  </p:cmAuthor>
  <p:cmAuthor id="4" name="Gay Younkin" initials="GY" lastIdx="6" clrIdx="3">
    <p:extLst>
      <p:ext uri="{19B8F6BF-5375-455C-9EA6-DF929625EA0E}">
        <p15:presenceInfo xmlns:p15="http://schemas.microsoft.com/office/powerpoint/2012/main" userId="S::gyounkin_keystonelearning.org#ext#@ksde.onmicrosoft.com::e7461bea-f5b1-40b0-871c-4a659ad4154b" providerId="AD"/>
      </p:ext>
    </p:extLst>
  </p:cmAuthor>
  <p:cmAuthor id="5" name="Amy Rzadczynski" initials="AR" lastIdx="4" clrIdx="4">
    <p:extLst>
      <p:ext uri="{19B8F6BF-5375-455C-9EA6-DF929625EA0E}">
        <p15:presenceInfo xmlns:p15="http://schemas.microsoft.com/office/powerpoint/2012/main" userId="S::arzadczynski@ksde.org::d9998dfd-b708-470e-9040-15787fe65d9a" providerId="AD"/>
      </p:ext>
    </p:extLst>
  </p:cmAuthor>
  <p:cmAuthor id="6" name="Cary S. Rogers" initials="CSR" lastIdx="5" clrIdx="5">
    <p:extLst>
      <p:ext uri="{19B8F6BF-5375-455C-9EA6-DF929625EA0E}">
        <p15:presenceInfo xmlns:p15="http://schemas.microsoft.com/office/powerpoint/2012/main" userId="S-1-5-21-3991781186-3178972888-1074896750-167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00"/>
    <a:srgbClr val="FFF0E7"/>
    <a:srgbClr val="11284B"/>
    <a:srgbClr val="88A4C2"/>
    <a:srgbClr val="F37672"/>
    <a:srgbClr val="AB2B29"/>
    <a:srgbClr val="D07A6D"/>
    <a:srgbClr val="DD1E36"/>
    <a:srgbClr val="025687"/>
    <a:srgbClr val="01B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58354" autoAdjust="0"/>
  </p:normalViewPr>
  <p:slideViewPr>
    <p:cSldViewPr snapToGrid="0">
      <p:cViewPr varScale="1">
        <p:scale>
          <a:sx n="64" d="100"/>
          <a:sy n="64" d="100"/>
        </p:scale>
        <p:origin x="2220" y="72"/>
      </p:cViewPr>
      <p:guideLst/>
    </p:cSldViewPr>
  </p:slideViewPr>
  <p:outlineViewPr>
    <p:cViewPr>
      <p:scale>
        <a:sx n="33" d="100"/>
        <a:sy n="33" d="100"/>
      </p:scale>
      <p:origin x="0" y="-13362"/>
    </p:cViewPr>
  </p:outlineViewPr>
  <p:notesTextViewPr>
    <p:cViewPr>
      <p:scale>
        <a:sx n="1" d="1"/>
        <a:sy n="1" d="1"/>
      </p:scale>
      <p:origin x="0" y="0"/>
    </p:cViewPr>
  </p:notesTextViewPr>
  <p:sorterViewPr>
    <p:cViewPr>
      <p:scale>
        <a:sx n="100" d="100"/>
        <a:sy n="100" d="100"/>
      </p:scale>
      <p:origin x="0" y="-902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10.fntdata"/><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font" Target="fonts/font5.fntdata"/><Relationship Id="rId16" Type="http://schemas.openxmlformats.org/officeDocument/2006/relationships/slide" Target="slides/slide12.xml"/><Relationship Id="rId107" Type="http://schemas.openxmlformats.org/officeDocument/2006/relationships/handoutMaster" Target="handoutMasters/handout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font" Target="fonts/font16.fntdata"/><Relationship Id="rId128"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font" Target="fonts/font6.fntdata"/><Relationship Id="rId118" Type="http://schemas.openxmlformats.org/officeDocument/2006/relationships/font" Target="fonts/font11.fntdata"/><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font" Target="fonts/font1.fntdata"/><Relationship Id="rId124" Type="http://schemas.openxmlformats.org/officeDocument/2006/relationships/tags" Target="tags/tag1.xml"/><Relationship Id="rId129"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font" Target="fonts/font7.fntdata"/><Relationship Id="rId119" Type="http://schemas.openxmlformats.org/officeDocument/2006/relationships/font" Target="fonts/font12.fntdata"/><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microsoft.com/office/2018/10/relationships/authors" Targe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2.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font" Target="fonts/font13.fntdata"/><Relationship Id="rId125"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3.fntdata"/><Relationship Id="rId115" Type="http://schemas.openxmlformats.org/officeDocument/2006/relationships/font" Target="fonts/font8.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font" Target="fonts/font14.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font" Target="fonts/font4.fntdata"/><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notesMaster" Target="notesMasters/notesMaster1.xml"/><Relationship Id="rId12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21FC19-FF48-4052-AF8B-BE5BA08E21F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23A1A2-7366-42C3-BD76-086FB99220F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6DC66B-AE1D-4E4A-B5C1-5D15FD54DF62}" type="datetimeFigureOut">
              <a:rPr lang="en-US" smtClean="0"/>
              <a:t>3/4/2024</a:t>
            </a:fld>
            <a:endParaRPr lang="en-US"/>
          </a:p>
        </p:txBody>
      </p:sp>
      <p:sp>
        <p:nvSpPr>
          <p:cNvPr id="4" name="Footer Placeholder 3">
            <a:extLst>
              <a:ext uri="{FF2B5EF4-FFF2-40B4-BE49-F238E27FC236}">
                <a16:creationId xmlns:a16="http://schemas.microsoft.com/office/drawing/2014/main" id="{D20BA045-C5EC-4238-91B9-99980DF9552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B8EA9D-2370-4D25-8CDB-E745A2C12EC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98E6C9D-4321-4964-B951-949213227EBB}" type="slidenum">
              <a:rPr lang="en-US" smtClean="0"/>
              <a:t>‹#›</a:t>
            </a:fld>
            <a:endParaRPr lang="en-US"/>
          </a:p>
        </p:txBody>
      </p:sp>
    </p:spTree>
    <p:extLst>
      <p:ext uri="{BB962C8B-B14F-4D97-AF65-F5344CB8AC3E}">
        <p14:creationId xmlns:p14="http://schemas.microsoft.com/office/powerpoint/2010/main" val="80104387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1T21:45:52.061"/>
    </inkml:context>
    <inkml:brush xml:id="br0">
      <inkml:brushProperty name="width" value="0.1" units="cm"/>
      <inkml:brushProperty name="height" value="0.1" units="cm"/>
      <inkml:brushProperty name="color" value="#E71224"/>
      <inkml:brushProperty name="ignorePressure" value="1"/>
    </inkml:brush>
  </inkml:definitions>
  <inkml:trace contextRef="#ctx0" brushRef="#br0">2836 100,'-365'24,"-1343"-24,1502 41,160-23,28-13,0 0,1 2,0 0,1 1,0 0,0 1,1 1,0 1,0 0,1 1,1 0,0 1,-4 6,-117 162,114-144,1 0,3 1,1 1,1 1,3 0,1 0,2 1,-2 35,-20 125,26 131,34-66,50 64,11-51,3-91,53-43,26-35,-66-52,144 51,-189-82,1-2,1-2,1-4,38 6,77 23,114 13,70 6,173-12,327 20,-340-62,-186 1,151-19,-96-42,8 22,-321 12,1 4,1 4,-1 3,2 4,-30-2,270-24,200 50,-464-26,-12 2,0-2,0-1,0-3,0-2,-1-2,0-2,0-2,3-3,195-26,113 21,77-15,803 36,-740 50,182-52,-410 26,539-26,-315-75,-236 63,50-29,-246 32,0 3,0 2,1 3,52 6,10-1,1001-3,-839 26,-205-27,0-4,-1-3,0-4,64-18,97-44,291-169,-252 44,-170 111,-91 73,-1-2,0-1,-2 0,0-1,-1 0,-1-1,-1-1,0-1,-2 0,0 0,-2-1,-1 0,0-1,0 1,6-14,-1-1,-2 0,-1-1,-2 0,-2 0,0-33,-6 54,3-31,-2 0,-2 0,-2 0,-3 1,-2-1,-1 1,-3 1,-2 0,-7-14,-11 0,-2 1,-2 2,-3 2,-3 1,-2 2,-2 2,-35-28,-90-93,-44 59,131 77,-1 2,-1 4,-1 4,-2 3,0 5,-18 1,-23 4,-2 6,-129 9,65 1,-947-3,450-51,502 47,0-8,1-9,-100-26,126 25,-1 7,1 7,-138 13,57-2,-420 12,287-34,78-4,-127 0,-350 24,331 50,-723-53,841-14,268 23,-1-3,0-3,0-2,1-3,-25-6,-485-73,211 60,4 5,-194 13,-184 5,455 25,81-1,24 1,100-25,51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3/4/2024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mailto:filereview@ksde.org"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sites.ed.gov/idea/regs/c/a/303.25/a"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sites.ed.gov/idea/regs/c/a/303.25/b" TargetMode="External"/><Relationship Id="rId5" Type="http://schemas.openxmlformats.org/officeDocument/2006/relationships/hyperlink" Target="https://sites.ed.gov/idea/regs/c/a/303.25/a/2" TargetMode="External"/><Relationship Id="rId4" Type="http://schemas.openxmlformats.org/officeDocument/2006/relationships/hyperlink" Target="https://sites.ed.gov/idea/regs/c/a/303.25/a/1"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384895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10</a:t>
            </a:fld>
            <a:endParaRPr lang="en-US"/>
          </a:p>
        </p:txBody>
      </p:sp>
    </p:spTree>
    <p:extLst>
      <p:ext uri="{BB962C8B-B14F-4D97-AF65-F5344CB8AC3E}">
        <p14:creationId xmlns:p14="http://schemas.microsoft.com/office/powerpoint/2010/main" val="152771684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Cary</a:t>
            </a:r>
          </a:p>
        </p:txBody>
      </p:sp>
      <p:sp>
        <p:nvSpPr>
          <p:cNvPr id="4" name="Slide Number Placeholder 3"/>
          <p:cNvSpPr>
            <a:spLocks noGrp="1"/>
          </p:cNvSpPr>
          <p:nvPr>
            <p:ph type="sldNum" sz="quarter" idx="10"/>
          </p:nvPr>
        </p:nvSpPr>
        <p:spPr/>
        <p:txBody>
          <a:bodyPr/>
          <a:lstStyle/>
          <a:p>
            <a:fld id="{B03B681A-0971-437A-97B1-44BF12E3167A}" type="slidenum">
              <a:rPr lang="en-US" smtClean="0"/>
              <a:t>100</a:t>
            </a:fld>
            <a:endParaRPr lang="en-US"/>
          </a:p>
        </p:txBody>
      </p:sp>
    </p:spTree>
    <p:extLst>
      <p:ext uri="{BB962C8B-B14F-4D97-AF65-F5344CB8AC3E}">
        <p14:creationId xmlns:p14="http://schemas.microsoft.com/office/powerpoint/2010/main" val="238837879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r>
              <a:rPr lang="en-US" dirty="0"/>
              <a:t>Individual contact information </a:t>
            </a:r>
            <a:r>
              <a:rPr lang="en-US"/>
              <a:t>for co-leads</a:t>
            </a:r>
            <a:r>
              <a:rPr lang="en-US" dirty="0"/>
              <a:t>, or contact us all at </a:t>
            </a:r>
            <a:r>
              <a:rPr lang="en-US" dirty="0">
                <a:hlinkClick r:id="rId3"/>
              </a:rPr>
              <a:t>filereview@ksde.org</a:t>
            </a:r>
            <a:endParaRPr lang="en-US" dirty="0">
              <a:cs typeface="Calibri"/>
              <a:hlinkClick r:id="rId3"/>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03B681A-0971-437A-97B1-44BF12E3167A}" type="slidenum">
              <a:rPr lang="en-US" smtClean="0"/>
              <a:t>101</a:t>
            </a:fld>
            <a:endParaRPr lang="en-US"/>
          </a:p>
        </p:txBody>
      </p:sp>
    </p:spTree>
    <p:extLst>
      <p:ext uri="{BB962C8B-B14F-4D97-AF65-F5344CB8AC3E}">
        <p14:creationId xmlns:p14="http://schemas.microsoft.com/office/powerpoint/2010/main" val="156403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Cary</a:t>
            </a:r>
          </a:p>
        </p:txBody>
      </p:sp>
      <p:sp>
        <p:nvSpPr>
          <p:cNvPr id="4" name="Slide Number Placeholder 3"/>
          <p:cNvSpPr>
            <a:spLocks noGrp="1"/>
          </p:cNvSpPr>
          <p:nvPr>
            <p:ph type="sldNum" sz="quarter" idx="10"/>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3063988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Cary</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Be proactive. Doug developed a self assessment survey the  KSDE team used during compliance verification. Districts can utilize the Continuous Improvement Monitoring Consideration Chart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Doug can you share what the TAT team has done in the past.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Cary</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June 6 – notice of initial data collection. KIDS IDs are available in KIAS. Prior to entering data for the initial data collection window - gather together the documentation for the selected files. Data may be found in more than one location. Correction can be made up until the time that data is entered into KIAS for the initial data collection window</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208842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r>
              <a:rPr lang="en-US" dirty="0"/>
              <a:t>KSDE lead consultants determine if a student can be removed from file review. One example, a student transfers into a school district and the student was only there for a couple weeks. If a student moves or has graduated the district can remove the student from the Individual Corrective Action Plan. </a:t>
            </a:r>
          </a:p>
        </p:txBody>
      </p:sp>
      <p:sp>
        <p:nvSpPr>
          <p:cNvPr id="4" name="Slide Number Placeholder 3"/>
          <p:cNvSpPr>
            <a:spLocks noGrp="1"/>
          </p:cNvSpPr>
          <p:nvPr>
            <p:ph type="sldNum" sz="quarter" idx="10"/>
          </p:nvPr>
        </p:nvSpPr>
        <p:spPr/>
        <p:txBody>
          <a:bodyPr/>
          <a:lstStyle/>
          <a:p>
            <a:fld id="{B03B681A-0971-437A-97B1-44BF12E3167A}" type="slidenum">
              <a:rPr lang="en-US" smtClean="0"/>
              <a:t>13</a:t>
            </a:fld>
            <a:endParaRPr lang="en-US"/>
          </a:p>
        </p:txBody>
      </p:sp>
    </p:spTree>
    <p:extLst>
      <p:ext uri="{BB962C8B-B14F-4D97-AF65-F5344CB8AC3E}">
        <p14:creationId xmlns:p14="http://schemas.microsoft.com/office/powerpoint/2010/main" val="1028897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Cary</a:t>
            </a:r>
          </a:p>
        </p:txBody>
      </p:sp>
      <p:sp>
        <p:nvSpPr>
          <p:cNvPr id="4" name="Slide Number Placeholder 3"/>
          <p:cNvSpPr>
            <a:spLocks noGrp="1"/>
          </p:cNvSpPr>
          <p:nvPr>
            <p:ph type="sldNum" sz="quarter" idx="10"/>
          </p:nvPr>
        </p:nvSpPr>
        <p:spPr/>
        <p:txBody>
          <a:bodyPr/>
          <a:lstStyle/>
          <a:p>
            <a:fld id="{B03B681A-0971-437A-97B1-44BF12E3167A}" type="slidenum">
              <a:rPr lang="en-US" smtClean="0"/>
              <a:t>14</a:t>
            </a:fld>
            <a:endParaRPr lang="en-US"/>
          </a:p>
        </p:txBody>
      </p:sp>
    </p:spTree>
    <p:extLst>
      <p:ext uri="{BB962C8B-B14F-4D97-AF65-F5344CB8AC3E}">
        <p14:creationId xmlns:p14="http://schemas.microsoft.com/office/powerpoint/2010/main" val="16621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r>
              <a:rPr lang="en-US" dirty="0"/>
              <a:t>Don’t waste your time redacting. Last year we found there were times when information was redacted that would have been helpful in verifying that the data was compliant.  </a:t>
            </a:r>
          </a:p>
        </p:txBody>
      </p:sp>
      <p:sp>
        <p:nvSpPr>
          <p:cNvPr id="4" name="Slide Number Placeholder 3"/>
          <p:cNvSpPr>
            <a:spLocks noGrp="1"/>
          </p:cNvSpPr>
          <p:nvPr>
            <p:ph type="sldNum" sz="quarter" idx="10"/>
          </p:nvPr>
        </p:nvSpPr>
        <p:spPr/>
        <p:txBody>
          <a:bodyPr/>
          <a:lstStyle/>
          <a:p>
            <a:fld id="{B03B681A-0971-437A-97B1-44BF12E3167A}" type="slidenum">
              <a:rPr lang="en-US" smtClean="0"/>
              <a:t>15</a:t>
            </a:fld>
            <a:endParaRPr lang="en-US"/>
          </a:p>
        </p:txBody>
      </p:sp>
    </p:spTree>
    <p:extLst>
      <p:ext uri="{BB962C8B-B14F-4D97-AF65-F5344CB8AC3E}">
        <p14:creationId xmlns:p14="http://schemas.microsoft.com/office/powerpoint/2010/main" val="2458453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 - </a:t>
            </a:r>
          </a:p>
        </p:txBody>
      </p:sp>
      <p:sp>
        <p:nvSpPr>
          <p:cNvPr id="4" name="Slide Number Placeholder 3"/>
          <p:cNvSpPr>
            <a:spLocks noGrp="1"/>
          </p:cNvSpPr>
          <p:nvPr>
            <p:ph type="sldNum" sz="quarter" idx="5"/>
          </p:nvPr>
        </p:nvSpPr>
        <p:spPr/>
        <p:txBody>
          <a:bodyPr/>
          <a:lstStyle/>
          <a:p>
            <a:fld id="{B03B681A-0971-437A-97B1-44BF12E3167A}" type="slidenum">
              <a:rPr lang="en-US" smtClean="0"/>
              <a:t>16</a:t>
            </a:fld>
            <a:endParaRPr lang="en-US"/>
          </a:p>
        </p:txBody>
      </p:sp>
    </p:spTree>
    <p:extLst>
      <p:ext uri="{BB962C8B-B14F-4D97-AF65-F5344CB8AC3E}">
        <p14:creationId xmlns:p14="http://schemas.microsoft.com/office/powerpoint/2010/main" val="2871734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a:t>
            </a:r>
          </a:p>
        </p:txBody>
      </p:sp>
      <p:sp>
        <p:nvSpPr>
          <p:cNvPr id="4" name="Slide Number Placeholder 3"/>
          <p:cNvSpPr>
            <a:spLocks noGrp="1"/>
          </p:cNvSpPr>
          <p:nvPr>
            <p:ph type="sldNum" sz="quarter" idx="5"/>
          </p:nvPr>
        </p:nvSpPr>
        <p:spPr/>
        <p:txBody>
          <a:bodyPr/>
          <a:lstStyle/>
          <a:p>
            <a:fld id="{B03B681A-0971-437A-97B1-44BF12E3167A}" type="slidenum">
              <a:rPr lang="en-US" smtClean="0"/>
              <a:t>17</a:t>
            </a:fld>
            <a:endParaRPr lang="en-US"/>
          </a:p>
        </p:txBody>
      </p:sp>
    </p:spTree>
    <p:extLst>
      <p:ext uri="{BB962C8B-B14F-4D97-AF65-F5344CB8AC3E}">
        <p14:creationId xmlns:p14="http://schemas.microsoft.com/office/powerpoint/2010/main" val="861852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SOP is to transfer critical information that leads to the student’s successful participation in postsecondary settings. It includes a summary of the achievements of the student with current academic, personal and career/vocational levels of performance. Information may be included as part of the summary based on assessment findings and team input. Assessment data and accommodations included in the summary should be written in functional terms easily understood by the student. Any supporting documents should be appropriately referenced and included with the summary. Signatures by the student and IEP team members are encouraged as verification that the contents of the summary have been explained, but are not required. The SOP must, at a minimum, address the following: • Academic achievement: Information on reading, math, and language grade levels, standardized scores, or strengths. • Functional performance: Information on learning styles, social skills, independent living skills, self-determination, and career/vocational skills. • Recommendations: Team suggestions for accommodations, assistive services, compensatory strategies for postsecondary education, employment, independent living, and community participation.</a:t>
            </a:r>
          </a:p>
        </p:txBody>
      </p:sp>
      <p:sp>
        <p:nvSpPr>
          <p:cNvPr id="4" name="Slide Number Placeholder 3"/>
          <p:cNvSpPr>
            <a:spLocks noGrp="1"/>
          </p:cNvSpPr>
          <p:nvPr>
            <p:ph type="sldNum" sz="quarter" idx="5"/>
          </p:nvPr>
        </p:nvSpPr>
        <p:spPr/>
        <p:txBody>
          <a:bodyPr/>
          <a:lstStyle/>
          <a:p>
            <a:fld id="{B03B681A-0971-437A-97B1-44BF12E3167A}" type="slidenum">
              <a:rPr lang="en-US" smtClean="0"/>
              <a:t>18</a:t>
            </a:fld>
            <a:endParaRPr lang="en-US"/>
          </a:p>
        </p:txBody>
      </p:sp>
    </p:spTree>
    <p:extLst>
      <p:ext uri="{BB962C8B-B14F-4D97-AF65-F5344CB8AC3E}">
        <p14:creationId xmlns:p14="http://schemas.microsoft.com/office/powerpoint/2010/main" val="1471761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reviewing existing data is to identify what additional data, if any, are needed to determine: • If the child continues to be a child with an exceptionality and needs special education;  • whether the child continues to need special education and related services; • the educational needs of the child; • the present levels of academic achievement and functional performance (related developmental needs) of the child; and • whether any additions or modifications to the special education and related services are needed to enable the child to meet the measurable goals set out in the IEP and to participate, as appropriate, in the general education curriculum. (K.S.A. 72-3428(</a:t>
            </a:r>
            <a:r>
              <a:rPr lang="en-US" dirty="0" err="1"/>
              <a:t>i</a:t>
            </a:r>
            <a:r>
              <a:rPr lang="en-US" dirty="0"/>
              <a:t>)(2); 34 C.F.R. 300.305(a)(2)) After the team has reviewed the existing data, there must be a determination of what data, if any, will be collected during the reevaluation, with the Prior Written Notice completed to reflect that determination. </a:t>
            </a:r>
          </a:p>
        </p:txBody>
      </p:sp>
      <p:sp>
        <p:nvSpPr>
          <p:cNvPr id="4" name="Slide Number Placeholder 3"/>
          <p:cNvSpPr>
            <a:spLocks noGrp="1"/>
          </p:cNvSpPr>
          <p:nvPr>
            <p:ph type="sldNum" sz="quarter" idx="5"/>
          </p:nvPr>
        </p:nvSpPr>
        <p:spPr/>
        <p:txBody>
          <a:bodyPr/>
          <a:lstStyle/>
          <a:p>
            <a:fld id="{B03B681A-0971-437A-97B1-44BF12E3167A}" type="slidenum">
              <a:rPr lang="en-US" smtClean="0"/>
              <a:t>19</a:t>
            </a:fld>
            <a:endParaRPr lang="en-US"/>
          </a:p>
        </p:txBody>
      </p:sp>
    </p:spTree>
    <p:extLst>
      <p:ext uri="{BB962C8B-B14F-4D97-AF65-F5344CB8AC3E}">
        <p14:creationId xmlns:p14="http://schemas.microsoft.com/office/powerpoint/2010/main" val="369646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ourselves – Cary, Josie, Brian, Crista, Ashley, Crystal, Doug(TAT providers)</a:t>
            </a:r>
          </a:p>
          <a:p>
            <a:r>
              <a:rPr lang="en-US" dirty="0"/>
              <a:t>We will take a break from 11:30-12:30 for lunch which will be provided. We have times built in to ask questions as well as times when we will ask you to look through your files and share any questions or ideas. Breaks may be taken needed throughout the day. Coffee and water, restrooms</a:t>
            </a:r>
          </a:p>
          <a:p>
            <a:r>
              <a:rPr lang="en-US" dirty="0"/>
              <a:t>Cary</a:t>
            </a:r>
          </a:p>
        </p:txBody>
      </p:sp>
      <p:sp>
        <p:nvSpPr>
          <p:cNvPr id="4" name="Slide Number Placeholder 3"/>
          <p:cNvSpPr>
            <a:spLocks noGrp="1"/>
          </p:cNvSpPr>
          <p:nvPr>
            <p:ph type="sldNum" sz="quarter" idx="5"/>
          </p:nvPr>
        </p:nvSpPr>
        <p:spPr/>
        <p:txBody>
          <a:bodyPr/>
          <a:lstStyle/>
          <a:p>
            <a:fld id="{B03B681A-0971-437A-97B1-44BF12E3167A}" type="slidenum">
              <a:rPr lang="en-US" smtClean="0"/>
              <a:t>2</a:t>
            </a:fld>
            <a:endParaRPr lang="en-US"/>
          </a:p>
        </p:txBody>
      </p:sp>
    </p:spTree>
    <p:extLst>
      <p:ext uri="{BB962C8B-B14F-4D97-AF65-F5344CB8AC3E}">
        <p14:creationId xmlns:p14="http://schemas.microsoft.com/office/powerpoint/2010/main" val="3585524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p:txBody>
      </p:sp>
      <p:sp>
        <p:nvSpPr>
          <p:cNvPr id="4" name="Slide Number Placeholder 3"/>
          <p:cNvSpPr>
            <a:spLocks noGrp="1"/>
          </p:cNvSpPr>
          <p:nvPr>
            <p:ph type="sldNum" sz="quarter" idx="5"/>
          </p:nvPr>
        </p:nvSpPr>
        <p:spPr/>
        <p:txBody>
          <a:bodyPr/>
          <a:lstStyle/>
          <a:p>
            <a:fld id="{B03B681A-0971-437A-97B1-44BF12E3167A}" type="slidenum">
              <a:rPr lang="en-US" smtClean="0"/>
              <a:t>20</a:t>
            </a:fld>
            <a:endParaRPr lang="en-US"/>
          </a:p>
        </p:txBody>
      </p:sp>
    </p:spTree>
    <p:extLst>
      <p:ext uri="{BB962C8B-B14F-4D97-AF65-F5344CB8AC3E}">
        <p14:creationId xmlns:p14="http://schemas.microsoft.com/office/powerpoint/2010/main" val="3407522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a:p>
            <a:r>
              <a:rPr lang="en-US" dirty="0"/>
              <a:t>This is the first stage of IDEA and Gifted requirements file review. Initial data collections consists of answering compliant or non-compliant for each of the 24 self assessment question.</a:t>
            </a:r>
          </a:p>
        </p:txBody>
      </p:sp>
      <p:sp>
        <p:nvSpPr>
          <p:cNvPr id="4" name="Slide Number Placeholder 3"/>
          <p:cNvSpPr>
            <a:spLocks noGrp="1"/>
          </p:cNvSpPr>
          <p:nvPr>
            <p:ph type="sldNum" sz="quarter" idx="5"/>
          </p:nvPr>
        </p:nvSpPr>
        <p:spPr/>
        <p:txBody>
          <a:bodyPr/>
          <a:lstStyle/>
          <a:p>
            <a:fld id="{B03B681A-0971-437A-97B1-44BF12E3167A}" type="slidenum">
              <a:rPr lang="en-US" smtClean="0"/>
              <a:t>21</a:t>
            </a:fld>
            <a:endParaRPr lang="en-US"/>
          </a:p>
        </p:txBody>
      </p:sp>
    </p:spTree>
    <p:extLst>
      <p:ext uri="{BB962C8B-B14F-4D97-AF65-F5344CB8AC3E}">
        <p14:creationId xmlns:p14="http://schemas.microsoft.com/office/powerpoint/2010/main" val="2690625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p:txBody>
      </p:sp>
      <p:sp>
        <p:nvSpPr>
          <p:cNvPr id="4" name="Slide Number Placeholder 3"/>
          <p:cNvSpPr>
            <a:spLocks noGrp="1"/>
          </p:cNvSpPr>
          <p:nvPr>
            <p:ph type="sldNum" sz="quarter" idx="5"/>
          </p:nvPr>
        </p:nvSpPr>
        <p:spPr/>
        <p:txBody>
          <a:bodyPr/>
          <a:lstStyle/>
          <a:p>
            <a:fld id="{B03B681A-0971-437A-97B1-44BF12E3167A}" type="slidenum">
              <a:rPr lang="en-US" smtClean="0"/>
              <a:t>22</a:t>
            </a:fld>
            <a:endParaRPr lang="en-US"/>
          </a:p>
        </p:txBody>
      </p:sp>
    </p:spTree>
    <p:extLst>
      <p:ext uri="{BB962C8B-B14F-4D97-AF65-F5344CB8AC3E}">
        <p14:creationId xmlns:p14="http://schemas.microsoft.com/office/powerpoint/2010/main" val="3044147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p:txBody>
      </p:sp>
      <p:sp>
        <p:nvSpPr>
          <p:cNvPr id="4" name="Slide Number Placeholder 3"/>
          <p:cNvSpPr>
            <a:spLocks noGrp="1"/>
          </p:cNvSpPr>
          <p:nvPr>
            <p:ph type="sldNum" sz="quarter" idx="10"/>
          </p:nvPr>
        </p:nvSpPr>
        <p:spPr/>
        <p:txBody>
          <a:bodyPr/>
          <a:lstStyle/>
          <a:p>
            <a:fld id="{B03B681A-0971-437A-97B1-44BF12E3167A}" type="slidenum">
              <a:rPr lang="en-US" smtClean="0"/>
              <a:t>23</a:t>
            </a:fld>
            <a:endParaRPr lang="en-US"/>
          </a:p>
        </p:txBody>
      </p:sp>
    </p:spTree>
    <p:extLst>
      <p:ext uri="{BB962C8B-B14F-4D97-AF65-F5344CB8AC3E}">
        <p14:creationId xmlns:p14="http://schemas.microsoft.com/office/powerpoint/2010/main" val="899051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Josie</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Parent Rights must be given to both parents when they do not reside in the same household. If parents live in the same household, make sure both parents’ names are on the notice that is provided with parent rights. If a student is 18 years or older, the student needs to receive all of those notices. They parents still need to receive all notices. Parent Rights must be provided in the parent’s native language or other mode of communication.</a:t>
            </a:r>
            <a:endParaRPr lang="en-US" dirty="0">
              <a:cs typeface="Calibri"/>
            </a:endParaRPr>
          </a:p>
          <a:p>
            <a:endParaRPr lang="en-US" dirty="0">
              <a:cs typeface="Calibri"/>
            </a:endParaRPr>
          </a:p>
          <a:p>
            <a:r>
              <a:rPr lang="en-US" b="1" dirty="0">
                <a:solidFill>
                  <a:srgbClr val="12284B"/>
                </a:solidFill>
                <a:ea typeface="Open Sans Light"/>
                <a:cs typeface="Open Sans Light"/>
              </a:rPr>
              <a:t>*</a:t>
            </a:r>
            <a:r>
              <a:rPr lang="en-US" b="1" u="sng" dirty="0">
                <a:solidFill>
                  <a:srgbClr val="12284B"/>
                </a:solidFill>
                <a:ea typeface="Open Sans Light"/>
                <a:cs typeface="Open Sans Light"/>
              </a:rPr>
              <a:t>SPECIAL NOTE</a:t>
            </a:r>
            <a:r>
              <a:rPr lang="en-US" dirty="0">
                <a:solidFill>
                  <a:srgbClr val="12284B"/>
                </a:solidFill>
                <a:ea typeface="Open Sans Light"/>
                <a:cs typeface="Open Sans Light"/>
              </a:rPr>
              <a:t>: If a copy of the parent rights/procedural safeguards was not sent to both student’s parents, then the student’s file should contain documentation indicating why (e.g., one parent’s rights have been terminated or despite documented reasonable efforts to locate a parent, school staff are unable to, etc.). </a:t>
            </a:r>
            <a:endParaRPr lang="en-US" dirty="0">
              <a:ea typeface="Open Sans Light" panose="020B0306030504020204" pitchFamily="34" charset="0"/>
              <a:cs typeface="Open Sans Light" panose="020B0306030504020204" pitchFamily="34" charset="0"/>
            </a:endParaRPr>
          </a:p>
          <a:p>
            <a:endParaRPr lang="en-US" sz="1400" i="1" kern="1200" dirty="0">
              <a:solidFill>
                <a:schemeClr val="tx1"/>
              </a:solidFill>
              <a:latin typeface="+mn-lt"/>
              <a:ea typeface="Open Sans Light"/>
              <a:cs typeface="Open Sans Light"/>
            </a:endParaRPr>
          </a:p>
          <a:p>
            <a:endParaRPr lang="en-US" dirty="0">
              <a:cs typeface="Calibri"/>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24</a:t>
            </a:fld>
            <a:endParaRPr lang="en-US"/>
          </a:p>
        </p:txBody>
      </p:sp>
    </p:spTree>
    <p:extLst>
      <p:ext uri="{BB962C8B-B14F-4D97-AF65-F5344CB8AC3E}">
        <p14:creationId xmlns:p14="http://schemas.microsoft.com/office/powerpoint/2010/main" val="1514828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SzPts val="1400"/>
            </a:pPr>
            <a:r>
              <a:rPr lang="en-US" dirty="0">
                <a:cs typeface="Calibri"/>
              </a:rPr>
              <a:t>Josie</a:t>
            </a:r>
          </a:p>
          <a:p>
            <a:pPr>
              <a:buSzPts val="1400"/>
            </a:pPr>
            <a:r>
              <a:rPr lang="en-US" dirty="0">
                <a:cs typeface="Calibri"/>
              </a:rPr>
              <a:t>If you have a check box on the IEP indicating parents were provided a copy of their parent rights it should also indicate it was provided in the parent's native language. Could be documented in the meeting notes as well. Make sure all components are included.</a:t>
            </a:r>
            <a:endParaRPr lang="en-US" dirty="0"/>
          </a:p>
        </p:txBody>
      </p:sp>
      <p:sp>
        <p:nvSpPr>
          <p:cNvPr id="250" name="Google Shape;250;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Josie</a:t>
            </a:r>
          </a:p>
          <a:p>
            <a:r>
              <a:rPr lang="en-US" dirty="0">
                <a:cs typeface="Calibri"/>
              </a:rPr>
              <a:t>The first two are examples that were accepted by the file review team.</a:t>
            </a:r>
            <a:endParaRPr lang="en-US" dirty="0"/>
          </a:p>
          <a:p>
            <a:r>
              <a:rPr lang="en-US" dirty="0">
                <a:cs typeface="Calibri"/>
              </a:rPr>
              <a:t>The last example is missing the primary language. If the IEP indicates the primary language of the parent is English then it would be accepted. If the primary language of the parent is not English we have no idea if the Parental Rights were provided in the parents primary language.</a:t>
            </a:r>
          </a:p>
        </p:txBody>
      </p:sp>
      <p:sp>
        <p:nvSpPr>
          <p:cNvPr id="4" name="Slide Number Placeholder 3"/>
          <p:cNvSpPr>
            <a:spLocks noGrp="1"/>
          </p:cNvSpPr>
          <p:nvPr>
            <p:ph type="sldNum" sz="quarter" idx="5"/>
          </p:nvPr>
        </p:nvSpPr>
        <p:spPr/>
        <p:txBody>
          <a:bodyPr/>
          <a:lstStyle/>
          <a:p>
            <a:fld id="{B03B681A-0971-437A-97B1-44BF12E3167A}" type="slidenum">
              <a:rPr lang="en-US" smtClean="0"/>
              <a:t>26</a:t>
            </a:fld>
            <a:endParaRPr lang="en-US"/>
          </a:p>
        </p:txBody>
      </p:sp>
    </p:spTree>
    <p:extLst>
      <p:ext uri="{BB962C8B-B14F-4D97-AF65-F5344CB8AC3E}">
        <p14:creationId xmlns:p14="http://schemas.microsoft.com/office/powerpoint/2010/main" val="810931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a:p>
            <a:r>
              <a:rPr lang="en-US" dirty="0"/>
              <a:t>Q1</a:t>
            </a:r>
          </a:p>
        </p:txBody>
      </p:sp>
      <p:sp>
        <p:nvSpPr>
          <p:cNvPr id="4" name="Slide Number Placeholder 3"/>
          <p:cNvSpPr>
            <a:spLocks noGrp="1"/>
          </p:cNvSpPr>
          <p:nvPr>
            <p:ph type="sldNum" sz="quarter" idx="5"/>
          </p:nvPr>
        </p:nvSpPr>
        <p:spPr/>
        <p:txBody>
          <a:bodyPr/>
          <a:lstStyle/>
          <a:p>
            <a:fld id="{B03B681A-0971-437A-97B1-44BF12E3167A}" type="slidenum">
              <a:rPr lang="en-US" smtClean="0"/>
              <a:t>27</a:t>
            </a:fld>
            <a:endParaRPr lang="en-US"/>
          </a:p>
        </p:txBody>
      </p:sp>
    </p:spTree>
    <p:extLst>
      <p:ext uri="{BB962C8B-B14F-4D97-AF65-F5344CB8AC3E}">
        <p14:creationId xmlns:p14="http://schemas.microsoft.com/office/powerpoint/2010/main" val="2898839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29210">
              <a:lnSpc>
                <a:spcPct val="122233"/>
              </a:lnSpc>
              <a:spcBef>
                <a:spcPts val="1303"/>
              </a:spcBef>
            </a:pPr>
            <a:r>
              <a:rPr lang="en-US" dirty="0">
                <a:solidFill>
                  <a:srgbClr val="12284C"/>
                </a:solidFill>
                <a:latin typeface="Open Sans"/>
                <a:ea typeface="Open Sans"/>
                <a:cs typeface="Open Sans"/>
              </a:rPr>
              <a:t>Cary</a:t>
            </a:r>
          </a:p>
          <a:p>
            <a:pPr marR="29210">
              <a:lnSpc>
                <a:spcPct val="122233"/>
              </a:lnSpc>
              <a:spcBef>
                <a:spcPts val="1303"/>
              </a:spcBef>
            </a:pPr>
            <a:r>
              <a:rPr lang="en-US" dirty="0">
                <a:solidFill>
                  <a:srgbClr val="12284C"/>
                </a:solidFill>
                <a:latin typeface="Open Sans"/>
                <a:ea typeface="Open Sans"/>
                <a:cs typeface="Open Sans"/>
                <a:sym typeface="Open Sans"/>
              </a:rPr>
              <a:t>If an evaluation was not completed last school year for a student selected for this file review, look at the last evaluation that was completed to answer Self-Assessment  questions 2 through 10. Refer to the guidance in the FAQ. </a:t>
            </a:r>
          </a:p>
          <a:p>
            <a:pPr marR="29210">
              <a:lnSpc>
                <a:spcPct val="122233"/>
              </a:lnSpc>
              <a:spcBef>
                <a:spcPts val="1303"/>
              </a:spcBef>
            </a:pPr>
            <a:r>
              <a:rPr lang="en-US" dirty="0"/>
              <a:t>On move in students, if your district has not had the opportunity to complete the initial evaluation or a reevaluation you are not responsible.  In this case answer yes and in the comment box indicate you have never done an evaluation or re-evaluation. KIAS has a business rule to not pull a file of a student that the LEA did not complete the initial evaluation or had the opportunity to complete the re-evaluation. If the LEA chose to waive the re-evaluation on a move-in student, they will be required to complete the evaluation questions based on the evaluation completed by previous district.</a:t>
            </a:r>
            <a:endParaRPr lang="en-US" dirty="0">
              <a:solidFill>
                <a:srgbClr val="12284C"/>
              </a:solidFill>
              <a:latin typeface="Open Sans"/>
              <a:ea typeface="Open Sans"/>
              <a:cs typeface="Open Sans"/>
            </a:endParaRPr>
          </a:p>
          <a:p>
            <a:pPr>
              <a:spcBef>
                <a:spcPts val="687"/>
              </a:spcBef>
            </a:pPr>
            <a:endParaRPr lang="en-US" dirty="0">
              <a:solidFill>
                <a:srgbClr val="12284C"/>
              </a:solidFill>
              <a:latin typeface="Open Sans"/>
              <a:ea typeface="Open Sans"/>
              <a:cs typeface="Open Sans"/>
              <a:sym typeface="Open Sans"/>
            </a:endParaRPr>
          </a:p>
        </p:txBody>
      </p:sp>
      <p:sp>
        <p:nvSpPr>
          <p:cNvPr id="4" name="Slide Number Placeholder 3"/>
          <p:cNvSpPr>
            <a:spLocks noGrp="1"/>
          </p:cNvSpPr>
          <p:nvPr>
            <p:ph type="sldNum" sz="quarter" idx="5"/>
          </p:nvPr>
        </p:nvSpPr>
        <p:spPr/>
        <p:txBody>
          <a:bodyPr/>
          <a:lstStyle/>
          <a:p>
            <a:fld id="{B03B681A-0971-437A-97B1-44BF12E3167A}" type="slidenum">
              <a:rPr lang="en-US" smtClean="0"/>
              <a:t>28</a:t>
            </a:fld>
            <a:endParaRPr lang="en-US"/>
          </a:p>
        </p:txBody>
      </p:sp>
    </p:spTree>
    <p:extLst>
      <p:ext uri="{BB962C8B-B14F-4D97-AF65-F5344CB8AC3E}">
        <p14:creationId xmlns:p14="http://schemas.microsoft.com/office/powerpoint/2010/main" val="1595945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r>
              <a:rPr lang="en-US" dirty="0"/>
              <a:t>This checklist can be used to assist teams in ensuring that all the required components are considered when completing an initial or re-evaluation. This form was updated in August.</a:t>
            </a:r>
          </a:p>
          <a:p>
            <a:endParaRPr lang="en-US" dirty="0"/>
          </a:p>
          <a:p>
            <a:r>
              <a:rPr lang="en-US" dirty="0"/>
              <a:t>We have been receiving emails and phone calls around adding documentation to the Re-evaluation not needed agreement forms. The KSDE sample re-evaluation not needed agreement form is sufficient by itself and does not require any additional comments or justification when a school and a parent agree to waive the re-evaluation. KSDE does not recommend adding additional data or justification as it may bleed over into an actual re-evaluation process which has additional requirements. If the IEP team finds there was missing documentation for considerations and other elements on the last evaluation report, they should consider moving forward with a re-evaluation.  </a:t>
            </a:r>
          </a:p>
          <a:p>
            <a:endParaRPr lang="en-US" dirty="0"/>
          </a:p>
          <a:p>
            <a:r>
              <a:rPr lang="en-US" dirty="0"/>
              <a:t>As a re-evaluation is coming due, a team could assign someone (school psych, SLP, </a:t>
            </a:r>
            <a:r>
              <a:rPr lang="en-US" dirty="0" err="1"/>
              <a:t>etc</a:t>
            </a:r>
            <a:r>
              <a:rPr lang="en-US" dirty="0"/>
              <a:t>) to look at the previous evaluation and ask 2 questions</a:t>
            </a:r>
          </a:p>
          <a:p>
            <a:pPr marL="228600" indent="-228600">
              <a:buAutoNum type="arabicPeriod"/>
            </a:pPr>
            <a:r>
              <a:rPr lang="en-US" dirty="0"/>
              <a:t>Is the previous evaluation appropriate – could use the evaluation/re-evaluation report checklist</a:t>
            </a:r>
          </a:p>
          <a:p>
            <a:pPr marL="228600" indent="-228600">
              <a:buAutoNum type="arabicPeriod"/>
            </a:pPr>
            <a:r>
              <a:rPr lang="en-US" dirty="0"/>
              <a:t>Are there any new concerns</a:t>
            </a:r>
          </a:p>
          <a:p>
            <a:pPr marL="0" indent="0">
              <a:buNone/>
            </a:pPr>
            <a:r>
              <a:rPr lang="en-US" dirty="0"/>
              <a:t>If the previous evaluation is appropriate and there are no new concerns, the team could propose to the parent to waive the re-evaluation. The only documentation needed to waive is the re-evaluation not needed agreement form. No PWN or other documentation needs to be completed. Chapter 7 under section B ”need for re-evaluation” of the process handbook points </a:t>
            </a:r>
            <a:r>
              <a:rPr lang="en-US" sz="1200" kern="1200" dirty="0">
                <a:solidFill>
                  <a:schemeClr val="tx1"/>
                </a:solidFill>
                <a:effectLst/>
                <a:latin typeface="+mn-lt"/>
                <a:ea typeface="+mn-ea"/>
                <a:cs typeface="+mn-cs"/>
              </a:rPr>
              <a:t>out that when considering waiver, the school and parent should </a:t>
            </a:r>
            <a:r>
              <a:rPr lang="en-US" sz="1200" i="1" kern="1200" dirty="0">
                <a:solidFill>
                  <a:schemeClr val="tx1"/>
                </a:solidFill>
                <a:effectLst/>
                <a:latin typeface="+mn-lt"/>
                <a:ea typeface="+mn-ea"/>
                <a:cs typeface="+mn-cs"/>
              </a:rPr>
              <a:t> "consider the child's educational needs, which may include whether the child is participating in the general education curriculum and being assessed appropriately. The parent and the school will discuss the advantages and disadvantages of conducting a reevaluation, as well as what effect an evaluation may have on the child's educational program</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29</a:t>
            </a:fld>
            <a:endParaRPr lang="en-US"/>
          </a:p>
        </p:txBody>
      </p:sp>
    </p:spTree>
    <p:extLst>
      <p:ext uri="{BB962C8B-B14F-4D97-AF65-F5344CB8AC3E}">
        <p14:creationId xmlns:p14="http://schemas.microsoft.com/office/powerpoint/2010/main" val="60085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Doug</a:t>
            </a:r>
          </a:p>
        </p:txBody>
      </p:sp>
      <p:sp>
        <p:nvSpPr>
          <p:cNvPr id="4" name="Slide Number Placeholder 3"/>
          <p:cNvSpPr>
            <a:spLocks noGrp="1"/>
          </p:cNvSpPr>
          <p:nvPr>
            <p:ph type="sldNum" sz="quarter" idx="5"/>
          </p:nvPr>
        </p:nvSpPr>
        <p:spPr/>
        <p:txBody>
          <a:bodyPr/>
          <a:lstStyle/>
          <a:p>
            <a:fld id="{B03B681A-0971-437A-97B1-44BF12E3167A}" type="slidenum">
              <a:rPr lang="en-US" smtClean="0"/>
              <a:t>3</a:t>
            </a:fld>
            <a:endParaRPr lang="en-US"/>
          </a:p>
        </p:txBody>
      </p:sp>
    </p:spTree>
    <p:extLst>
      <p:ext uri="{BB962C8B-B14F-4D97-AF65-F5344CB8AC3E}">
        <p14:creationId xmlns:p14="http://schemas.microsoft.com/office/powerpoint/2010/main" val="3964298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Q 2 had the second highest number of noncompliant files last year</a:t>
            </a:r>
          </a:p>
          <a:p>
            <a:endParaRPr lang="en-US" dirty="0">
              <a:cs typeface="Calibri"/>
            </a:endParaRPr>
          </a:p>
          <a:p>
            <a:r>
              <a:rPr lang="en-US" dirty="0">
                <a:cs typeface="Calibri"/>
              </a:rPr>
              <a:t>Review the education record for documentation that the team selected </a:t>
            </a:r>
            <a:r>
              <a:rPr lang="en-US" dirty="0"/>
              <a:t>evaluation material </a:t>
            </a:r>
            <a:r>
              <a:rPr lang="en-US" dirty="0">
                <a:cs typeface="Calibri"/>
              </a:rPr>
              <a:t>and administered the assessments so as not to be discriminatory on a racial or cultural basis.  </a:t>
            </a:r>
          </a:p>
        </p:txBody>
      </p:sp>
      <p:sp>
        <p:nvSpPr>
          <p:cNvPr id="4" name="Slide Number Placeholder 3"/>
          <p:cNvSpPr>
            <a:spLocks noGrp="1"/>
          </p:cNvSpPr>
          <p:nvPr>
            <p:ph type="sldNum" sz="quarter" idx="10"/>
          </p:nvPr>
        </p:nvSpPr>
        <p:spPr/>
        <p:txBody>
          <a:bodyPr/>
          <a:lstStyle/>
          <a:p>
            <a:fld id="{B03B681A-0971-437A-97B1-44BF12E3167A}" type="slidenum">
              <a:rPr lang="en-US" smtClean="0"/>
              <a:t>30</a:t>
            </a:fld>
            <a:endParaRPr lang="en-US"/>
          </a:p>
        </p:txBody>
      </p:sp>
    </p:spTree>
    <p:extLst>
      <p:ext uri="{BB962C8B-B14F-4D97-AF65-F5344CB8AC3E}">
        <p14:creationId xmlns:p14="http://schemas.microsoft.com/office/powerpoint/2010/main" val="2965787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SzPts val="1400"/>
            </a:pPr>
            <a:r>
              <a:rPr lang="en-US"/>
              <a:t>Cary</a:t>
            </a:r>
            <a:endParaRPr/>
          </a:p>
        </p:txBody>
      </p:sp>
      <p:sp>
        <p:nvSpPr>
          <p:cNvPr id="290" name="Google Shape;290;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SzPts val="1400"/>
            </a:pPr>
            <a:r>
              <a:rPr lang="en-US" dirty="0"/>
              <a:t>Cary</a:t>
            </a:r>
          </a:p>
          <a:p>
            <a:pPr>
              <a:buSzPts val="1400"/>
            </a:pPr>
            <a:r>
              <a:rPr lang="en-US" dirty="0"/>
              <a:t>The FAQ indicates that check boxes and boiler plate language not recommended. KSDE does recommend that districts consider adding a question prompt to their evaluation report.</a:t>
            </a:r>
            <a:endParaRPr dirty="0"/>
          </a:p>
          <a:p>
            <a:pPr>
              <a:buSzPts val="1400"/>
            </a:pPr>
            <a:r>
              <a:rPr lang="en-US" dirty="0"/>
              <a:t>This would allow the IEP team to individualized the response based on the student’s unique set of characteristics</a:t>
            </a:r>
          </a:p>
          <a:p>
            <a:pPr>
              <a:buSzPts val="1400"/>
            </a:pPr>
            <a:endParaRPr lang="en-US" dirty="0"/>
          </a:p>
          <a:p>
            <a:pPr>
              <a:buSzPts val="1400"/>
            </a:pPr>
            <a:endParaRPr lang="en-US" dirty="0">
              <a:cs typeface="Calibri" panose="020F0502020204030204"/>
            </a:endParaRPr>
          </a:p>
        </p:txBody>
      </p:sp>
      <p:sp>
        <p:nvSpPr>
          <p:cNvPr id="302" name="Google Shape;302;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a:t>
            </a:r>
          </a:p>
          <a:p>
            <a:r>
              <a:rPr lang="en-US">
                <a:cs typeface="Calibri"/>
              </a:rPr>
              <a:t>1.  Team collects demographic information.  Some of this information maybe used by the MDT (multi-disciplinary team) with regard to exclusionary factors.</a:t>
            </a:r>
          </a:p>
          <a:p>
            <a:r>
              <a:rPr lang="en-US">
                <a:cs typeface="Calibri"/>
              </a:rPr>
              <a:t>2.  Team considers how to address potential cultural/racial bias in the evaluation.</a:t>
            </a:r>
          </a:p>
          <a:p>
            <a:r>
              <a:rPr lang="en-US">
                <a:cs typeface="Calibri"/>
              </a:rPr>
              <a:t>3.  Team documents how student's demographic information was used in the selection and administration of evaluation instruments. </a:t>
            </a:r>
          </a:p>
        </p:txBody>
      </p:sp>
      <p:sp>
        <p:nvSpPr>
          <p:cNvPr id="4" name="Slide Number Placeholder 3"/>
          <p:cNvSpPr>
            <a:spLocks noGrp="1"/>
          </p:cNvSpPr>
          <p:nvPr>
            <p:ph type="sldNum" sz="quarter" idx="5"/>
          </p:nvPr>
        </p:nvSpPr>
        <p:spPr/>
        <p:txBody>
          <a:bodyPr/>
          <a:lstStyle/>
          <a:p>
            <a:fld id="{B03B681A-0971-437A-97B1-44BF12E3167A}" type="slidenum">
              <a:rPr lang="en-US" smtClean="0"/>
              <a:t>33</a:t>
            </a:fld>
            <a:endParaRPr lang="en-US"/>
          </a:p>
        </p:txBody>
      </p:sp>
    </p:spTree>
    <p:extLst>
      <p:ext uri="{BB962C8B-B14F-4D97-AF65-F5344CB8AC3E}">
        <p14:creationId xmlns:p14="http://schemas.microsoft.com/office/powerpoint/2010/main" val="580656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faa72a8901_0_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faa72a8901_0_4: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Deb</a:t>
            </a:r>
          </a:p>
          <a:p>
            <a:endParaRPr lang="en-US">
              <a:cs typeface="Calibri"/>
            </a:endParaRPr>
          </a:p>
          <a:p>
            <a:r>
              <a:rPr lang="en-US">
                <a:cs typeface="Calibri"/>
              </a:rPr>
              <a:t>Here are example statements of documentation for question 2.  The first 3 statements describe why and what assessment practices were used.  The last statement (in italics) is one example of statement a team might use if no change in traditional practices are needed.</a:t>
            </a:r>
          </a:p>
        </p:txBody>
      </p:sp>
      <p:sp>
        <p:nvSpPr>
          <p:cNvPr id="309" name="Google Shape;309;gfaa72a8901_0_4: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buSzPts val="1200"/>
            </a:pPr>
            <a:fld id="{00000000-1234-1234-1234-123412341234}" type="slidenum">
              <a:rPr lang="en-US"/>
              <a:pPr>
                <a:buClr>
                  <a:srgbClr val="000000"/>
                </a:buClr>
                <a:buSzPts val="1200"/>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endParaRPr lang="en-US" b="0" dirty="0"/>
          </a:p>
          <a:p>
            <a:r>
              <a:rPr lang="en-US" sz="1200" dirty="0">
                <a:effectLst/>
                <a:latin typeface="Calibri Light" panose="020F0302020204030204" pitchFamily="34" charset="0"/>
                <a:ea typeface="Calibri" panose="020F0502020204030204" pitchFamily="34" charset="0"/>
              </a:rPr>
              <a:t>Q</a:t>
            </a:r>
            <a:r>
              <a:rPr lang="en-US" sz="1200" dirty="0">
                <a:effectLst/>
                <a:latin typeface="Calibri" panose="020F0502020204030204" pitchFamily="34" charset="0"/>
                <a:ea typeface="Calibri" panose="020F0502020204030204" pitchFamily="34" charset="0"/>
                <a:cs typeface="Times New Roman" panose="02020603050405020304" pitchFamily="18" charset="0"/>
              </a:rPr>
              <a:t>uestion number 3, which reads “Were the assessments and other evaluation materials used to assess the student (for an initial evaluation or reevaluation) provided and administered in the student’s native language or other mode of communication.” When you begin to review files for this question, the education record for the student should be examined to determine the student's native language or other form of communication. and then determine if the assessments and other evaluation materials that were used on the student's most recent evaluation or re-evaluation were provided and administered in the student's native language or other mode of communication. If the assessments and other evaluation materials were not given in the student's native language, there needs to be documentation showing why that was the case.  For example, if a student who speaks Spanish at home has been in school for 5 years, evaluation may not be needed in Spanish, however, there needs to be documentation that the IEP team thought that through. As a reminder, this question refers to native language but also other modes of communication, which can include sign language and braille</a:t>
            </a:r>
            <a:endParaRPr lang="en-US" b="0" dirty="0">
              <a:cs typeface="Calibri"/>
            </a:endParaRPr>
          </a:p>
          <a:p>
            <a:endParaRPr lang="en-US" b="0" dirty="0">
              <a:cs typeface="Calibri"/>
            </a:endParaRPr>
          </a:p>
          <a:p>
            <a:endParaRPr lang="en-US" b="0" dirty="0">
              <a:cs typeface="Calibri"/>
            </a:endParaRPr>
          </a:p>
          <a:p>
            <a:r>
              <a:rPr lang="en-US" b="0" dirty="0">
                <a:cs typeface="Calibri"/>
              </a:rPr>
              <a:t>Other comments/notes:</a:t>
            </a:r>
            <a:endParaRPr lang="en-US" b="0" dirty="0"/>
          </a:p>
          <a:p>
            <a:r>
              <a:rPr lang="en-US" b="0" dirty="0">
                <a:hlinkClick r:id="rId3"/>
              </a:rPr>
              <a:t>https://sites.ed.gov/idea/regs/c/a/303.25/a</a:t>
            </a:r>
            <a:r>
              <a:rPr lang="en-US" b="0" dirty="0"/>
              <a:t> Native language, when used with respect to an individual who is limited English proficient or LEP (as that term is defined in section 602(18) of the Act), means—</a:t>
            </a:r>
            <a:br>
              <a:rPr lang="en-US" b="0" dirty="0">
                <a:cs typeface="+mn-lt"/>
              </a:rPr>
            </a:br>
            <a:endParaRPr lang="en-US" b="0" dirty="0">
              <a:cs typeface="Calibri"/>
            </a:endParaRPr>
          </a:p>
          <a:p>
            <a:r>
              <a:rPr lang="en-US" b="0" dirty="0">
                <a:hlinkClick r:id="rId4"/>
              </a:rPr>
              <a:t>https://sites.ed.gov/idea/regs/c/a/303.25/a/1</a:t>
            </a:r>
            <a:r>
              <a:rPr lang="en-US" b="0" dirty="0"/>
              <a:t> The language normally used by that individual, or, in the case of a child, the language normally used by the parents </a:t>
            </a:r>
            <a:r>
              <a:rPr lang="en-US" dirty="0"/>
              <a:t>of the child, except as provided in paragraph (a)(2) of this section; and</a:t>
            </a:r>
            <a:endParaRPr lang="en-US" dirty="0">
              <a:cs typeface="Calibri"/>
            </a:endParaRPr>
          </a:p>
          <a:p>
            <a:endParaRPr lang="en-US" dirty="0"/>
          </a:p>
          <a:p>
            <a:r>
              <a:rPr lang="en-US" dirty="0">
                <a:hlinkClick r:id="rId5"/>
              </a:rPr>
              <a:t>https://sites.ed.gov/idea/regs/c/a/303.25/a/2</a:t>
            </a:r>
            <a:r>
              <a:rPr lang="en-US" dirty="0"/>
              <a:t> For evaluations and assessments conducted pursuant to §303.321(a)(5) and (a)(6), the language normally used by the child, if determined developmentally appropriate for the child by qualified personnel conducting the evaluation or assessment.</a:t>
            </a:r>
            <a:r>
              <a:rPr lang="en-US" dirty="0">
                <a:cs typeface="Calibri"/>
              </a:rPr>
              <a:t> </a:t>
            </a:r>
            <a:r>
              <a:rPr lang="en-US" dirty="0"/>
              <a:t>(If a student has been in school for 5 years we may not need to assess the student in Spanish, however we need to document that the team thought that through.)</a:t>
            </a:r>
            <a:endParaRPr lang="en-US" dirty="0">
              <a:cs typeface="Calibri"/>
            </a:endParaRPr>
          </a:p>
          <a:p>
            <a:endParaRPr lang="en-US" dirty="0">
              <a:cs typeface="Calibri"/>
            </a:endParaRPr>
          </a:p>
          <a:p>
            <a:endParaRPr lang="en-US" dirty="0"/>
          </a:p>
          <a:p>
            <a:r>
              <a:rPr lang="en-US" dirty="0"/>
              <a:t>Remember this refers to the student's native language or other mode of communication. Don't forget to think about sign language and braille.</a:t>
            </a:r>
            <a:endParaRPr lang="en-US" dirty="0">
              <a:cs typeface="Calibri"/>
            </a:endParaRPr>
          </a:p>
          <a:p>
            <a:r>
              <a:rPr lang="en-US" dirty="0">
                <a:hlinkClick r:id="rId6"/>
              </a:rPr>
              <a:t>https://sites.ed.gov/idea/regs/c/a/303.25/b</a:t>
            </a:r>
            <a:r>
              <a:rPr lang="en-US" dirty="0"/>
              <a:t> Native language, when used with respect to an individual who is deaf or hard of hearing, blind or visually impaired, or for an individual with no written language, means the mode of communication that is normally used by the individual (such as sign language, braille, or oral communication). </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35</a:t>
            </a:fld>
            <a:endParaRPr lang="en-US"/>
          </a:p>
        </p:txBody>
      </p:sp>
    </p:spTree>
    <p:extLst>
      <p:ext uri="{BB962C8B-B14F-4D97-AF65-F5344CB8AC3E}">
        <p14:creationId xmlns:p14="http://schemas.microsoft.com/office/powerpoint/2010/main" val="3374747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f9f4144947_0_366: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a:buSzPts val="1400"/>
            </a:pPr>
            <a:r>
              <a:rPr lang="en-US" dirty="0">
                <a:cs typeface="Calibri"/>
              </a:rPr>
              <a:t>Josie</a:t>
            </a:r>
            <a:endParaRPr lang="en-US" dirty="0"/>
          </a:p>
          <a:p>
            <a:pPr>
              <a:buSzPts val="1400"/>
            </a:pPr>
            <a:r>
              <a:rPr lang="en-US" dirty="0">
                <a:cs typeface="Calibri"/>
              </a:rPr>
              <a:t>Script: Here on this slide we have listed out some of the common findings that were determined as non-compliant. This includes giving evaluations entirely in English when the MDT report or other documentation shows that the student's primary mode of communication or preferred/native language is not English. Another example of non-compliance would be if there is a lack of consistency between the MDT report and the IEP documentation of the student's native/preferred language. Lastly, when students were enrolled in ELL programs, there were instances where scores/proficiency on the KELPA or other measures of the student's English proficiency was not included in the MDT report to document why assessment was appropriate in English</a:t>
            </a:r>
          </a:p>
          <a:p>
            <a:pPr>
              <a:buSzPts val="1400"/>
            </a:pPr>
            <a:endParaRPr lang="en-US" dirty="0">
              <a:cs typeface="Calibri"/>
            </a:endParaRPr>
          </a:p>
          <a:p>
            <a:pPr>
              <a:buSzPts val="1400"/>
            </a:pPr>
            <a:r>
              <a:rPr lang="en-US" dirty="0"/>
              <a:t>would example statements on this page help when there is conflicting info on language? Such as "parent reported student' language is X language on enrollment form, and indicates that student speaks primarily Vietnamese  in the home.  Currently, student is proficient in English per KELPA score of X obtained on x date, and student was exited from ELL program due to proficiency on X date...Student interview indicates that student reports he is most comfortable speaking and reading English at school at this time. Teachers report that in class, student ..." or some sample for MDT statement</a:t>
            </a:r>
            <a:endParaRPr lang="en-US" dirty="0">
              <a:cs typeface="Calibri"/>
            </a:endParaRPr>
          </a:p>
        </p:txBody>
      </p:sp>
      <p:sp>
        <p:nvSpPr>
          <p:cNvPr id="330" name="Google Shape;330;gf9f4144947_0_36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faa72a8901_0_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faa72a8901_0_12: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cs typeface="Calibri"/>
              </a:rPr>
              <a:t>Deb</a:t>
            </a:r>
            <a:endParaRPr lang="en-US"/>
          </a:p>
          <a:p>
            <a:r>
              <a:rPr lang="en-US">
                <a:cs typeface="Calibri"/>
              </a:rPr>
              <a:t>Here are two examples of documentation for File Review Question 3.  The first bullet describes a situation where assessments are available in the student's native language.  Most often this approach will be used with student's </a:t>
            </a:r>
            <a:r>
              <a:rPr lang="en-US" err="1">
                <a:cs typeface="Calibri"/>
              </a:rPr>
              <a:t>whoe</a:t>
            </a:r>
            <a:r>
              <a:rPr lang="en-US">
                <a:cs typeface="Calibri"/>
              </a:rPr>
              <a:t> primary language is Spanish.  Nationally, most students who are English Learners are Spanish speakers, so there are tests available in Spanish.</a:t>
            </a:r>
            <a:endParaRPr lang="en-US"/>
          </a:p>
          <a:p>
            <a:r>
              <a:rPr lang="en-US">
                <a:cs typeface="Calibri"/>
              </a:rPr>
              <a:t>The second bullet describes a situation where assessments are not available in the student's native language.  It describes how adaptations were made to traditional assessment practices for a student whose native language is Russian, but who is fluent in conversational English.  Many times cultural issues (question 2) overlap with language issues (question 3) when making assessment decisions for English learners.</a:t>
            </a:r>
          </a:p>
          <a:p>
            <a:endParaRPr lang="en-US">
              <a:cs typeface="Calibri"/>
            </a:endParaRPr>
          </a:p>
        </p:txBody>
      </p:sp>
      <p:sp>
        <p:nvSpPr>
          <p:cNvPr id="337" name="Google Shape;337;gfaa72a8901_0_12: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buSzPts val="1200"/>
            </a:pPr>
            <a:fld id="{00000000-1234-1234-1234-123412341234}" type="slidenum">
              <a:rPr lang="en-US"/>
              <a:pPr>
                <a:buClr>
                  <a:srgbClr val="000000"/>
                </a:buClr>
                <a:buSzPts val="1200"/>
              </a:p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Deb</a:t>
            </a:r>
          </a:p>
          <a:p>
            <a:r>
              <a:rPr lang="en-US">
                <a:cs typeface="Calibri"/>
              </a:rPr>
              <a:t>If a student is an English Learner, the MDT should access information about a student's performance in each of these types of language from the student's ESOL instructor.  In addition, the team should be aware of the most recent KELPA assessment results.  In addition to these definitions, it is important to distinguish between a student's conversational skills in English and their competence in academic uses of English.</a:t>
            </a:r>
          </a:p>
        </p:txBody>
      </p:sp>
      <p:sp>
        <p:nvSpPr>
          <p:cNvPr id="4" name="Slide Number Placeholder 3"/>
          <p:cNvSpPr>
            <a:spLocks noGrp="1"/>
          </p:cNvSpPr>
          <p:nvPr>
            <p:ph type="sldNum" sz="quarter" idx="5"/>
          </p:nvPr>
        </p:nvSpPr>
        <p:spPr/>
        <p:txBody>
          <a:bodyPr/>
          <a:lstStyle/>
          <a:p>
            <a:fld id="{B03B681A-0971-437A-97B1-44BF12E3167A}" type="slidenum">
              <a:rPr lang="en-US" smtClean="0"/>
              <a:t>38</a:t>
            </a:fld>
            <a:endParaRPr lang="en-US"/>
          </a:p>
        </p:txBody>
      </p:sp>
    </p:spTree>
    <p:extLst>
      <p:ext uri="{BB962C8B-B14F-4D97-AF65-F5344CB8AC3E}">
        <p14:creationId xmlns:p14="http://schemas.microsoft.com/office/powerpoint/2010/main" val="131244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a:t>
            </a:r>
          </a:p>
          <a:p>
            <a:r>
              <a:rPr lang="en-US" dirty="0"/>
              <a:t>Q2-3</a:t>
            </a:r>
          </a:p>
        </p:txBody>
      </p:sp>
      <p:sp>
        <p:nvSpPr>
          <p:cNvPr id="4" name="Slide Number Placeholder 3"/>
          <p:cNvSpPr>
            <a:spLocks noGrp="1"/>
          </p:cNvSpPr>
          <p:nvPr>
            <p:ph type="sldNum" sz="quarter" idx="5"/>
          </p:nvPr>
        </p:nvSpPr>
        <p:spPr/>
        <p:txBody>
          <a:bodyPr/>
          <a:lstStyle/>
          <a:p>
            <a:fld id="{B03B681A-0971-437A-97B1-44BF12E3167A}" type="slidenum">
              <a:rPr lang="en-US" smtClean="0"/>
              <a:t>39</a:t>
            </a:fld>
            <a:endParaRPr lang="en-US"/>
          </a:p>
        </p:txBody>
      </p:sp>
    </p:spTree>
    <p:extLst>
      <p:ext uri="{BB962C8B-B14F-4D97-AF65-F5344CB8AC3E}">
        <p14:creationId xmlns:p14="http://schemas.microsoft.com/office/powerpoint/2010/main" val="210488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Cary</a:t>
            </a:r>
          </a:p>
          <a:p>
            <a:endParaRPr lang="en-US">
              <a:cs typeface="Calibri"/>
            </a:endParaRPr>
          </a:p>
        </p:txBody>
      </p:sp>
      <p:sp>
        <p:nvSpPr>
          <p:cNvPr id="4" name="Slide Number Placeholder 3"/>
          <p:cNvSpPr>
            <a:spLocks noGrp="1"/>
          </p:cNvSpPr>
          <p:nvPr>
            <p:ph type="sldNum" sz="quarter" idx="5"/>
          </p:nvPr>
        </p:nvSpPr>
        <p:spPr/>
        <p:txBody>
          <a:bodyPr/>
          <a:lstStyle/>
          <a:p>
            <a:fld id="{B03B681A-0971-437A-97B1-44BF12E3167A}" type="slidenum">
              <a:rPr lang="en-US" smtClean="0"/>
              <a:t>4</a:t>
            </a:fld>
            <a:endParaRPr lang="en-US"/>
          </a:p>
        </p:txBody>
      </p:sp>
    </p:spTree>
    <p:extLst>
      <p:ext uri="{BB962C8B-B14F-4D97-AF65-F5344CB8AC3E}">
        <p14:creationId xmlns:p14="http://schemas.microsoft.com/office/powerpoint/2010/main" val="865140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a:p>
            <a:r>
              <a:rPr lang="en-US" dirty="0">
                <a:cs typeface="Calibri"/>
              </a:rPr>
              <a:t>Were all areas related to suspected exceptionality were assessed?</a:t>
            </a:r>
          </a:p>
        </p:txBody>
      </p:sp>
      <p:sp>
        <p:nvSpPr>
          <p:cNvPr id="4" name="Slide Number Placeholder 3"/>
          <p:cNvSpPr>
            <a:spLocks noGrp="1"/>
          </p:cNvSpPr>
          <p:nvPr>
            <p:ph type="sldNum" sz="quarter" idx="10"/>
          </p:nvPr>
        </p:nvSpPr>
        <p:spPr/>
        <p:txBody>
          <a:bodyPr/>
          <a:lstStyle/>
          <a:p>
            <a:fld id="{B03B681A-0971-437A-97B1-44BF12E3167A}" type="slidenum">
              <a:rPr lang="en-US" smtClean="0"/>
              <a:t>40</a:t>
            </a:fld>
            <a:endParaRPr lang="en-US"/>
          </a:p>
        </p:txBody>
      </p:sp>
    </p:spTree>
    <p:extLst>
      <p:ext uri="{BB962C8B-B14F-4D97-AF65-F5344CB8AC3E}">
        <p14:creationId xmlns:p14="http://schemas.microsoft.com/office/powerpoint/2010/main" val="729186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a:p>
            <a:r>
              <a:rPr lang="en-US" dirty="0">
                <a:cs typeface="Calibri"/>
              </a:rPr>
              <a:t>If the school required the parent to receive a medical diagnosis did the school pay for it.  Parents can elect to obtain a medical diagnosis on their own, but the school is not required to reimburse the parent.</a:t>
            </a:r>
          </a:p>
        </p:txBody>
      </p:sp>
      <p:sp>
        <p:nvSpPr>
          <p:cNvPr id="4" name="Slide Number Placeholder 3"/>
          <p:cNvSpPr>
            <a:spLocks noGrp="1"/>
          </p:cNvSpPr>
          <p:nvPr>
            <p:ph type="sldNum" sz="quarter" idx="10"/>
          </p:nvPr>
        </p:nvSpPr>
        <p:spPr/>
        <p:txBody>
          <a:bodyPr/>
          <a:lstStyle/>
          <a:p>
            <a:fld id="{B03B681A-0971-437A-97B1-44BF12E3167A}" type="slidenum">
              <a:rPr lang="en-US" smtClean="0"/>
              <a:t>41</a:t>
            </a:fld>
            <a:endParaRPr lang="en-US"/>
          </a:p>
        </p:txBody>
      </p:sp>
    </p:spTree>
    <p:extLst>
      <p:ext uri="{BB962C8B-B14F-4D97-AF65-F5344CB8AC3E}">
        <p14:creationId xmlns:p14="http://schemas.microsoft.com/office/powerpoint/2010/main" val="2411239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a:p>
            <a:r>
              <a:rPr lang="en-US" dirty="0">
                <a:cs typeface="Calibri"/>
              </a:rPr>
              <a:t>Script: Questions 6 asks "…". When you are preparing to answer this question, you will begin by reviewing the documentation of who was includes as part of the group that determined the student's initial or continued eligibility. In order to document the team of qualified professionals that were part of the decision, the requirement of each member to certify in writing whether the evaluation report reflects their own conclusion is sufficient documentation to show who was part of the professional team. The team must be made up of qualified professionals, not just one professional like the school psychologist. The parent also needs to be included in the decision to determine whether the student has an exceptionality. For evidence of the parent involvement, documentation that they had the opportunity to provide input in the preparation of the evaluation report and eligibility at the meeting. If both a team of qualified professional AND the parent made the eligibility determination select YES. If neither or only one of the two made the eligibility determination, mark NO. If the parent does not attend, documentation will need to show 2 attempts to contact and invite the parent made on 2 different days. The parent must be given the opportunity to provide input on the evaluation and eligibility report even if they do not attend, however if they do choose not to attend this opportunity can still be obtained and documented later. </a:t>
            </a:r>
          </a:p>
        </p:txBody>
      </p:sp>
      <p:sp>
        <p:nvSpPr>
          <p:cNvPr id="4" name="Slide Number Placeholder 3"/>
          <p:cNvSpPr>
            <a:spLocks noGrp="1"/>
          </p:cNvSpPr>
          <p:nvPr>
            <p:ph type="sldNum" sz="quarter" idx="10"/>
          </p:nvPr>
        </p:nvSpPr>
        <p:spPr/>
        <p:txBody>
          <a:bodyPr/>
          <a:lstStyle/>
          <a:p>
            <a:fld id="{B03B681A-0971-437A-97B1-44BF12E3167A}" type="slidenum">
              <a:rPr lang="en-US" smtClean="0"/>
              <a:t>42</a:t>
            </a:fld>
            <a:endParaRPr lang="en-US"/>
          </a:p>
        </p:txBody>
      </p:sp>
    </p:spTree>
    <p:extLst>
      <p:ext uri="{BB962C8B-B14F-4D97-AF65-F5344CB8AC3E}">
        <p14:creationId xmlns:p14="http://schemas.microsoft.com/office/powerpoint/2010/main" val="9895240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p:txBody>
      </p:sp>
      <p:sp>
        <p:nvSpPr>
          <p:cNvPr id="4" name="Slide Number Placeholder 3"/>
          <p:cNvSpPr>
            <a:spLocks noGrp="1"/>
          </p:cNvSpPr>
          <p:nvPr>
            <p:ph type="sldNum" sz="quarter" idx="5"/>
          </p:nvPr>
        </p:nvSpPr>
        <p:spPr/>
        <p:txBody>
          <a:bodyPr/>
          <a:lstStyle/>
          <a:p>
            <a:fld id="{B03B681A-0971-437A-97B1-44BF12E3167A}" type="slidenum">
              <a:rPr lang="en-US" smtClean="0"/>
              <a:t>43</a:t>
            </a:fld>
            <a:endParaRPr lang="en-US"/>
          </a:p>
        </p:txBody>
      </p:sp>
    </p:spTree>
    <p:extLst>
      <p:ext uri="{BB962C8B-B14F-4D97-AF65-F5344CB8AC3E}">
        <p14:creationId xmlns:p14="http://schemas.microsoft.com/office/powerpoint/2010/main" val="6043972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Cary</a:t>
            </a:r>
          </a:p>
          <a:p>
            <a:r>
              <a:rPr lang="en-US" dirty="0">
                <a:cs typeface="Calibri"/>
              </a:rPr>
              <a:t>SLD –  Must include parents, regular education teacher, and at least one person qualified to conduct individual diagnostic examination of children.</a:t>
            </a:r>
          </a:p>
          <a:p>
            <a:endParaRPr lang="en-US" dirty="0">
              <a:cs typeface="Calibri"/>
            </a:endParaRPr>
          </a:p>
          <a:p>
            <a:r>
              <a:rPr lang="en-US" dirty="0">
                <a:cs typeface="Calibri"/>
              </a:rPr>
              <a:t>Chapter 3 in the Process Handbook (</a:t>
            </a:r>
            <a:r>
              <a:rPr lang="en-US" dirty="0" err="1">
                <a:cs typeface="Calibri"/>
              </a:rPr>
              <a:t>pg</a:t>
            </a:r>
            <a:r>
              <a:rPr lang="en-US" dirty="0">
                <a:cs typeface="Calibri"/>
              </a:rPr>
              <a:t> 40-41) includes a description of the required Evaluation Team members. </a:t>
            </a:r>
          </a:p>
          <a:p>
            <a:endParaRPr lang="en-US" dirty="0">
              <a:cs typeface="Calibri"/>
            </a:endParaRPr>
          </a:p>
          <a:p>
            <a:r>
              <a:rPr lang="en-US" dirty="0">
                <a:cs typeface="Calibri"/>
              </a:rPr>
              <a:t>Review the record to ensure that all 3 required participants were involved in determining the student’s initial or continued eligibility. This can be found in the evaluation/eligibility report, meeting attendance record, meeting notes, etc. Parents need to have had the opportunity to provide input in the preparation of the evaluation report and at the eligibility meeting</a:t>
            </a:r>
          </a:p>
        </p:txBody>
      </p:sp>
      <p:sp>
        <p:nvSpPr>
          <p:cNvPr id="4" name="Slide Number Placeholder 3"/>
          <p:cNvSpPr>
            <a:spLocks noGrp="1"/>
          </p:cNvSpPr>
          <p:nvPr>
            <p:ph type="sldNum" sz="quarter" idx="10"/>
          </p:nvPr>
        </p:nvSpPr>
        <p:spPr/>
        <p:txBody>
          <a:bodyPr/>
          <a:lstStyle/>
          <a:p>
            <a:fld id="{B03B681A-0971-437A-97B1-44BF12E3167A}" type="slidenum">
              <a:rPr lang="en-US" smtClean="0"/>
              <a:t>44</a:t>
            </a:fld>
            <a:endParaRPr lang="en-US"/>
          </a:p>
        </p:txBody>
      </p:sp>
    </p:spTree>
    <p:extLst>
      <p:ext uri="{BB962C8B-B14F-4D97-AF65-F5344CB8AC3E}">
        <p14:creationId xmlns:p14="http://schemas.microsoft.com/office/powerpoint/2010/main" val="15208384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r>
              <a:rPr lang="en-US" dirty="0"/>
              <a:t>The FAQ document reminds reviewers that if the parent does NOT participate, despite opportunity, they should document attempts.... </a:t>
            </a:r>
          </a:p>
          <a:p>
            <a:r>
              <a:rPr lang="en-US" dirty="0">
                <a:cs typeface="Calibri"/>
              </a:rPr>
              <a:t>They need to have the OPPORTUNITY to meaningfully participate in the eligibility decision. There is no excusal form for eligibility meetings only IEP meetings.</a:t>
            </a:r>
            <a:endParaRPr lang="en-US" dirty="0"/>
          </a:p>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45</a:t>
            </a:fld>
            <a:endParaRPr lang="en-US"/>
          </a:p>
        </p:txBody>
      </p:sp>
    </p:spTree>
    <p:extLst>
      <p:ext uri="{BB962C8B-B14F-4D97-AF65-F5344CB8AC3E}">
        <p14:creationId xmlns:p14="http://schemas.microsoft.com/office/powerpoint/2010/main" val="180058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a:p>
            <a:r>
              <a:rPr lang="en-US" dirty="0">
                <a:cs typeface="Calibri"/>
              </a:rPr>
              <a:t>A single procedure, measure or assessment can't be use as the sole criterion for determining whether the student has an exceptionality and for determining an appropriate educational program for the student.</a:t>
            </a:r>
          </a:p>
        </p:txBody>
      </p:sp>
      <p:sp>
        <p:nvSpPr>
          <p:cNvPr id="4" name="Slide Number Placeholder 3"/>
          <p:cNvSpPr>
            <a:spLocks noGrp="1"/>
          </p:cNvSpPr>
          <p:nvPr>
            <p:ph type="sldNum" sz="quarter" idx="10"/>
          </p:nvPr>
        </p:nvSpPr>
        <p:spPr/>
        <p:txBody>
          <a:bodyPr/>
          <a:lstStyle/>
          <a:p>
            <a:fld id="{B03B681A-0971-437A-97B1-44BF12E3167A}" type="slidenum">
              <a:rPr lang="en-US" smtClean="0"/>
              <a:t>46</a:t>
            </a:fld>
            <a:endParaRPr lang="en-US"/>
          </a:p>
        </p:txBody>
      </p:sp>
    </p:spTree>
    <p:extLst>
      <p:ext uri="{BB962C8B-B14F-4D97-AF65-F5344CB8AC3E}">
        <p14:creationId xmlns:p14="http://schemas.microsoft.com/office/powerpoint/2010/main" val="3494619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a:p>
            <a:r>
              <a:rPr lang="en-US" dirty="0">
                <a:cs typeface="Calibri"/>
              </a:rPr>
              <a:t>Script: Question 9 pertains to continuation of exceptionality and continued educational needs of the student. In this question, the team of qualified professionals and the parent should be documenting and carefully considering information from a variety of sources when determining if the student is or continues to be a student with an exceptionality. The variety of information should come from aptitude and achievement tests, parent input, teacher recommendations, physical condition, social or culture background, and adaptive behavior. The file should have documentation that the team considered more than one assessment or record. If there are no concerns about adaptive behavior for the student, documentation should state that. As a reminder, when considering a student for the alternate assessment, students must have significant deficits in cognitive AND in adaptive behavior. A checklist alone is not acceptable documentation, instead the documentation should show that the information was carefully considered when making the eligibility decision. Select YES if documentation shows that multiple sources of information were carefully considered when determining initial or continued eligibility. Select NO if the documentation does not show this careful consideration, for example, a simple checklist of evaluation data does not show careful consideration and would be considered non-compliant. </a:t>
            </a:r>
          </a:p>
          <a:p>
            <a:endParaRPr lang="en-US" dirty="0">
              <a:cs typeface="Calibri"/>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47</a:t>
            </a:fld>
            <a:endParaRPr lang="en-US"/>
          </a:p>
        </p:txBody>
      </p:sp>
    </p:spTree>
    <p:extLst>
      <p:ext uri="{BB962C8B-B14F-4D97-AF65-F5344CB8AC3E}">
        <p14:creationId xmlns:p14="http://schemas.microsoft.com/office/powerpoint/2010/main" val="33472828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panose="020F0502020204030204"/>
              </a:rPr>
              <a:t>Question 10 had the 3rd highest number of noncompliant files last year</a:t>
            </a:r>
            <a:r>
              <a:rPr lang="en-US" dirty="0">
                <a:cs typeface="Calibri" panose="020F0502020204030204"/>
              </a:rPr>
              <a:t>. Common findings for cohort 1: </a:t>
            </a:r>
            <a:r>
              <a:rPr lang="en-US" dirty="0"/>
              <a:t>Teams generally did a good job documenting for SLD in writing as required, but did not locate documentation demonstrating that exclusionary criteria were considered for initial or continued eligibility decisions for all other exceptionalities, including gifted</a:t>
            </a:r>
            <a:endParaRPr lang="en-US" dirty="0">
              <a:cs typeface="Calibri" panose="020F0502020204030204"/>
            </a:endParaRPr>
          </a:p>
          <a:p>
            <a:r>
              <a:rPr lang="en-US" dirty="0"/>
              <a:t> </a:t>
            </a:r>
          </a:p>
          <a:p>
            <a:r>
              <a:rPr lang="en-US" dirty="0"/>
              <a:t>Review the Evaluation/eligibility report for documentation that the team and the parent examined All of the exclusionary factors before determining the student is or continues to be a student with an exceptionality (including gifted).</a:t>
            </a:r>
            <a:r>
              <a:rPr lang="en-US" dirty="0">
                <a:cs typeface="Calibri" panose="020F0502020204030204"/>
              </a:rPr>
              <a:t> </a:t>
            </a: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48</a:t>
            </a:fld>
            <a:endParaRPr lang="en-US"/>
          </a:p>
        </p:txBody>
      </p:sp>
    </p:spTree>
    <p:extLst>
      <p:ext uri="{BB962C8B-B14F-4D97-AF65-F5344CB8AC3E}">
        <p14:creationId xmlns:p14="http://schemas.microsoft.com/office/powerpoint/2010/main" val="2287702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p:txBody>
      </p:sp>
      <p:sp>
        <p:nvSpPr>
          <p:cNvPr id="4" name="Slide Number Placeholder 3"/>
          <p:cNvSpPr>
            <a:spLocks noGrp="1"/>
          </p:cNvSpPr>
          <p:nvPr>
            <p:ph type="sldNum" sz="quarter" idx="5"/>
          </p:nvPr>
        </p:nvSpPr>
        <p:spPr/>
        <p:txBody>
          <a:bodyPr/>
          <a:lstStyle/>
          <a:p>
            <a:fld id="{B03B681A-0971-437A-97B1-44BF12E3167A}" type="slidenum">
              <a:rPr lang="en-US" smtClean="0"/>
              <a:t>49</a:t>
            </a:fld>
            <a:endParaRPr lang="en-US"/>
          </a:p>
        </p:txBody>
      </p:sp>
    </p:spTree>
    <p:extLst>
      <p:ext uri="{BB962C8B-B14F-4D97-AF65-F5344CB8AC3E}">
        <p14:creationId xmlns:p14="http://schemas.microsoft.com/office/powerpoint/2010/main" val="247836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Cary</a:t>
            </a:r>
          </a:p>
        </p:txBody>
      </p:sp>
      <p:sp>
        <p:nvSpPr>
          <p:cNvPr id="4" name="Slide Number Placeholder 3"/>
          <p:cNvSpPr>
            <a:spLocks noGrp="1"/>
          </p:cNvSpPr>
          <p:nvPr>
            <p:ph type="sldNum" sz="quarter" idx="10"/>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8100555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p:txBody>
      </p:sp>
      <p:sp>
        <p:nvSpPr>
          <p:cNvPr id="4" name="Slide Number Placeholder 3"/>
          <p:cNvSpPr>
            <a:spLocks noGrp="1"/>
          </p:cNvSpPr>
          <p:nvPr>
            <p:ph type="sldNum" sz="quarter" idx="5"/>
          </p:nvPr>
        </p:nvSpPr>
        <p:spPr/>
        <p:txBody>
          <a:bodyPr/>
          <a:lstStyle/>
          <a:p>
            <a:fld id="{B03B681A-0971-437A-97B1-44BF12E3167A}" type="slidenum">
              <a:rPr lang="en-US" smtClean="0"/>
              <a:t>50</a:t>
            </a:fld>
            <a:endParaRPr lang="en-US"/>
          </a:p>
        </p:txBody>
      </p:sp>
    </p:spTree>
    <p:extLst>
      <p:ext uri="{BB962C8B-B14F-4D97-AF65-F5344CB8AC3E}">
        <p14:creationId xmlns:p14="http://schemas.microsoft.com/office/powerpoint/2010/main" val="2873670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 or Gay </a:t>
            </a:r>
          </a:p>
        </p:txBody>
      </p:sp>
      <p:sp>
        <p:nvSpPr>
          <p:cNvPr id="4" name="Slide Number Placeholder 3"/>
          <p:cNvSpPr>
            <a:spLocks noGrp="1"/>
          </p:cNvSpPr>
          <p:nvPr>
            <p:ph type="sldNum" sz="quarter" idx="5"/>
          </p:nvPr>
        </p:nvSpPr>
        <p:spPr/>
        <p:txBody>
          <a:bodyPr/>
          <a:lstStyle/>
          <a:p>
            <a:fld id="{B03B681A-0971-437A-97B1-44BF12E3167A}" type="slidenum">
              <a:rPr lang="en-US" smtClean="0"/>
              <a:t>51</a:t>
            </a:fld>
            <a:endParaRPr lang="en-US"/>
          </a:p>
        </p:txBody>
      </p:sp>
    </p:spTree>
    <p:extLst>
      <p:ext uri="{BB962C8B-B14F-4D97-AF65-F5344CB8AC3E}">
        <p14:creationId xmlns:p14="http://schemas.microsoft.com/office/powerpoint/2010/main" val="31822627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Josie</a:t>
            </a:r>
          </a:p>
          <a:p>
            <a:r>
              <a:rPr lang="en-US" sz="1200" b="0" i="0" u="none" strike="noStrike" kern="1200" dirty="0">
                <a:solidFill>
                  <a:schemeClr val="tx1"/>
                </a:solidFill>
                <a:effectLst/>
                <a:latin typeface="+mn-lt"/>
                <a:ea typeface="+mn-ea"/>
                <a:cs typeface="+mn-cs"/>
              </a:rPr>
              <a:t>The exclusionary factors don’t make sense in many ways for gifted.  However, it is important that when you identify the second prong of the two prong test (need for special education) that the team doesn’t identify any needs that are due to exclusionary factors.</a:t>
            </a:r>
            <a:endParaRPr lang="en-US" dirty="0"/>
          </a:p>
        </p:txBody>
      </p:sp>
      <p:sp>
        <p:nvSpPr>
          <p:cNvPr id="4" name="Slide Number Placeholder 3"/>
          <p:cNvSpPr>
            <a:spLocks noGrp="1"/>
          </p:cNvSpPr>
          <p:nvPr>
            <p:ph type="sldNum" sz="quarter" idx="5"/>
          </p:nvPr>
        </p:nvSpPr>
        <p:spPr/>
        <p:txBody>
          <a:bodyPr/>
          <a:lstStyle/>
          <a:p>
            <a:fld id="{903F7874-A3C7-43D5-AD19-DCF31038125E}" type="slidenum">
              <a:rPr lang="en-US" smtClean="0"/>
              <a:pPr/>
              <a:t>52</a:t>
            </a:fld>
            <a:endParaRPr lang="en-US" dirty="0"/>
          </a:p>
        </p:txBody>
      </p:sp>
    </p:spTree>
    <p:extLst>
      <p:ext uri="{BB962C8B-B14F-4D97-AF65-F5344CB8AC3E}">
        <p14:creationId xmlns:p14="http://schemas.microsoft.com/office/powerpoint/2010/main" val="12120498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a:p>
            <a:r>
              <a:rPr lang="en-US" dirty="0"/>
              <a:t>Q4-10</a:t>
            </a:r>
          </a:p>
        </p:txBody>
      </p:sp>
      <p:sp>
        <p:nvSpPr>
          <p:cNvPr id="4" name="Slide Number Placeholder 3"/>
          <p:cNvSpPr>
            <a:spLocks noGrp="1"/>
          </p:cNvSpPr>
          <p:nvPr>
            <p:ph type="sldNum" sz="quarter" idx="5"/>
          </p:nvPr>
        </p:nvSpPr>
        <p:spPr/>
        <p:txBody>
          <a:bodyPr/>
          <a:lstStyle/>
          <a:p>
            <a:fld id="{B03B681A-0971-437A-97B1-44BF12E3167A}" type="slidenum">
              <a:rPr lang="en-US" smtClean="0"/>
              <a:t>53</a:t>
            </a:fld>
            <a:endParaRPr lang="en-US"/>
          </a:p>
        </p:txBody>
      </p:sp>
    </p:spTree>
    <p:extLst>
      <p:ext uri="{BB962C8B-B14F-4D97-AF65-F5344CB8AC3E}">
        <p14:creationId xmlns:p14="http://schemas.microsoft.com/office/powerpoint/2010/main" val="21449741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54</a:t>
            </a:fld>
            <a:endParaRPr lang="en-US"/>
          </a:p>
        </p:txBody>
      </p:sp>
    </p:spTree>
    <p:extLst>
      <p:ext uri="{BB962C8B-B14F-4D97-AF65-F5344CB8AC3E}">
        <p14:creationId xmlns:p14="http://schemas.microsoft.com/office/powerpoint/2010/main" val="41610843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Cary</a:t>
            </a:r>
          </a:p>
        </p:txBody>
      </p:sp>
      <p:sp>
        <p:nvSpPr>
          <p:cNvPr id="4" name="Slide Number Placeholder 3"/>
          <p:cNvSpPr>
            <a:spLocks noGrp="1"/>
          </p:cNvSpPr>
          <p:nvPr>
            <p:ph type="sldNum" sz="quarter" idx="5"/>
          </p:nvPr>
        </p:nvSpPr>
        <p:spPr/>
        <p:txBody>
          <a:bodyPr/>
          <a:lstStyle/>
          <a:p>
            <a:fld id="{B03B681A-0971-437A-97B1-44BF12E3167A}" type="slidenum">
              <a:rPr lang="en-US" smtClean="0"/>
              <a:t>55</a:t>
            </a:fld>
            <a:endParaRPr lang="en-US"/>
          </a:p>
        </p:txBody>
      </p:sp>
    </p:spTree>
    <p:extLst>
      <p:ext uri="{BB962C8B-B14F-4D97-AF65-F5344CB8AC3E}">
        <p14:creationId xmlns:p14="http://schemas.microsoft.com/office/powerpoint/2010/main" val="41522991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pPr marL="0" indent="0">
              <a:buNone/>
            </a:pPr>
            <a:r>
              <a:rPr lang="en-US" sz="1800" b="1" dirty="0"/>
              <a:t>METHOD</a:t>
            </a:r>
            <a:r>
              <a:rPr lang="en-US" sz="1800" dirty="0"/>
              <a:t>: Review the PLAAFP section of the IEP to determine if it includes information about the student’s current academic achievement.</a:t>
            </a:r>
            <a:br>
              <a:rPr lang="en-US" sz="1800" dirty="0"/>
            </a:br>
            <a:endParaRPr lang="en-US" sz="1800" dirty="0"/>
          </a:p>
          <a:p>
            <a:pPr lvl="1"/>
            <a:r>
              <a:rPr lang="en-US" sz="2000" b="1" dirty="0"/>
              <a:t>Yes or No</a:t>
            </a:r>
            <a:r>
              <a:rPr lang="en-US" sz="2000" dirty="0"/>
              <a:t>: The IEP </a:t>
            </a:r>
            <a:r>
              <a:rPr lang="en-US" sz="2000" i="1" u="sng" dirty="0"/>
              <a:t>includes</a:t>
            </a:r>
            <a:r>
              <a:rPr lang="en-US" sz="2000" dirty="0"/>
              <a:t> or </a:t>
            </a:r>
            <a:r>
              <a:rPr lang="en-US" sz="2000" i="1" u="sng" dirty="0"/>
              <a:t>does not include </a:t>
            </a:r>
            <a:r>
              <a:rPr lang="en-US" sz="2000" dirty="0"/>
              <a:t>a description of the student’s current level of academic achievement.</a:t>
            </a:r>
          </a:p>
          <a:p>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56</a:t>
            </a:fld>
            <a:endParaRPr lang="en-US"/>
          </a:p>
        </p:txBody>
      </p:sp>
    </p:spTree>
    <p:extLst>
      <p:ext uri="{BB962C8B-B14F-4D97-AF65-F5344CB8AC3E}">
        <p14:creationId xmlns:p14="http://schemas.microsoft.com/office/powerpoint/2010/main" val="8856209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r>
              <a:rPr lang="en-US" dirty="0"/>
              <a:t>We have provided you with 2 examples that include </a:t>
            </a:r>
            <a:r>
              <a:rPr lang="en-US" sz="1200" dirty="0">
                <a:latin typeface="+mn-lt"/>
              </a:rPr>
              <a:t>a description of the student’s present level of </a:t>
            </a:r>
            <a:r>
              <a:rPr lang="en-US" sz="1200" b="1" dirty="0">
                <a:latin typeface="+mn-lt"/>
              </a:rPr>
              <a:t>academic achievement </a:t>
            </a:r>
            <a:r>
              <a:rPr lang="en-US" sz="1200" dirty="0">
                <a:latin typeface="+mn-lt"/>
              </a:rPr>
              <a:t>as part of the Present Levels of Academic Achievement and Functional Performance </a:t>
            </a:r>
          </a:p>
          <a:p>
            <a:r>
              <a:rPr lang="en-US" sz="1200" dirty="0">
                <a:latin typeface="+mn-lt"/>
              </a:rPr>
              <a:t>The first example is a student with a disability, the second is an example of a gifted student.</a:t>
            </a:r>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57</a:t>
            </a:fld>
            <a:endParaRPr lang="en-US"/>
          </a:p>
        </p:txBody>
      </p:sp>
    </p:spTree>
    <p:extLst>
      <p:ext uri="{BB962C8B-B14F-4D97-AF65-F5344CB8AC3E}">
        <p14:creationId xmlns:p14="http://schemas.microsoft.com/office/powerpoint/2010/main" val="8039639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a:p>
            <a:r>
              <a:rPr lang="en-US" dirty="0">
                <a:cs typeface="Calibri"/>
              </a:rPr>
              <a:t>Script: Question number 12 is looking at whether or not the student's present level of functional performance is part of the PLAAFP section of the IEP. There is no formal definition of functional performance in the law. For example, functional performance could be a description of routine activities that pertain to everyday living. Other examples of functional performance could be social/emotional skills, communication, attention, persistence, mobility and motor skills, memory, vocational or career interest, and independent living skills. The purpose of including functional performance for all students that have exceptionalities is to prepare them for life after school. Functional performance applies to all exceptionalities, including gifted. However, the description of functional performance may look different for a gifted student, such as work completion, social skills, time management, and executive function. When you review this question, select YES if there is a description of the current level of functional performance in the student's IEP, and select NO if the PLAAFP section of the IEP does not include this description. </a:t>
            </a:r>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58</a:t>
            </a:fld>
            <a:endParaRPr lang="en-US"/>
          </a:p>
        </p:txBody>
      </p:sp>
    </p:spTree>
    <p:extLst>
      <p:ext uri="{BB962C8B-B14F-4D97-AF65-F5344CB8AC3E}">
        <p14:creationId xmlns:p14="http://schemas.microsoft.com/office/powerpoint/2010/main" val="5766186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faa72a8901_0_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faa72a8901_0_23: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dirty="0">
                <a:cs typeface="Calibri"/>
              </a:rPr>
              <a:t>Josie</a:t>
            </a:r>
          </a:p>
          <a:p>
            <a:r>
              <a:rPr lang="en-US" dirty="0">
                <a:cs typeface="Calibri"/>
              </a:rPr>
              <a:t>Script: As I mentioned on the last slide, functional performance applies to all students with exceptionalities but may look very different for gifted-only students. The Gifted IEP boot-camp that is included on the TASN website provides many examples on functional performance for gifted-only students. You can search Gifted IEP boot camp on ksdetasn.org. Page four of that IEP boot camp has some great information about how the description of current functional performance for a gifted-only student could be written. </a:t>
            </a:r>
          </a:p>
        </p:txBody>
      </p:sp>
      <p:sp>
        <p:nvSpPr>
          <p:cNvPr id="398" name="Google Shape;398;gfaa72a8901_0_23: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buSzPts val="1200"/>
            </a:pPr>
            <a:fld id="{00000000-1234-1234-1234-123412341234}" type="slidenum">
              <a:rPr lang="en-US"/>
              <a:pPr>
                <a:buClr>
                  <a:srgbClr val="000000"/>
                </a:buClr>
                <a:buSzPts val="1200"/>
              </a:pPr>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r>
              <a:rPr lang="en-US" dirty="0"/>
              <a:t>New user – you will need to register for a common authentication login. If you have changed districts you will also need to do this. You will be notified once your access is approved.</a:t>
            </a:r>
          </a:p>
          <a:p>
            <a:r>
              <a:rPr lang="en-US" dirty="0"/>
              <a:t>Depending on the role, you may need to be promoted so that you have the necessary access – district administrator. Anyone can have access, but the special education director decides what level of access. The quick start guide explains all of this.</a:t>
            </a:r>
          </a:p>
          <a:p>
            <a:r>
              <a:rPr lang="en-US" dirty="0"/>
              <a:t>Interlocal directors need approval from their superintendent and then will need approve themselves.</a:t>
            </a:r>
          </a:p>
        </p:txBody>
      </p:sp>
      <p:sp>
        <p:nvSpPr>
          <p:cNvPr id="4" name="Slide Number Placeholder 3"/>
          <p:cNvSpPr>
            <a:spLocks noGrp="1"/>
          </p:cNvSpPr>
          <p:nvPr>
            <p:ph type="sldNum" sz="quarter" idx="10"/>
          </p:nvPr>
        </p:nvSpPr>
        <p:spPr/>
        <p:txBody>
          <a:bodyPr/>
          <a:lstStyle/>
          <a:p>
            <a:fld id="{B03B681A-0971-437A-97B1-44BF12E3167A}" type="slidenum">
              <a:rPr lang="en-US" smtClean="0"/>
              <a:t>6</a:t>
            </a:fld>
            <a:endParaRPr lang="en-US"/>
          </a:p>
        </p:txBody>
      </p:sp>
    </p:spTree>
    <p:extLst>
      <p:ext uri="{BB962C8B-B14F-4D97-AF65-F5344CB8AC3E}">
        <p14:creationId xmlns:p14="http://schemas.microsoft.com/office/powerpoint/2010/main" val="9766623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r>
              <a:rPr lang="en-US" dirty="0"/>
              <a:t>Review the PLAAFP for a specific description of how the student’s disability or giftedness affects the student’s involvement and progress in the general curriculum. We have a list of examples of what impact of exceptionality could look like on the next slide</a:t>
            </a:r>
          </a:p>
          <a:p>
            <a:endParaRPr lang="en-US" dirty="0">
              <a:cs typeface="Calibri"/>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60</a:t>
            </a:fld>
            <a:endParaRPr lang="en-US"/>
          </a:p>
        </p:txBody>
      </p:sp>
    </p:spTree>
    <p:extLst>
      <p:ext uri="{BB962C8B-B14F-4D97-AF65-F5344CB8AC3E}">
        <p14:creationId xmlns:p14="http://schemas.microsoft.com/office/powerpoint/2010/main" val="15860383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f9f4144947_0_6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Cary</a:t>
            </a:r>
            <a:endParaRPr dirty="0"/>
          </a:p>
        </p:txBody>
      </p:sp>
      <p:sp>
        <p:nvSpPr>
          <p:cNvPr id="391" name="Google Shape;391;gf9f4144947_0_6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77571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 – Here are two examples of impact of exceptionality for  gifted students</a:t>
            </a:r>
          </a:p>
        </p:txBody>
      </p:sp>
      <p:sp>
        <p:nvSpPr>
          <p:cNvPr id="4" name="Slide Number Placeholder 3"/>
          <p:cNvSpPr>
            <a:spLocks noGrp="1"/>
          </p:cNvSpPr>
          <p:nvPr>
            <p:ph type="sldNum" sz="quarter" idx="5"/>
          </p:nvPr>
        </p:nvSpPr>
        <p:spPr/>
        <p:txBody>
          <a:bodyPr/>
          <a:lstStyle/>
          <a:p>
            <a:fld id="{B03B681A-0971-437A-97B1-44BF12E3167A}" type="slidenum">
              <a:rPr lang="en-US" smtClean="0"/>
              <a:t>62</a:t>
            </a:fld>
            <a:endParaRPr lang="en-US"/>
          </a:p>
        </p:txBody>
      </p:sp>
    </p:spTree>
    <p:extLst>
      <p:ext uri="{BB962C8B-B14F-4D97-AF65-F5344CB8AC3E}">
        <p14:creationId xmlns:p14="http://schemas.microsoft.com/office/powerpoint/2010/main" val="20118867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a:p>
            <a:r>
              <a:rPr lang="en-US" dirty="0">
                <a:cs typeface="Calibri"/>
              </a:rPr>
              <a:t>Goals should address the needs identified in the PLAAFPs. Students taking an alternate assessment also need to have goals that enable them to be involved in and make appropriate progress in the general education curriculum.</a:t>
            </a:r>
          </a:p>
        </p:txBody>
      </p:sp>
      <p:sp>
        <p:nvSpPr>
          <p:cNvPr id="4" name="Slide Number Placeholder 3"/>
          <p:cNvSpPr>
            <a:spLocks noGrp="1"/>
          </p:cNvSpPr>
          <p:nvPr>
            <p:ph type="sldNum" sz="quarter" idx="10"/>
          </p:nvPr>
        </p:nvSpPr>
        <p:spPr/>
        <p:txBody>
          <a:bodyPr/>
          <a:lstStyle/>
          <a:p>
            <a:fld id="{B03B681A-0971-437A-97B1-44BF12E3167A}" type="slidenum">
              <a:rPr lang="en-US" smtClean="0"/>
              <a:t>63</a:t>
            </a:fld>
            <a:endParaRPr lang="en-US"/>
          </a:p>
        </p:txBody>
      </p:sp>
    </p:spTree>
    <p:extLst>
      <p:ext uri="{BB962C8B-B14F-4D97-AF65-F5344CB8AC3E}">
        <p14:creationId xmlns:p14="http://schemas.microsoft.com/office/powerpoint/2010/main" val="15923759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p:txBody>
      </p:sp>
      <p:sp>
        <p:nvSpPr>
          <p:cNvPr id="4" name="Slide Number Placeholder 3"/>
          <p:cNvSpPr>
            <a:spLocks noGrp="1"/>
          </p:cNvSpPr>
          <p:nvPr>
            <p:ph type="sldNum" sz="quarter" idx="5"/>
          </p:nvPr>
        </p:nvSpPr>
        <p:spPr/>
        <p:txBody>
          <a:bodyPr/>
          <a:lstStyle/>
          <a:p>
            <a:fld id="{B03B681A-0971-437A-97B1-44BF12E3167A}" type="slidenum">
              <a:rPr lang="en-US" smtClean="0"/>
              <a:t>64</a:t>
            </a:fld>
            <a:endParaRPr lang="en-US"/>
          </a:p>
        </p:txBody>
      </p:sp>
    </p:spTree>
    <p:extLst>
      <p:ext uri="{BB962C8B-B14F-4D97-AF65-F5344CB8AC3E}">
        <p14:creationId xmlns:p14="http://schemas.microsoft.com/office/powerpoint/2010/main" val="34474562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 – </a:t>
            </a:r>
            <a:r>
              <a:rPr lang="en-US" b="1" dirty="0"/>
              <a:t>Question 15 had the 4th highest number of noncompliant files last year.</a:t>
            </a:r>
          </a:p>
          <a:p>
            <a:r>
              <a:rPr lang="en-US" dirty="0">
                <a:cs typeface="Calibri"/>
              </a:rPr>
              <a:t>Question 15 asks if all of the annual goals in the IEP are measurable. In order for a goal to be measurable it must contain behavior, condition, criteria and timeframe. If every goal in the IEP is measurable and contains these four components select YES. If there is not at least 1 annual goal or if the annual goals in the IEP are NOT measurable, select NO.</a:t>
            </a:r>
          </a:p>
        </p:txBody>
      </p:sp>
      <p:sp>
        <p:nvSpPr>
          <p:cNvPr id="4" name="Slide Number Placeholder 3"/>
          <p:cNvSpPr>
            <a:spLocks noGrp="1"/>
          </p:cNvSpPr>
          <p:nvPr>
            <p:ph type="sldNum" sz="quarter" idx="10"/>
          </p:nvPr>
        </p:nvSpPr>
        <p:spPr/>
        <p:txBody>
          <a:bodyPr/>
          <a:lstStyle/>
          <a:p>
            <a:fld id="{B03B681A-0971-437A-97B1-44BF12E3167A}" type="slidenum">
              <a:rPr lang="en-US" smtClean="0"/>
              <a:t>65</a:t>
            </a:fld>
            <a:endParaRPr lang="en-US"/>
          </a:p>
        </p:txBody>
      </p:sp>
    </p:spTree>
    <p:extLst>
      <p:ext uri="{BB962C8B-B14F-4D97-AF65-F5344CB8AC3E}">
        <p14:creationId xmlns:p14="http://schemas.microsoft.com/office/powerpoint/2010/main" val="37384367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faa72a8901_0_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faa72a8901_0_32: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dirty="0">
                <a:cs typeface="Calibri"/>
              </a:rPr>
              <a:t>Cary</a:t>
            </a:r>
          </a:p>
          <a:p>
            <a:r>
              <a:rPr lang="en-US" dirty="0">
                <a:cs typeface="Calibri"/>
              </a:rPr>
              <a:t>These are some general reminder for IEP goals, </a:t>
            </a:r>
          </a:p>
          <a:p>
            <a:r>
              <a:rPr lang="en-US" dirty="0">
                <a:cs typeface="Calibri"/>
              </a:rPr>
              <a:t>1. every IEP needs to have at least one goal. If there is not at least 1 measurable goal in the IEP, question 15 will need to be marked NO. </a:t>
            </a:r>
          </a:p>
          <a:p>
            <a:r>
              <a:rPr lang="en-US" dirty="0">
                <a:cs typeface="Calibri"/>
              </a:rPr>
              <a:t>2. The goals that are in the IEP should outline what improvements the IEP team expects the student to make, even if the only service the student is receiving is consultation. </a:t>
            </a:r>
          </a:p>
          <a:p>
            <a:r>
              <a:rPr lang="en-US" dirty="0">
                <a:cs typeface="Calibri"/>
              </a:rPr>
              <a:t>3. Again, all goals must be measurable, according to question 15. If a measurable annual goal is written correctly with the 4 required components, the requirement of how to progress toward completing the goal is measured is contained within the goal and no additional information is required</a:t>
            </a:r>
          </a:p>
          <a:p>
            <a:r>
              <a:rPr lang="en-US" dirty="0">
                <a:cs typeface="Calibri"/>
              </a:rPr>
              <a:t>4. You must have baseline for the goal in order to judge the criteria component as appropriate and evaluate if the student is making progress. </a:t>
            </a:r>
          </a:p>
          <a:p>
            <a:r>
              <a:rPr lang="en-US" dirty="0">
                <a:cs typeface="Calibri"/>
              </a:rPr>
              <a:t>5. The goal, the baseline, and the progress reports must use the same method of measuring the student's performance. Lastly make sure you are clear about who is or will be doing the progress monitoring of the goal and reporting to the parents according to the frequency indicated in the IEP. </a:t>
            </a:r>
          </a:p>
        </p:txBody>
      </p:sp>
      <p:sp>
        <p:nvSpPr>
          <p:cNvPr id="438" name="Google Shape;438;gfaa72a8901_0_32: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buSzPts val="1200"/>
            </a:pPr>
            <a:fld id="{00000000-1234-1234-1234-123412341234}" type="slidenum">
              <a:rPr lang="en-US"/>
              <a:pPr>
                <a:buClr>
                  <a:srgbClr val="000000"/>
                </a:buClr>
                <a:buSzPts val="1200"/>
              </a:pPr>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f9f4144947_0_646: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a:buSzPts val="1400"/>
            </a:pPr>
            <a:r>
              <a:rPr lang="en-US" dirty="0">
                <a:cs typeface="Calibri"/>
              </a:rPr>
              <a:t>Cary</a:t>
            </a:r>
          </a:p>
          <a:p>
            <a:pPr>
              <a:buSzPts val="1400"/>
            </a:pPr>
            <a:r>
              <a:rPr lang="en-US" dirty="0">
                <a:cs typeface="Calibri"/>
              </a:rPr>
              <a:t>More information on annual measurable goals is found in chapter four of the special education process handbook. The handbook defines a measurable annual goal as a "description of what a child can reasonably be expected to accomplish within a 12-month period." This goal must be related to meeting the needs of the child that result from their exceptionality and there is a direct relationship between the measurable annual goal, baseline data, and the needs identified in the PLAAFPs. If we haven't stressed it enough, the four critical components of a measurable annual goal are timeframe - which is usually specified as number of weeks or a specific upcoming date, conditions - the manner by which progress towards the goal will be measured, behavior - which is the specific performance that is being monitored, and criterion - which identifies how much, how often, or to what standards the team will know that the goal has been reached. If you have eagle eyes, each of those critical components has an example of what that might look like in the individual goals of the children you will be reviewing files for. </a:t>
            </a:r>
          </a:p>
        </p:txBody>
      </p:sp>
      <p:sp>
        <p:nvSpPr>
          <p:cNvPr id="444" name="Google Shape;444;gf9f4144947_0_6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p:txBody>
      </p:sp>
      <p:sp>
        <p:nvSpPr>
          <p:cNvPr id="4" name="Slide Number Placeholder 3"/>
          <p:cNvSpPr>
            <a:spLocks noGrp="1"/>
          </p:cNvSpPr>
          <p:nvPr>
            <p:ph type="sldNum" sz="quarter" idx="5"/>
          </p:nvPr>
        </p:nvSpPr>
        <p:spPr/>
        <p:txBody>
          <a:bodyPr/>
          <a:lstStyle/>
          <a:p>
            <a:fld id="{B03B681A-0971-437A-97B1-44BF12E3167A}" type="slidenum">
              <a:rPr lang="en-US" smtClean="0"/>
              <a:t>68</a:t>
            </a:fld>
            <a:endParaRPr lang="en-US"/>
          </a:p>
        </p:txBody>
      </p:sp>
    </p:spTree>
    <p:extLst>
      <p:ext uri="{BB962C8B-B14F-4D97-AF65-F5344CB8AC3E}">
        <p14:creationId xmlns:p14="http://schemas.microsoft.com/office/powerpoint/2010/main" val="26142597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p:txBody>
      </p:sp>
      <p:sp>
        <p:nvSpPr>
          <p:cNvPr id="4" name="Slide Number Placeholder 3"/>
          <p:cNvSpPr>
            <a:spLocks noGrp="1"/>
          </p:cNvSpPr>
          <p:nvPr>
            <p:ph type="sldNum" sz="quarter" idx="5"/>
          </p:nvPr>
        </p:nvSpPr>
        <p:spPr/>
        <p:txBody>
          <a:bodyPr/>
          <a:lstStyle/>
          <a:p>
            <a:fld id="{B03B681A-0971-437A-97B1-44BF12E3167A}" type="slidenum">
              <a:rPr lang="en-US" smtClean="0"/>
              <a:t>69</a:t>
            </a:fld>
            <a:endParaRPr lang="en-US"/>
          </a:p>
        </p:txBody>
      </p:sp>
    </p:spTree>
    <p:extLst>
      <p:ext uri="{BB962C8B-B14F-4D97-AF65-F5344CB8AC3E}">
        <p14:creationId xmlns:p14="http://schemas.microsoft.com/office/powerpoint/2010/main" val="268591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Directory updates, it is important that you update who is the director of special education so that you get notifications from KIAS for file review.  IDEA and gifted file review only goes to the director, special education. You must use this exact description. If you don’t know who does directory updates, please reach out to us.</a:t>
            </a:r>
          </a:p>
          <a:p>
            <a:r>
              <a:rPr lang="en-US" dirty="0"/>
              <a:t>It is extremely important to make sure the directory has been updated. We had directors last year that did not receive notifications from KIAS since they were not listed as the director in directory.  </a:t>
            </a:r>
          </a:p>
        </p:txBody>
      </p:sp>
      <p:sp>
        <p:nvSpPr>
          <p:cNvPr id="4" name="Slide Number Placeholder 3"/>
          <p:cNvSpPr>
            <a:spLocks noGrp="1"/>
          </p:cNvSpPr>
          <p:nvPr>
            <p:ph type="sldNum" sz="quarter" idx="10"/>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1449594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Q16 had the highest number of non-compliant files last year.</a:t>
            </a:r>
          </a:p>
          <a:p>
            <a:pPr marL="0" indent="0">
              <a:buNone/>
            </a:pPr>
            <a:endParaRPr lang="en-US" sz="1200" b="1" dirty="0"/>
          </a:p>
          <a:p>
            <a:pPr marL="0" indent="0">
              <a:buNone/>
            </a:pPr>
            <a:r>
              <a:rPr lang="en-US" sz="1200" b="1" dirty="0"/>
              <a:t>METHOD</a:t>
            </a:r>
            <a:r>
              <a:rPr lang="en-US" sz="1200" dirty="0"/>
              <a:t>: </a:t>
            </a:r>
          </a:p>
          <a:p>
            <a:pPr>
              <a:buClr>
                <a:schemeClr val="accent1"/>
              </a:buClr>
            </a:pPr>
            <a:r>
              <a:rPr lang="en-US" sz="1200" b="1" u="sng" dirty="0"/>
              <a:t>First</a:t>
            </a:r>
            <a:r>
              <a:rPr lang="en-US" sz="1200" dirty="0"/>
              <a:t>, review the IEP to determine if the IEP includes a description of how the student’s progress toward meeting each of the annual goals will be measured. This information could be contained within each goal or in a separate section of the IEP. </a:t>
            </a:r>
          </a:p>
          <a:p>
            <a:pPr>
              <a:buClr>
                <a:schemeClr val="accent1"/>
              </a:buClr>
            </a:pPr>
            <a:r>
              <a:rPr lang="en-US" sz="1200" b="1" u="sng" dirty="0"/>
              <a:t>Next</a:t>
            </a:r>
            <a:r>
              <a:rPr lang="en-US" sz="1200" dirty="0"/>
              <a:t>, review the IEP to determine if the IEP includes a description of when periodic reports on the progress the student is making toward meeting each of the annual goals will be provided. </a:t>
            </a:r>
          </a:p>
          <a:p>
            <a:pPr>
              <a:buClr>
                <a:schemeClr val="accent1"/>
              </a:buClr>
            </a:pPr>
            <a:r>
              <a:rPr lang="en-US" sz="1200" b="1" u="sng" dirty="0"/>
              <a:t>Finally</a:t>
            </a:r>
            <a:r>
              <a:rPr lang="en-US" sz="1200" dirty="0"/>
              <a:t>, compare these descriptions in the IEP to progress reports in the education record to determine if there is documentation to show a) the student’s progress toward meeting each annual IEP goal was measured as described in the IEP, and b) periodic reports on the progress were provided to the parents (or legal education decision-maker) at the times/intervals required by the IEP.</a:t>
            </a:r>
            <a:br>
              <a:rPr lang="en-US" sz="1200" dirty="0"/>
            </a:br>
            <a:endParaRPr lang="en-US" sz="1200" dirty="0"/>
          </a:p>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70</a:t>
            </a:fld>
            <a:endParaRPr lang="en-US"/>
          </a:p>
        </p:txBody>
      </p:sp>
    </p:spTree>
    <p:extLst>
      <p:ext uri="{BB962C8B-B14F-4D97-AF65-F5344CB8AC3E}">
        <p14:creationId xmlns:p14="http://schemas.microsoft.com/office/powerpoint/2010/main" val="27131116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8: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SzPts val="1400"/>
            </a:pPr>
            <a:r>
              <a:rPr lang="en-US" dirty="0"/>
              <a:t>Josie</a:t>
            </a:r>
          </a:p>
          <a:p>
            <a:pPr>
              <a:buSzPts val="1400"/>
            </a:pPr>
            <a:r>
              <a:rPr lang="en-US" dirty="0">
                <a:cs typeface="Calibri"/>
              </a:rPr>
              <a:t>Q16 had the highest number of non-compliant files last year.</a:t>
            </a:r>
          </a:p>
        </p:txBody>
      </p:sp>
      <p:sp>
        <p:nvSpPr>
          <p:cNvPr id="465" name="Google Shape;465;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f9f4144947_0_641: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a:buSzPts val="1400"/>
            </a:pPr>
            <a:r>
              <a:rPr lang="en-US" dirty="0">
                <a:cs typeface="Calibri"/>
              </a:rPr>
              <a:t>Josie</a:t>
            </a:r>
          </a:p>
          <a:p>
            <a:pPr>
              <a:buSzPts val="1400"/>
            </a:pPr>
            <a:endParaRPr dirty="0"/>
          </a:p>
        </p:txBody>
      </p:sp>
      <p:sp>
        <p:nvSpPr>
          <p:cNvPr id="471" name="Google Shape;471;gf9f4144947_0_6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 – Progress was also reported for all reporting periods.</a:t>
            </a:r>
          </a:p>
        </p:txBody>
      </p:sp>
      <p:sp>
        <p:nvSpPr>
          <p:cNvPr id="4" name="Slide Number Placeholder 3"/>
          <p:cNvSpPr>
            <a:spLocks noGrp="1"/>
          </p:cNvSpPr>
          <p:nvPr>
            <p:ph type="sldNum" sz="quarter" idx="5"/>
          </p:nvPr>
        </p:nvSpPr>
        <p:spPr/>
        <p:txBody>
          <a:bodyPr/>
          <a:lstStyle/>
          <a:p>
            <a:fld id="{B03B681A-0971-437A-97B1-44BF12E3167A}" type="slidenum">
              <a:rPr lang="en-US" smtClean="0"/>
              <a:t>73</a:t>
            </a:fld>
            <a:endParaRPr lang="en-US"/>
          </a:p>
        </p:txBody>
      </p:sp>
    </p:spTree>
    <p:extLst>
      <p:ext uri="{BB962C8B-B14F-4D97-AF65-F5344CB8AC3E}">
        <p14:creationId xmlns:p14="http://schemas.microsoft.com/office/powerpoint/2010/main" val="35086814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 - </a:t>
            </a:r>
            <a:r>
              <a:rPr lang="en-US" sz="1200" b="1" kern="0" dirty="0">
                <a:solidFill>
                  <a:srgbClr val="000000"/>
                </a:solidFill>
                <a:latin typeface="+mn-lt"/>
                <a:ea typeface="Arial Narrow"/>
                <a:cs typeface="Arial Narrow"/>
                <a:sym typeface="Arial Narrow"/>
              </a:rPr>
              <a:t>The student’s progress toward meeting EACH annual IEP goal was NOT measured using the method described in the IEP. Goal states Analytical Reading Higher Order Thinking Rubric. Continue does not indicate how the student is performing on the rubric.</a:t>
            </a:r>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74</a:t>
            </a:fld>
            <a:endParaRPr lang="en-US"/>
          </a:p>
        </p:txBody>
      </p:sp>
    </p:spTree>
    <p:extLst>
      <p:ext uri="{BB962C8B-B14F-4D97-AF65-F5344CB8AC3E}">
        <p14:creationId xmlns:p14="http://schemas.microsoft.com/office/powerpoint/2010/main" val="18228173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r>
              <a:rPr lang="en-US" dirty="0"/>
              <a:t>Q11-16</a:t>
            </a:r>
          </a:p>
        </p:txBody>
      </p:sp>
      <p:sp>
        <p:nvSpPr>
          <p:cNvPr id="4" name="Slide Number Placeholder 3"/>
          <p:cNvSpPr>
            <a:spLocks noGrp="1"/>
          </p:cNvSpPr>
          <p:nvPr>
            <p:ph type="sldNum" sz="quarter" idx="5"/>
          </p:nvPr>
        </p:nvSpPr>
        <p:spPr/>
        <p:txBody>
          <a:bodyPr/>
          <a:lstStyle/>
          <a:p>
            <a:fld id="{B03B681A-0971-437A-97B1-44BF12E3167A}" type="slidenum">
              <a:rPr lang="en-US" smtClean="0"/>
              <a:t>75</a:t>
            </a:fld>
            <a:endParaRPr lang="en-US"/>
          </a:p>
        </p:txBody>
      </p:sp>
    </p:spTree>
    <p:extLst>
      <p:ext uri="{BB962C8B-B14F-4D97-AF65-F5344CB8AC3E}">
        <p14:creationId xmlns:p14="http://schemas.microsoft.com/office/powerpoint/2010/main" val="14701628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pPr marL="0" indent="0">
              <a:buNone/>
            </a:pPr>
            <a:r>
              <a:rPr lang="en-US" sz="1200" b="1" dirty="0"/>
              <a:t>METHOD</a:t>
            </a:r>
            <a:r>
              <a:rPr lang="en-US" sz="1200" dirty="0"/>
              <a:t>: </a:t>
            </a:r>
          </a:p>
          <a:p>
            <a:pPr>
              <a:buClr>
                <a:schemeClr val="accent1"/>
              </a:buClr>
            </a:pPr>
            <a:r>
              <a:rPr lang="en-US" sz="1200" b="1" u="sng" dirty="0"/>
              <a:t>First</a:t>
            </a:r>
            <a:r>
              <a:rPr lang="en-US" sz="1200" dirty="0"/>
              <a:t>, review the IEP to determine if the student must take an alternate assessment or regular state/districtwide assessment. </a:t>
            </a:r>
          </a:p>
          <a:p>
            <a:pPr>
              <a:buClr>
                <a:schemeClr val="accent1"/>
              </a:buClr>
            </a:pPr>
            <a:r>
              <a:rPr lang="en-US" sz="1200" b="1" u="sng" dirty="0"/>
              <a:t>Next</a:t>
            </a:r>
            <a:r>
              <a:rPr lang="en-US" sz="1200" dirty="0"/>
              <a:t>, if the IEP states the student must take an alternative assessment, review the education record for documentation that the student meets all of the criteria listed in the KSDE Dynamic Learning Maps Participation Guidelines for Kansas. This documentation could be in the IEP, evaluation/eligibility report, IEP Team meeting notes, a prior written notice, etc. </a:t>
            </a:r>
          </a:p>
          <a:p>
            <a:pPr>
              <a:buClr>
                <a:schemeClr val="accent1"/>
              </a:buClr>
            </a:pPr>
            <a:r>
              <a:rPr lang="en-US" sz="1200" b="1" u="sng" dirty="0"/>
              <a:t>Finally</a:t>
            </a:r>
            <a:r>
              <a:rPr lang="en-US" sz="1200" dirty="0"/>
              <a:t>, review the IEP to determine if it includes a statement of why the student cannot participate in the general state or districtwide assessment, and a statement of why the particular alternate assessment selected is appropriate for the student.</a:t>
            </a:r>
          </a:p>
          <a:p>
            <a:pPr>
              <a:buClr>
                <a:schemeClr val="accent1"/>
              </a:buClr>
            </a:pPr>
            <a:r>
              <a:rPr lang="en-US" sz="1200" dirty="0"/>
              <a:t>If as student is identified for an alternate assessment there must be at least 2 short term objectives or benchmark for each goal.</a:t>
            </a:r>
          </a:p>
          <a:p>
            <a:pPr marL="95250" lvl="0" indent="0">
              <a:lnSpc>
                <a:spcPct val="100000"/>
              </a:lnSpc>
              <a:buNone/>
            </a:pPr>
            <a:r>
              <a:rPr lang="en-US" sz="1800" kern="0" dirty="0">
                <a:solidFill>
                  <a:srgbClr val="000000"/>
                </a:solidFill>
                <a:sym typeface="Arial Narrow"/>
              </a:rPr>
              <a:t>Select </a:t>
            </a:r>
            <a:r>
              <a:rPr lang="en-US" sz="1800" b="1" u="sng" kern="0" dirty="0">
                <a:solidFill>
                  <a:srgbClr val="000000"/>
                </a:solidFill>
                <a:sym typeface="Arial Narrow"/>
              </a:rPr>
              <a:t>YES</a:t>
            </a:r>
            <a:r>
              <a:rPr lang="en-US" sz="1800" kern="0" dirty="0">
                <a:solidFill>
                  <a:srgbClr val="000000"/>
                </a:solidFill>
                <a:sym typeface="Arial Narrow"/>
              </a:rPr>
              <a:t> if documentation </a:t>
            </a:r>
            <a:r>
              <a:rPr lang="en-US" sz="1800" b="1" u="sng" kern="0" dirty="0">
                <a:solidFill>
                  <a:srgbClr val="000000"/>
                </a:solidFill>
                <a:sym typeface="Arial Narrow"/>
              </a:rPr>
              <a:t>shows ALL </a:t>
            </a:r>
            <a:r>
              <a:rPr lang="en-US" sz="1800" kern="0" dirty="0">
                <a:solidFill>
                  <a:srgbClr val="000000"/>
                </a:solidFill>
                <a:sym typeface="Arial Narrow"/>
              </a:rPr>
              <a:t>of the following: </a:t>
            </a:r>
          </a:p>
          <a:p>
            <a:pPr marL="95250" lvl="0" indent="0">
              <a:lnSpc>
                <a:spcPct val="100000"/>
              </a:lnSpc>
              <a:buNone/>
            </a:pPr>
            <a:r>
              <a:rPr lang="en-US" sz="1800" kern="0" dirty="0">
                <a:solidFill>
                  <a:srgbClr val="000000"/>
                </a:solidFill>
                <a:sym typeface="Arial Narrow"/>
              </a:rPr>
              <a:t>• The student meets all of the criteria listed in the KSDE Dynamic Learning Maps Participation Guidelines for Kansas; </a:t>
            </a:r>
          </a:p>
          <a:p>
            <a:pPr marL="95250" lvl="0" indent="0">
              <a:lnSpc>
                <a:spcPct val="100000"/>
              </a:lnSpc>
              <a:buNone/>
            </a:pPr>
            <a:r>
              <a:rPr lang="en-US" sz="1800" kern="0" dirty="0">
                <a:solidFill>
                  <a:srgbClr val="000000"/>
                </a:solidFill>
                <a:sym typeface="Arial Narrow"/>
              </a:rPr>
              <a:t>AND </a:t>
            </a:r>
          </a:p>
          <a:p>
            <a:pPr marL="95250" lvl="0" indent="0">
              <a:lnSpc>
                <a:spcPct val="100000"/>
              </a:lnSpc>
              <a:buNone/>
            </a:pPr>
            <a:r>
              <a:rPr lang="en-US" sz="1800" kern="0" dirty="0">
                <a:solidFill>
                  <a:srgbClr val="000000"/>
                </a:solidFill>
                <a:sym typeface="Arial Narrow"/>
              </a:rPr>
              <a:t>• The IEP includes a statement of why the student cannot participate in the general state or district assessment; </a:t>
            </a:r>
          </a:p>
          <a:p>
            <a:pPr marL="95250" lvl="0" indent="0">
              <a:lnSpc>
                <a:spcPct val="100000"/>
              </a:lnSpc>
              <a:buNone/>
            </a:pPr>
            <a:r>
              <a:rPr lang="en-US" sz="1800" kern="0" dirty="0">
                <a:solidFill>
                  <a:srgbClr val="000000"/>
                </a:solidFill>
                <a:sym typeface="Arial Narrow"/>
              </a:rPr>
              <a:t>AND </a:t>
            </a:r>
          </a:p>
          <a:p>
            <a:pPr marL="95250" lvl="0" indent="0">
              <a:lnSpc>
                <a:spcPct val="100000"/>
              </a:lnSpc>
              <a:buNone/>
            </a:pPr>
            <a:r>
              <a:rPr lang="en-US" sz="1800" kern="0" dirty="0">
                <a:solidFill>
                  <a:srgbClr val="000000"/>
                </a:solidFill>
                <a:sym typeface="Arial Narrow"/>
              </a:rPr>
              <a:t>• The IEP includes a statement of why the particular alternate assessment selected is appropriate for the student.</a:t>
            </a:r>
          </a:p>
          <a:p>
            <a:pPr marL="914400" lvl="2" indent="0">
              <a:buNone/>
            </a:pPr>
            <a:endParaRPr lang="en-US" sz="1800" dirty="0"/>
          </a:p>
          <a:p>
            <a:pPr>
              <a:buClr>
                <a:schemeClr val="accent1"/>
              </a:buClr>
            </a:pPr>
            <a:r>
              <a:rPr lang="en-US" sz="800" dirty="0"/>
              <a:t>Select </a:t>
            </a:r>
            <a:r>
              <a:rPr lang="en-US" sz="800" b="1" u="sng" dirty="0"/>
              <a:t>NO</a:t>
            </a:r>
            <a:r>
              <a:rPr lang="en-US" sz="800" dirty="0"/>
              <a:t> if documentation </a:t>
            </a:r>
            <a:r>
              <a:rPr lang="en-US" sz="800" b="1" u="sng" dirty="0"/>
              <a:t>DOES NOT show ALL </a:t>
            </a:r>
            <a:r>
              <a:rPr lang="en-US" sz="800" dirty="0"/>
              <a:t>of those components</a:t>
            </a:r>
          </a:p>
          <a:p>
            <a:pPr>
              <a:buClr>
                <a:schemeClr val="accent1"/>
              </a:buClr>
            </a:pPr>
            <a:r>
              <a:rPr lang="en-US" sz="800" dirty="0"/>
              <a:t>Select N/A if the student is gifted-only, student is convicted as an adult and incarcerated in an adult prison, or the IEP team determined the student would take the regular state and district assessment.	</a:t>
            </a:r>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76</a:t>
            </a:fld>
            <a:endParaRPr lang="en-US"/>
          </a:p>
        </p:txBody>
      </p:sp>
    </p:spTree>
    <p:extLst>
      <p:ext uri="{BB962C8B-B14F-4D97-AF65-F5344CB8AC3E}">
        <p14:creationId xmlns:p14="http://schemas.microsoft.com/office/powerpoint/2010/main" val="22296482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Josie</a:t>
            </a:r>
          </a:p>
          <a:p>
            <a:r>
              <a:rPr lang="en-US">
                <a:cs typeface="Calibri"/>
              </a:rPr>
              <a:t>Script: Next for question 18, the IEP needs to include the projected date for beginning of special education and related services, supplementary aid and services, program modifications and supports for school personnel. When you review the file, determine if there is a start date for EACH special education and related service, supplementary aids and services, program modifications and supports for school personnel.  Select YES if the IEP includes documentation of the projected  beginning date for EACH service, select NO if the IEP does not include documentation of the projected beginning date for ALL services. </a:t>
            </a:r>
          </a:p>
        </p:txBody>
      </p:sp>
      <p:sp>
        <p:nvSpPr>
          <p:cNvPr id="4" name="Slide Number Placeholder 3"/>
          <p:cNvSpPr>
            <a:spLocks noGrp="1"/>
          </p:cNvSpPr>
          <p:nvPr>
            <p:ph type="sldNum" sz="quarter" idx="10"/>
          </p:nvPr>
        </p:nvSpPr>
        <p:spPr/>
        <p:txBody>
          <a:bodyPr/>
          <a:lstStyle/>
          <a:p>
            <a:fld id="{B03B681A-0971-437A-97B1-44BF12E3167A}" type="slidenum">
              <a:rPr lang="en-US" smtClean="0"/>
              <a:t>77</a:t>
            </a:fld>
            <a:endParaRPr lang="en-US"/>
          </a:p>
        </p:txBody>
      </p:sp>
    </p:spTree>
    <p:extLst>
      <p:ext uri="{BB962C8B-B14F-4D97-AF65-F5344CB8AC3E}">
        <p14:creationId xmlns:p14="http://schemas.microsoft.com/office/powerpoint/2010/main" val="7949156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r>
              <a:rPr lang="en-US" dirty="0">
                <a:cs typeface="Calibri"/>
              </a:rPr>
              <a:t>Review the IEP to ensure each special education and related service, supplementary aids and services including accommodations, program modification and supports for school personnel all contain frequency, location, and duration. </a:t>
            </a:r>
          </a:p>
        </p:txBody>
      </p:sp>
      <p:sp>
        <p:nvSpPr>
          <p:cNvPr id="4" name="Slide Number Placeholder 3"/>
          <p:cNvSpPr>
            <a:spLocks noGrp="1"/>
          </p:cNvSpPr>
          <p:nvPr>
            <p:ph type="sldNum" sz="quarter" idx="10"/>
          </p:nvPr>
        </p:nvSpPr>
        <p:spPr/>
        <p:txBody>
          <a:bodyPr/>
          <a:lstStyle/>
          <a:p>
            <a:fld id="{B03B681A-0971-437A-97B1-44BF12E3167A}" type="slidenum">
              <a:rPr lang="en-US" smtClean="0"/>
              <a:t>78</a:t>
            </a:fld>
            <a:endParaRPr lang="en-US"/>
          </a:p>
        </p:txBody>
      </p:sp>
    </p:spTree>
    <p:extLst>
      <p:ext uri="{BB962C8B-B14F-4D97-AF65-F5344CB8AC3E}">
        <p14:creationId xmlns:p14="http://schemas.microsoft.com/office/powerpoint/2010/main" val="15293199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r>
              <a:rPr lang="en-US" dirty="0"/>
              <a:t>This slide contains a variety of resources that have examples for how to document accommodations on the IEP</a:t>
            </a:r>
          </a:p>
        </p:txBody>
      </p:sp>
      <p:sp>
        <p:nvSpPr>
          <p:cNvPr id="4" name="Slide Number Placeholder 3"/>
          <p:cNvSpPr>
            <a:spLocks noGrp="1"/>
          </p:cNvSpPr>
          <p:nvPr>
            <p:ph type="sldNum" sz="quarter" idx="5"/>
          </p:nvPr>
        </p:nvSpPr>
        <p:spPr/>
        <p:txBody>
          <a:bodyPr/>
          <a:lstStyle/>
          <a:p>
            <a:fld id="{B03B681A-0971-437A-97B1-44BF12E3167A}" type="slidenum">
              <a:rPr lang="en-US" smtClean="0"/>
              <a:t>79</a:t>
            </a:fld>
            <a:endParaRPr lang="en-US"/>
          </a:p>
        </p:txBody>
      </p:sp>
    </p:spTree>
    <p:extLst>
      <p:ext uri="{BB962C8B-B14F-4D97-AF65-F5344CB8AC3E}">
        <p14:creationId xmlns:p14="http://schemas.microsoft.com/office/powerpoint/2010/main" val="293567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Cary – in your material there is a link to the cohort 3 timeline with additional explanation for each component of the monitoring process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Data collection – Files from June 30, 2022 to June 1, 2023. The number of files pulled depends on the LEA student size calculation (small districts – up to 5000 students 10 IDEA and 6 gifted files; medium districts 5000-24999 15 IDEA and 6 gifted files; large districts over 25000  20 IDEA and 6 gifted files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Data &amp; Compliance Verification – districts that marked non-compliance during data collection can upload documentation that they have located showing they are compliant. 20 Districts that report 100% compliance during initial data collection will be randomly selected will upload documentation showing compliance for a select number of questions 6-7.  Randomly selected districts will have one IDEA and one gifted file that is selected by the KIAS system.</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If a district has noncompliance, they will be required to complete one district corrective action plan for each question that was reported noncompliant. They will complete one individual corrective action plan for each student reported noncompliant. If a student is reported noncompliant for more than one question, the district will complete an individual corrective action plan on each noncompliant question for the student.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Updated data – The KIAS system will pull new SSIDs based on the LEA student size calculation table – KIAS will look for students with an IEP in the specified date range from March 1st to May 1st. Districts will report whether each file is compliant on the questions the district had noncompliance in.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Incentives and Sanctions - this is </a:t>
            </a:r>
            <a:r>
              <a:rPr lang="en-US" sz="1200" b="1" i="1" u="none" strike="noStrike" kern="1200" dirty="0">
                <a:solidFill>
                  <a:schemeClr val="tx1"/>
                </a:solidFill>
                <a:effectLst/>
                <a:latin typeface="+mn-lt"/>
                <a:ea typeface="+mn-ea"/>
                <a:cs typeface="+mn-cs"/>
              </a:rPr>
              <a:t>one</a:t>
            </a:r>
            <a:r>
              <a:rPr lang="en-US" sz="1200" b="0" i="0" u="none" strike="noStrike" kern="1200" dirty="0">
                <a:solidFill>
                  <a:schemeClr val="tx1"/>
                </a:solidFill>
                <a:effectLst/>
                <a:latin typeface="+mn-lt"/>
                <a:ea typeface="+mn-ea"/>
                <a:cs typeface="+mn-cs"/>
              </a:rPr>
              <a:t> factor in Levels Of Determination.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16669012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p:txBody>
      </p:sp>
      <p:sp>
        <p:nvSpPr>
          <p:cNvPr id="4" name="Slide Number Placeholder 3"/>
          <p:cNvSpPr>
            <a:spLocks noGrp="1"/>
          </p:cNvSpPr>
          <p:nvPr>
            <p:ph type="sldNum" sz="quarter" idx="5"/>
          </p:nvPr>
        </p:nvSpPr>
        <p:spPr/>
        <p:txBody>
          <a:bodyPr/>
          <a:lstStyle/>
          <a:p>
            <a:fld id="{B03B681A-0971-437A-97B1-44BF12E3167A}" type="slidenum">
              <a:rPr lang="en-US" smtClean="0"/>
              <a:t>80</a:t>
            </a:fld>
            <a:endParaRPr lang="en-US"/>
          </a:p>
        </p:txBody>
      </p:sp>
    </p:spTree>
    <p:extLst>
      <p:ext uri="{BB962C8B-B14F-4D97-AF65-F5344CB8AC3E}">
        <p14:creationId xmlns:p14="http://schemas.microsoft.com/office/powerpoint/2010/main" val="10169730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81</a:t>
            </a:fld>
            <a:endParaRPr lang="en-US"/>
          </a:p>
        </p:txBody>
      </p:sp>
    </p:spTree>
    <p:extLst>
      <p:ext uri="{BB962C8B-B14F-4D97-AF65-F5344CB8AC3E}">
        <p14:creationId xmlns:p14="http://schemas.microsoft.com/office/powerpoint/2010/main" val="18869393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a:p>
            <a:r>
              <a:rPr lang="en-US" dirty="0">
                <a:cs typeface="Calibri"/>
              </a:rPr>
              <a:t>could be found in meeting notes, PWN, or in IEP.</a:t>
            </a:r>
          </a:p>
        </p:txBody>
      </p:sp>
      <p:sp>
        <p:nvSpPr>
          <p:cNvPr id="4" name="Slide Number Placeholder 3"/>
          <p:cNvSpPr>
            <a:spLocks noGrp="1"/>
          </p:cNvSpPr>
          <p:nvPr>
            <p:ph type="sldNum" sz="quarter" idx="10"/>
          </p:nvPr>
        </p:nvSpPr>
        <p:spPr/>
        <p:txBody>
          <a:bodyPr/>
          <a:lstStyle/>
          <a:p>
            <a:fld id="{B03B681A-0971-437A-97B1-44BF12E3167A}" type="slidenum">
              <a:rPr lang="en-US" smtClean="0"/>
              <a:t>82</a:t>
            </a:fld>
            <a:endParaRPr lang="en-US"/>
          </a:p>
        </p:txBody>
      </p:sp>
    </p:spTree>
    <p:extLst>
      <p:ext uri="{BB962C8B-B14F-4D97-AF65-F5344CB8AC3E}">
        <p14:creationId xmlns:p14="http://schemas.microsoft.com/office/powerpoint/2010/main" val="25277442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r>
              <a:rPr lang="en-US" dirty="0">
                <a:cs typeface="Calibri"/>
              </a:rPr>
              <a:t>When you review the file for this question, first review the documentation that indicates whether the student displays behavior that impedes their own or other student's learning. If the documentation shows behavior that impedes learning is present, then review the record for documentation that shows that the IEP team considered the use of positive behavior interventions and supports when developing the IEP, conducting the IEP review, or revising the IEP. Select YES if the documentation does have narrative that shows the teams consideration of positive behavior interventions and supports with other strategies to address the behavior that impedes on students learning. Select NO if the documentation does not show the teams consideration. This question also has the third option of N/A which should only be used if the documentation shows that the student does no have any behaviors that impede their own or other students learning. The FAQ document includes some helpful information related to question 21. This document is linked in an upcoming slide for your reference. </a:t>
            </a:r>
            <a:endParaRPr lang="en-US" dirty="0"/>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83</a:t>
            </a:fld>
            <a:endParaRPr lang="en-US"/>
          </a:p>
        </p:txBody>
      </p:sp>
    </p:spTree>
    <p:extLst>
      <p:ext uri="{BB962C8B-B14F-4D97-AF65-F5344CB8AC3E}">
        <p14:creationId xmlns:p14="http://schemas.microsoft.com/office/powerpoint/2010/main" val="39825811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p:txBody>
      </p:sp>
      <p:sp>
        <p:nvSpPr>
          <p:cNvPr id="4" name="Slide Number Placeholder 3"/>
          <p:cNvSpPr>
            <a:spLocks noGrp="1"/>
          </p:cNvSpPr>
          <p:nvPr>
            <p:ph type="sldNum" sz="quarter" idx="10"/>
          </p:nvPr>
        </p:nvSpPr>
        <p:spPr/>
        <p:txBody>
          <a:bodyPr/>
          <a:lstStyle/>
          <a:p>
            <a:fld id="{B03B681A-0971-437A-97B1-44BF12E3167A}" type="slidenum">
              <a:rPr lang="en-US" smtClean="0"/>
              <a:t>84</a:t>
            </a:fld>
            <a:endParaRPr lang="en-US"/>
          </a:p>
        </p:txBody>
      </p:sp>
    </p:spTree>
    <p:extLst>
      <p:ext uri="{BB962C8B-B14F-4D97-AF65-F5344CB8AC3E}">
        <p14:creationId xmlns:p14="http://schemas.microsoft.com/office/powerpoint/2010/main" val="37265611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faa72a8901_0_55: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r>
              <a:rPr lang="en-US" dirty="0"/>
              <a:t>Josie</a:t>
            </a:r>
          </a:p>
        </p:txBody>
      </p:sp>
      <p:sp>
        <p:nvSpPr>
          <p:cNvPr id="493" name="Google Shape;493;gfaa72a8901_0_5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r>
              <a:rPr lang="en-US" dirty="0"/>
              <a:t>Q17-22</a:t>
            </a:r>
          </a:p>
        </p:txBody>
      </p:sp>
      <p:sp>
        <p:nvSpPr>
          <p:cNvPr id="4" name="Slide Number Placeholder 3"/>
          <p:cNvSpPr>
            <a:spLocks noGrp="1"/>
          </p:cNvSpPr>
          <p:nvPr>
            <p:ph type="sldNum" sz="quarter" idx="5"/>
          </p:nvPr>
        </p:nvSpPr>
        <p:spPr/>
        <p:txBody>
          <a:bodyPr/>
          <a:lstStyle/>
          <a:p>
            <a:fld id="{B03B681A-0971-437A-97B1-44BF12E3167A}" type="slidenum">
              <a:rPr lang="en-US" smtClean="0"/>
              <a:t>86</a:t>
            </a:fld>
            <a:endParaRPr lang="en-US"/>
          </a:p>
        </p:txBody>
      </p:sp>
    </p:spTree>
    <p:extLst>
      <p:ext uri="{BB962C8B-B14F-4D97-AF65-F5344CB8AC3E}">
        <p14:creationId xmlns:p14="http://schemas.microsoft.com/office/powerpoint/2010/main" val="35922170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p:txBody>
      </p:sp>
      <p:sp>
        <p:nvSpPr>
          <p:cNvPr id="4" name="Slide Number Placeholder 3"/>
          <p:cNvSpPr>
            <a:spLocks noGrp="1"/>
          </p:cNvSpPr>
          <p:nvPr>
            <p:ph type="sldNum" sz="quarter" idx="5"/>
          </p:nvPr>
        </p:nvSpPr>
        <p:spPr/>
        <p:txBody>
          <a:bodyPr/>
          <a:lstStyle/>
          <a:p>
            <a:fld id="{B03B681A-0971-437A-97B1-44BF12E3167A}" type="slidenum">
              <a:rPr lang="en-US" smtClean="0"/>
              <a:t>87</a:t>
            </a:fld>
            <a:endParaRPr lang="en-US"/>
          </a:p>
        </p:txBody>
      </p:sp>
    </p:spTree>
    <p:extLst>
      <p:ext uri="{BB962C8B-B14F-4D97-AF65-F5344CB8AC3E}">
        <p14:creationId xmlns:p14="http://schemas.microsoft.com/office/powerpoint/2010/main" val="32159876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p:txBody>
      </p:sp>
      <p:sp>
        <p:nvSpPr>
          <p:cNvPr id="4" name="Slide Number Placeholder 3"/>
          <p:cNvSpPr>
            <a:spLocks noGrp="1"/>
          </p:cNvSpPr>
          <p:nvPr>
            <p:ph type="sldNum" sz="quarter" idx="10"/>
          </p:nvPr>
        </p:nvSpPr>
        <p:spPr/>
        <p:txBody>
          <a:bodyPr/>
          <a:lstStyle/>
          <a:p>
            <a:fld id="{B03B681A-0971-437A-97B1-44BF12E3167A}" type="slidenum">
              <a:rPr lang="en-US" smtClean="0"/>
              <a:t>88</a:t>
            </a:fld>
            <a:endParaRPr lang="en-US"/>
          </a:p>
        </p:txBody>
      </p:sp>
    </p:spTree>
    <p:extLst>
      <p:ext uri="{BB962C8B-B14F-4D97-AF65-F5344CB8AC3E}">
        <p14:creationId xmlns:p14="http://schemas.microsoft.com/office/powerpoint/2010/main" val="5622067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f9f4144947_0_651: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a:buSzPts val="1400"/>
            </a:pPr>
            <a:r>
              <a:rPr lang="en-US" dirty="0"/>
              <a:t>Josie</a:t>
            </a:r>
          </a:p>
          <a:p>
            <a:pPr>
              <a:buSzPts val="1400"/>
            </a:pPr>
            <a:r>
              <a:rPr lang="en-US" dirty="0"/>
              <a:t>Reference training at leadership PWN</a:t>
            </a:r>
            <a:endParaRPr dirty="0"/>
          </a:p>
        </p:txBody>
      </p:sp>
      <p:sp>
        <p:nvSpPr>
          <p:cNvPr id="521" name="Google Shape;521;gf9f4144947_0_6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9</a:t>
            </a:fld>
            <a:endParaRPr lang="en-US"/>
          </a:p>
        </p:txBody>
      </p:sp>
    </p:spTree>
    <p:extLst>
      <p:ext uri="{BB962C8B-B14F-4D97-AF65-F5344CB8AC3E}">
        <p14:creationId xmlns:p14="http://schemas.microsoft.com/office/powerpoint/2010/main" val="40259274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a:p>
            <a:r>
              <a:rPr lang="en-US" dirty="0">
                <a:cs typeface="Calibri"/>
              </a:rPr>
              <a:t>Script: Lastly, questions 24 reads"…". When you are answering this question, first you will determine the environment the student is placed in. If the student is placed in the regular education environment for the ENTIRE day then select YES. If the student is placed in a more restrictive environment for any part of the school day, which includes nonacademic and extracurricular services and activities like meals, recess, transportation, assemblies, clubs, and athletics, then documentation showing that the IEP team considered or implemented placement in the regular environment with the use of supplementary aids and services before considering more restrictive environments. T</a:t>
            </a:r>
            <a:r>
              <a:rPr lang="en-US" sz="1800" dirty="0">
                <a:effectLst/>
                <a:latin typeface="Calibri" panose="020F0502020204030204" pitchFamily="34" charset="0"/>
                <a:ea typeface="Calibri" panose="020F0502020204030204" pitchFamily="34" charset="0"/>
                <a:cs typeface="Times New Roman" panose="02020603050405020304" pitchFamily="18" charset="0"/>
              </a:rPr>
              <a:t>here are two instances where N/A would need to be selected</a:t>
            </a:r>
            <a:r>
              <a:rPr lang="en-US" dirty="0">
                <a:cs typeface="Calibri"/>
              </a:rPr>
              <a:t>. First, if the file is a gifted-only student. The second instance where N/A would be selected is if the student has been convicted as an adult under state law and is incarcerated in an adult prison AND the student's IEP team has modified the IEP or placement because the incarceration does not allow for accommodation. </a:t>
            </a:r>
          </a:p>
        </p:txBody>
      </p:sp>
      <p:sp>
        <p:nvSpPr>
          <p:cNvPr id="4" name="Slide Number Placeholder 3"/>
          <p:cNvSpPr>
            <a:spLocks noGrp="1"/>
          </p:cNvSpPr>
          <p:nvPr>
            <p:ph type="sldNum" sz="quarter" idx="10"/>
          </p:nvPr>
        </p:nvSpPr>
        <p:spPr/>
        <p:txBody>
          <a:bodyPr/>
          <a:lstStyle/>
          <a:p>
            <a:fld id="{B03B681A-0971-437A-97B1-44BF12E3167A}" type="slidenum">
              <a:rPr lang="en-US" smtClean="0"/>
              <a:t>90</a:t>
            </a:fld>
            <a:endParaRPr lang="en-US"/>
          </a:p>
        </p:txBody>
      </p:sp>
    </p:spTree>
    <p:extLst>
      <p:ext uri="{BB962C8B-B14F-4D97-AF65-F5344CB8AC3E}">
        <p14:creationId xmlns:p14="http://schemas.microsoft.com/office/powerpoint/2010/main" val="1113157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f9f4144947_0_386: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a:buSzPts val="1400"/>
            </a:pPr>
            <a:r>
              <a:rPr lang="en-US" dirty="0">
                <a:cs typeface="Calibri"/>
              </a:rPr>
              <a:t>Josie</a:t>
            </a:r>
          </a:p>
          <a:p>
            <a:pPr>
              <a:buSzPts val="1400"/>
            </a:pPr>
            <a:r>
              <a:rPr lang="en-US" dirty="0">
                <a:cs typeface="Calibri"/>
              </a:rPr>
              <a:t>Some common findings that we deemed as non-compliant for question 24 were the use of a boiler plate statements outlining that LRE was considered for a specific student or simply just restating the pullout services. The second common finding was a lack of documentation that the IEP team considered placement in general education first, before moving to a more restrictive environment. </a:t>
            </a:r>
          </a:p>
        </p:txBody>
      </p:sp>
      <p:sp>
        <p:nvSpPr>
          <p:cNvPr id="515" name="Google Shape;515;gf9f4144947_0_38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Josie</a:t>
            </a:r>
          </a:p>
          <a:p>
            <a:r>
              <a:rPr lang="en-US"/>
              <a:t>We have included 2 LRE Sample Statements as example for how districts could document LRE for Q 24.</a:t>
            </a:r>
          </a:p>
        </p:txBody>
      </p:sp>
      <p:sp>
        <p:nvSpPr>
          <p:cNvPr id="4" name="Slide Number Placeholder 3"/>
          <p:cNvSpPr>
            <a:spLocks noGrp="1"/>
          </p:cNvSpPr>
          <p:nvPr>
            <p:ph type="sldNum" sz="quarter" idx="5"/>
          </p:nvPr>
        </p:nvSpPr>
        <p:spPr/>
        <p:txBody>
          <a:bodyPr/>
          <a:lstStyle/>
          <a:p>
            <a:fld id="{B03B681A-0971-437A-97B1-44BF12E3167A}" type="slidenum">
              <a:rPr lang="en-US" smtClean="0"/>
              <a:t>92</a:t>
            </a:fld>
            <a:endParaRPr lang="en-US"/>
          </a:p>
        </p:txBody>
      </p:sp>
    </p:spTree>
    <p:extLst>
      <p:ext uri="{BB962C8B-B14F-4D97-AF65-F5344CB8AC3E}">
        <p14:creationId xmlns:p14="http://schemas.microsoft.com/office/powerpoint/2010/main" val="8007893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Josie</a:t>
            </a:r>
          </a:p>
        </p:txBody>
      </p:sp>
      <p:sp>
        <p:nvSpPr>
          <p:cNvPr id="4" name="Slide Number Placeholder 3"/>
          <p:cNvSpPr>
            <a:spLocks noGrp="1"/>
          </p:cNvSpPr>
          <p:nvPr>
            <p:ph type="sldNum" sz="quarter" idx="5"/>
          </p:nvPr>
        </p:nvSpPr>
        <p:spPr/>
        <p:txBody>
          <a:bodyPr/>
          <a:lstStyle/>
          <a:p>
            <a:fld id="{B03B681A-0971-437A-97B1-44BF12E3167A}" type="slidenum">
              <a:rPr lang="en-US" smtClean="0"/>
              <a:t>93</a:t>
            </a:fld>
            <a:endParaRPr lang="en-US"/>
          </a:p>
        </p:txBody>
      </p:sp>
    </p:spTree>
    <p:extLst>
      <p:ext uri="{BB962C8B-B14F-4D97-AF65-F5344CB8AC3E}">
        <p14:creationId xmlns:p14="http://schemas.microsoft.com/office/powerpoint/2010/main" val="13068945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Cary</a:t>
            </a:r>
          </a:p>
        </p:txBody>
      </p:sp>
      <p:sp>
        <p:nvSpPr>
          <p:cNvPr id="4" name="Slide Number Placeholder 3"/>
          <p:cNvSpPr>
            <a:spLocks noGrp="1"/>
          </p:cNvSpPr>
          <p:nvPr>
            <p:ph type="sldNum" sz="quarter" idx="10"/>
          </p:nvPr>
        </p:nvSpPr>
        <p:spPr/>
        <p:txBody>
          <a:bodyPr/>
          <a:lstStyle/>
          <a:p>
            <a:fld id="{B03B681A-0971-437A-97B1-44BF12E3167A}" type="slidenum">
              <a:rPr lang="en-US" smtClean="0"/>
              <a:t>94</a:t>
            </a:fld>
            <a:endParaRPr lang="en-US"/>
          </a:p>
        </p:txBody>
      </p:sp>
    </p:spTree>
    <p:extLst>
      <p:ext uri="{BB962C8B-B14F-4D97-AF65-F5344CB8AC3E}">
        <p14:creationId xmlns:p14="http://schemas.microsoft.com/office/powerpoint/2010/main" val="33518013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r>
              <a:rPr lang="en-US" dirty="0"/>
              <a:t>Peach/Orange=District Action (note: not all peach colored dates will apply to EVERY district, for example, if the district is compliant they won’t do  DCAP, ICA, or updated data</a:t>
            </a:r>
            <a:endParaRPr lang="en-US" dirty="0">
              <a:cs typeface="Calibri"/>
            </a:endParaRPr>
          </a:p>
          <a:p>
            <a:r>
              <a:rPr lang="en-US" dirty="0"/>
              <a:t>Light blueish=Notice from KSDE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03B681A-0971-437A-97B1-44BF12E3167A}" type="slidenum">
              <a:rPr lang="en-US" smtClean="0"/>
              <a:t>95</a:t>
            </a:fld>
            <a:endParaRPr lang="en-US"/>
          </a:p>
        </p:txBody>
      </p:sp>
    </p:spTree>
    <p:extLst>
      <p:ext uri="{BB962C8B-B14F-4D97-AF65-F5344CB8AC3E}">
        <p14:creationId xmlns:p14="http://schemas.microsoft.com/office/powerpoint/2010/main" val="25638594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Cary</a:t>
            </a:r>
          </a:p>
          <a:p>
            <a:r>
              <a:rPr lang="en-US" dirty="0">
                <a:cs typeface="Calibri"/>
              </a:rPr>
              <a:t>Top half of the web page includes information on KIAS as a monitoring system, including Targeted TA</a:t>
            </a:r>
          </a:p>
          <a:p>
            <a:r>
              <a:rPr lang="en-US" dirty="0">
                <a:cs typeface="Calibri"/>
              </a:rPr>
              <a:t>Bottom half of the web page includes information on KIAS the authenticated application, including IDEA &amp; Gifted File review</a:t>
            </a:r>
          </a:p>
        </p:txBody>
      </p:sp>
      <p:sp>
        <p:nvSpPr>
          <p:cNvPr id="4" name="Slide Number Placeholder 3"/>
          <p:cNvSpPr>
            <a:spLocks noGrp="1"/>
          </p:cNvSpPr>
          <p:nvPr>
            <p:ph type="sldNum" sz="quarter" idx="10"/>
          </p:nvPr>
        </p:nvSpPr>
        <p:spPr/>
        <p:txBody>
          <a:bodyPr/>
          <a:lstStyle/>
          <a:p>
            <a:fld id="{B03B681A-0971-437A-97B1-44BF12E3167A}" type="slidenum">
              <a:rPr lang="en-US" smtClean="0"/>
              <a:t>96</a:t>
            </a:fld>
            <a:endParaRPr lang="en-US"/>
          </a:p>
        </p:txBody>
      </p:sp>
    </p:spTree>
    <p:extLst>
      <p:ext uri="{BB962C8B-B14F-4D97-AF65-F5344CB8AC3E}">
        <p14:creationId xmlns:p14="http://schemas.microsoft.com/office/powerpoint/2010/main" val="31972390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a:p>
            <a:r>
              <a:rPr lang="en-US" dirty="0"/>
              <a:t>KIAS uses Student Pull Logic  data from  KIDS or </a:t>
            </a:r>
            <a:r>
              <a:rPr lang="en-US" dirty="0" err="1"/>
              <a:t>SPEDPro</a:t>
            </a:r>
            <a:r>
              <a:rPr lang="en-US" dirty="0"/>
              <a:t> . Districts will notice that students in these categories will be pulled.</a:t>
            </a:r>
          </a:p>
          <a:p>
            <a:r>
              <a:rPr lang="en-US" dirty="0"/>
              <a:t>RSL – reported student language</a:t>
            </a:r>
            <a:endParaRPr lang="en-US" dirty="0">
              <a:cs typeface="Calibri"/>
            </a:endParaRPr>
          </a:p>
          <a:p>
            <a:r>
              <a:rPr lang="en-US" dirty="0"/>
              <a:t>RPL – reported parent language</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03B681A-0971-437A-97B1-44BF12E3167A}" type="slidenum">
              <a:rPr lang="en-US" smtClean="0"/>
              <a:t>97</a:t>
            </a:fld>
            <a:endParaRPr lang="en-US"/>
          </a:p>
        </p:txBody>
      </p:sp>
    </p:spTree>
    <p:extLst>
      <p:ext uri="{BB962C8B-B14F-4D97-AF65-F5344CB8AC3E}">
        <p14:creationId xmlns:p14="http://schemas.microsoft.com/office/powerpoint/2010/main" val="416436473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a:t>
            </a:r>
          </a:p>
        </p:txBody>
      </p:sp>
      <p:sp>
        <p:nvSpPr>
          <p:cNvPr id="4" name="Slide Number Placeholder 3"/>
          <p:cNvSpPr>
            <a:spLocks noGrp="1"/>
          </p:cNvSpPr>
          <p:nvPr>
            <p:ph type="sldNum" sz="quarter" idx="5"/>
          </p:nvPr>
        </p:nvSpPr>
        <p:spPr/>
        <p:txBody>
          <a:bodyPr/>
          <a:lstStyle/>
          <a:p>
            <a:fld id="{B03B681A-0971-437A-97B1-44BF12E3167A}" type="slidenum">
              <a:rPr lang="en-US" smtClean="0"/>
              <a:t>98</a:t>
            </a:fld>
            <a:endParaRPr lang="en-US"/>
          </a:p>
        </p:txBody>
      </p:sp>
    </p:spTree>
    <p:extLst>
      <p:ext uri="{BB962C8B-B14F-4D97-AF65-F5344CB8AC3E}">
        <p14:creationId xmlns:p14="http://schemas.microsoft.com/office/powerpoint/2010/main" val="22921255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Cary</a:t>
            </a:r>
          </a:p>
        </p:txBody>
      </p:sp>
      <p:sp>
        <p:nvSpPr>
          <p:cNvPr id="4" name="Slide Number Placeholder 3"/>
          <p:cNvSpPr>
            <a:spLocks noGrp="1"/>
          </p:cNvSpPr>
          <p:nvPr>
            <p:ph type="sldNum" sz="quarter" idx="10"/>
          </p:nvPr>
        </p:nvSpPr>
        <p:spPr/>
        <p:txBody>
          <a:bodyPr/>
          <a:lstStyle/>
          <a:p>
            <a:fld id="{B03B681A-0971-437A-97B1-44BF12E3167A}" type="slidenum">
              <a:rPr lang="en-US" smtClean="0"/>
              <a:t>99</a:t>
            </a:fld>
            <a:endParaRPr lang="en-US"/>
          </a:p>
        </p:txBody>
      </p:sp>
    </p:spTree>
    <p:extLst>
      <p:ext uri="{BB962C8B-B14F-4D97-AF65-F5344CB8AC3E}">
        <p14:creationId xmlns:p14="http://schemas.microsoft.com/office/powerpoint/2010/main" val="78109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3/4/2024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3/4/2024</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3/4/2024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3/4/2024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a:p>
        </p:txBody>
      </p:sp>
    </p:spTree>
    <p:extLst>
      <p:ext uri="{BB962C8B-B14F-4D97-AF65-F5344CB8AC3E}">
        <p14:creationId xmlns:p14="http://schemas.microsoft.com/office/powerpoint/2010/main" val="24389069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3/4/2024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3/4/2024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3/4/2024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5.xml"/><Relationship Id="rId1" Type="http://schemas.openxmlformats.org/officeDocument/2006/relationships/tags" Target="../tags/tag43.xml"/><Relationship Id="rId6" Type="http://schemas.openxmlformats.org/officeDocument/2006/relationships/hyperlink" Target="http://www.ksdetasn.org/"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4.xml"/><Relationship Id="rId1" Type="http://schemas.openxmlformats.org/officeDocument/2006/relationships/tags" Target="../tags/tag44.xml"/><Relationship Id="rId6" Type="http://schemas.openxmlformats.org/officeDocument/2006/relationships/hyperlink" Target="mailto:filereview@ksde.org" TargetMode="External"/><Relationship Id="rId5" Type="http://schemas.openxmlformats.org/officeDocument/2006/relationships/hyperlink" Target="mailto:jmcclendon@ksde.org" TargetMode="External"/><Relationship Id="rId4" Type="http://schemas.openxmlformats.org/officeDocument/2006/relationships/hyperlink" Target="mailto:name@ksde.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ksdetasn.org/provider_portal/resources/3345/edit"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hyperlink" Target="mailto:filereview@ksde.org"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hyperlink" Target="https://www.ksde.org/Portals/0/ECSETS/KIAS/FileReviewSelfAssess-IDEA-Gifted.pdf"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ksdetasn.org/resources/28"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ksde.org/Portals/0/ECSETS/KIAS/FileReviewSelfAssess-IDEA-Gifted.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s://www.govinfo.gov/content/pkg/FR-1999-03-12/pdf/99-5754.pdf#page=231" TargetMode="External"/><Relationship Id="rId5" Type="http://schemas.openxmlformats.org/officeDocument/2006/relationships/hyperlink" Target="https://sos.ks.gov/publications/pubs_kar_Regs.aspx?KAR=91-40-10" TargetMode="External"/><Relationship Id="rId4" Type="http://schemas.openxmlformats.org/officeDocument/2006/relationships/hyperlink" Target="https://sites.ed.gov/idea/regs/b/d/300.306/c"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pps.ksde.org/authentication/login.aspx"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hyperlink" Target="https://www.ksde.org/Portals/0/ECSETS/KIAS/FileReviewSelfAssess-IDEA-Gifted.pdf"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hyperlink" Target="https://www.ksdetasn.org/resources/1869" TargetMode="External"/><Relationship Id="rId4" Type="http://schemas.openxmlformats.org/officeDocument/2006/relationships/hyperlink" Target="https://www.ksdetasn.org/ksde/iep-trainings#:~:text=IEP%20Boot%20Camp%20for%20Gifted"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notesSlide" Target="../notesSlides/notesSlide6.xml"/><Relationship Id="rId7" Type="http://schemas.openxmlformats.org/officeDocument/2006/relationships/customXml" Target="../ink/ink1.xm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hyperlink" Target="https://apps.ksde.org/authentication/login.aspx" TargetMode="External"/><Relationship Id="rId4" Type="http://schemas.openxmlformats.org/officeDocument/2006/relationships/hyperlink" Target="https://www.ksde.org/Portals/0/ECSETS/KIAS/KIAS_QSG_Ind13_IDEA_Gifted.pdf"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hyperlink" Target="https://www.ksdetasn.org/resources/49" TargetMode="External"/><Relationship Id="rId4" Type="http://schemas.openxmlformats.org/officeDocument/2006/relationships/hyperlink" Target="https://www.ksdetasn.org/resources/35"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79.xml.rels><?xml version="1.0" encoding="UTF-8" standalone="yes"?>
<Relationships xmlns="http://schemas.openxmlformats.org/package/2006/relationships"><Relationship Id="rId3" Type="http://schemas.openxmlformats.org/officeDocument/2006/relationships/hyperlink" Target="https://www.ksde.org/Portals/0/SES/pubs/DocFreqLocDur-IEP.pdf"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www.ksde.org/LinkClick.aspx?fileticket=Pks6geNLV_w%3d&amp;tabid=407&amp;portalid=0&amp;mid=4227" TargetMode="External"/><Relationship Id="rId5" Type="http://schemas.openxmlformats.org/officeDocument/2006/relationships/hyperlink" Target="https://www.ksde.org/Portals/0/SES/pubs/PrintDisabilitiesAndTheConsiderationForAccommodations.pdf" TargetMode="External"/><Relationship Id="rId4" Type="http://schemas.openxmlformats.org/officeDocument/2006/relationships/hyperlink" Target="https://www.ksde.org/Portals/0/ECSETS/Announcements/COVID-DocumentingFreqLocDur.pdf"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hyperlink" Target="https://www.ksde.org/Portals/0/ECSETS/KIAS/FileReviewSelfAssess-IDEA-Gifted.pdf" TargetMode="External"/><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9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96.xm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4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www.ksde.org/Default.aspx?tabid=510"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hyperlink" Target="https://www.ksdetasn.org/resources/42" TargetMode="External"/><Relationship Id="rId13" Type="http://schemas.openxmlformats.org/officeDocument/2006/relationships/hyperlink" Target="https://www.ksdetasn.org/resources/35" TargetMode="External"/><Relationship Id="rId3" Type="http://schemas.openxmlformats.org/officeDocument/2006/relationships/notesSlide" Target="../notesSlides/notesSlide98.xml"/><Relationship Id="rId7" Type="http://schemas.openxmlformats.org/officeDocument/2006/relationships/hyperlink" Target="https://www.ksdetasn.org/resources/1504" TargetMode="External"/><Relationship Id="rId12" Type="http://schemas.openxmlformats.org/officeDocument/2006/relationships/hyperlink" Target="https://languageusa.com/en/" TargetMode="Externa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hyperlink" Target="https://www.ksdetasn.org/resources/43" TargetMode="External"/><Relationship Id="rId11" Type="http://schemas.openxmlformats.org/officeDocument/2006/relationships/hyperlink" Target="https://www.ksde.org/Portals/0/ECSETS/KIAS/FileReviewSelfAssess-IDEA-Gifted-FAQ.pdf" TargetMode="External"/><Relationship Id="rId5" Type="http://schemas.openxmlformats.org/officeDocument/2006/relationships/hyperlink" Target="https://www.ksde.org/Portals/0/SES/misc/iep/Evaluation_Report_Checklist.pdf" TargetMode="External"/><Relationship Id="rId10" Type="http://schemas.openxmlformats.org/officeDocument/2006/relationships/hyperlink" Target="https://www.ksde.org/Portals/0/ECSETS/KIAS/FileReviewSelfAssess-IDEA-Gifted.pdf" TargetMode="External"/><Relationship Id="rId4" Type="http://schemas.openxmlformats.org/officeDocument/2006/relationships/hyperlink" Target="https://www.ksdetasn.org/tasn/idea-gifted-file-review-tool-kit" TargetMode="External"/><Relationship Id="rId9" Type="http://schemas.openxmlformats.org/officeDocument/2006/relationships/hyperlink" Target="https://www.ksdetasn.org/provider_portal/resources/3345/edit" TargetMode="External"/><Relationship Id="rId14" Type="http://schemas.openxmlformats.org/officeDocument/2006/relationships/hyperlink" Target="https://www.ksdetasn.org/resources/28"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mailto:dtressler@keystonelearning.org" TargetMode="External"/><Relationship Id="rId2" Type="http://schemas.openxmlformats.org/officeDocument/2006/relationships/notesSlide" Target="../notesSlides/notesSlide99.xml"/><Relationship Id="rId1" Type="http://schemas.openxmlformats.org/officeDocument/2006/relationships/slideLayout" Target="../slideLayouts/slideLayout5.xml"/><Relationship Id="rId4" Type="http://schemas.openxmlformats.org/officeDocument/2006/relationships/hyperlink" Target="http://www.ksdetas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4290581"/>
            <a:ext cx="11353800" cy="891019"/>
          </a:xfrm>
        </p:spPr>
        <p:txBody>
          <a:bodyPr>
            <a:normAutofit fontScale="90000"/>
          </a:bodyPr>
          <a:lstStyle/>
          <a:p>
            <a:r>
              <a:rPr lang="en-US" dirty="0">
                <a:latin typeface="Open Sans Semibold"/>
                <a:ea typeface="Open Sans Semibold"/>
                <a:cs typeface="Open Sans Semibold"/>
              </a:rPr>
              <a:t>IDEA and Gifted Requirements File Review Cohort 3 (SY2023-2024)</a:t>
            </a:r>
            <a:endParaRPr lang="en-US" dirty="0"/>
          </a:p>
        </p:txBody>
      </p:sp>
    </p:spTree>
    <p:custDataLst>
      <p:tags r:id="rId1"/>
    </p:custDataLst>
    <p:extLst>
      <p:ext uri="{BB962C8B-B14F-4D97-AF65-F5344CB8AC3E}">
        <p14:creationId xmlns:p14="http://schemas.microsoft.com/office/powerpoint/2010/main" val="4302709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6EC66B-EDBE-8FFA-7AED-C326C1873D42}"/>
              </a:ext>
            </a:extLst>
          </p:cNvPr>
          <p:cNvSpPr>
            <a:spLocks noGrp="1"/>
          </p:cNvSpPr>
          <p:nvPr>
            <p:ph idx="1"/>
          </p:nvPr>
        </p:nvSpPr>
        <p:spPr/>
        <p:txBody>
          <a:bodyPr/>
          <a:lstStyle/>
          <a:p>
            <a:r>
              <a:rPr lang="en-US">
                <a:latin typeface="Open Sans Light"/>
                <a:ea typeface="Open Sans Light"/>
                <a:cs typeface="Open Sans Light"/>
              </a:rPr>
              <a:t>Change effective with the FFY 2021 district LOD, released in the spring of 2023</a:t>
            </a:r>
          </a:p>
          <a:p>
            <a:r>
              <a:rPr lang="en-US">
                <a:latin typeface="Open Sans Light"/>
                <a:ea typeface="Open Sans Light"/>
                <a:cs typeface="Open Sans Light"/>
              </a:rPr>
              <a:t>IDEA findings from IDEA &amp; Gifted Requirements File Review</a:t>
            </a:r>
            <a:endParaRPr lang="en-US"/>
          </a:p>
          <a:p>
            <a:pPr lvl="1"/>
            <a:r>
              <a:rPr lang="en-US">
                <a:latin typeface="Open Sans Light"/>
                <a:ea typeface="Open Sans Light"/>
                <a:cs typeface="Open Sans Light"/>
              </a:rPr>
              <a:t>A district is Substantially Compliant when fewer than two children with a disability and an IEP had a finding on the same question</a:t>
            </a:r>
          </a:p>
        </p:txBody>
      </p:sp>
      <p:sp>
        <p:nvSpPr>
          <p:cNvPr id="3" name="Title 2">
            <a:extLst>
              <a:ext uri="{FF2B5EF4-FFF2-40B4-BE49-F238E27FC236}">
                <a16:creationId xmlns:a16="http://schemas.microsoft.com/office/drawing/2014/main" id="{592D928A-6742-618D-AB73-32FEEBADFCAB}"/>
              </a:ext>
            </a:extLst>
          </p:cNvPr>
          <p:cNvSpPr>
            <a:spLocks noGrp="1"/>
          </p:cNvSpPr>
          <p:nvPr>
            <p:ph type="title"/>
          </p:nvPr>
        </p:nvSpPr>
        <p:spPr/>
        <p:txBody>
          <a:bodyPr/>
          <a:lstStyle/>
          <a:p>
            <a:r>
              <a:rPr lang="en-US">
                <a:latin typeface="Open Sans Semibold"/>
                <a:ea typeface="Open Sans Semibold"/>
                <a:cs typeface="Open Sans Semibold"/>
              </a:rPr>
              <a:t>Levels of Determination (LOD)</a:t>
            </a:r>
            <a:endParaRPr lang="en-US"/>
          </a:p>
        </p:txBody>
      </p:sp>
    </p:spTree>
    <p:extLst>
      <p:ext uri="{BB962C8B-B14F-4D97-AF65-F5344CB8AC3E}">
        <p14:creationId xmlns:p14="http://schemas.microsoft.com/office/powerpoint/2010/main" val="67225616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367004" y="71143"/>
            <a:ext cx="11457992" cy="1325563"/>
          </a:xfrm>
        </p:spPr>
        <p:txBody>
          <a:bodyPr>
            <a:normAutofit/>
          </a:bodyPr>
          <a:lstStyle/>
          <a:p>
            <a:r>
              <a:rPr lang="en-US" sz="4000"/>
              <a:t>Technical Assistance System Network (TASN)</a:t>
            </a:r>
          </a:p>
        </p:txBody>
      </p:sp>
      <p:pic>
        <p:nvPicPr>
          <p:cNvPr id="4" name="Google Shape;435;p69" descr="screen shot image of big blue button on TASN website for request assistance">
            <a:extLst>
              <a:ext uri="{FF2B5EF4-FFF2-40B4-BE49-F238E27FC236}">
                <a16:creationId xmlns:a16="http://schemas.microsoft.com/office/drawing/2014/main" id="{EF7FDAFE-046C-47D6-A1BD-3953EDE07DAA}"/>
              </a:ext>
            </a:extLst>
          </p:cNvPr>
          <p:cNvPicPr preferRelativeResize="0"/>
          <p:nvPr/>
        </p:nvPicPr>
        <p:blipFill rotWithShape="1">
          <a:blip r:embed="rId4">
            <a:alphaModFix/>
          </a:blip>
          <a:srcRect/>
          <a:stretch/>
        </p:blipFill>
        <p:spPr>
          <a:xfrm>
            <a:off x="5324680" y="1763082"/>
            <a:ext cx="4038210" cy="678094"/>
          </a:xfrm>
          <a:prstGeom prst="rect">
            <a:avLst/>
          </a:prstGeom>
          <a:noFill/>
          <a:ln>
            <a:noFill/>
          </a:ln>
        </p:spPr>
      </p:pic>
      <p:grpSp>
        <p:nvGrpSpPr>
          <p:cNvPr id="3" name="Group 2" descr="Screen shot image from TASN website showing the Request Assistance button, and the resources tab on the website and search under IEP">
            <a:extLst>
              <a:ext uri="{FF2B5EF4-FFF2-40B4-BE49-F238E27FC236}">
                <a16:creationId xmlns:a16="http://schemas.microsoft.com/office/drawing/2014/main" id="{0F29DF58-9645-42CD-B27D-F2C0BEC4D136}"/>
              </a:ext>
            </a:extLst>
          </p:cNvPr>
          <p:cNvGrpSpPr/>
          <p:nvPr/>
        </p:nvGrpSpPr>
        <p:grpSpPr>
          <a:xfrm>
            <a:off x="555332" y="1786335"/>
            <a:ext cx="10660753" cy="3889434"/>
            <a:chOff x="555332" y="1786335"/>
            <a:chExt cx="10660753" cy="3889434"/>
          </a:xfrm>
        </p:grpSpPr>
        <p:sp>
          <p:nvSpPr>
            <p:cNvPr id="2" name="TextBox 1">
              <a:extLst>
                <a:ext uri="{FF2B5EF4-FFF2-40B4-BE49-F238E27FC236}">
                  <a16:creationId xmlns:a16="http://schemas.microsoft.com/office/drawing/2014/main" id="{CAA7FB8B-1BA7-46ED-95AF-0B9FA651C525}"/>
                </a:ext>
                <a:ext uri="{C183D7F6-B498-43B3-948B-1728B52AA6E4}">
                  <adec:decorative xmlns:adec="http://schemas.microsoft.com/office/drawing/2017/decorative" val="1"/>
                </a:ext>
              </a:extLst>
            </p:cNvPr>
            <p:cNvSpPr txBox="1"/>
            <p:nvPr/>
          </p:nvSpPr>
          <p:spPr>
            <a:xfrm>
              <a:off x="555332" y="1786335"/>
              <a:ext cx="10660753" cy="180049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a:solidFill>
                    <a:srgbClr val="12284C"/>
                  </a:solidFill>
                </a:rPr>
                <a:t>Click the big blue button!</a:t>
              </a:r>
            </a:p>
            <a:p>
              <a:pPr>
                <a:spcAft>
                  <a:spcPts val="600"/>
                </a:spcAft>
              </a:pPr>
              <a:endParaRPr lang="en-US" sz="2400">
                <a:solidFill>
                  <a:srgbClr val="12284C"/>
                </a:solidFill>
              </a:endParaRPr>
            </a:p>
            <a:p>
              <a:pPr marL="285750" indent="-285750">
                <a:spcAft>
                  <a:spcPts val="600"/>
                </a:spcAft>
                <a:buFont typeface="Arial" panose="020B0604020202020204" pitchFamily="34" charset="0"/>
                <a:buChar char="•"/>
              </a:pPr>
              <a:r>
                <a:rPr lang="en-US" sz="2400">
                  <a:solidFill>
                    <a:srgbClr val="12284C"/>
                  </a:solidFill>
                </a:rPr>
                <a:t>IEP Training Modules (keyword search IEP)</a:t>
              </a:r>
            </a:p>
            <a:p>
              <a:pPr>
                <a:spcAft>
                  <a:spcPts val="600"/>
                </a:spcAft>
              </a:pPr>
              <a:endParaRPr lang="en-US" sz="2400"/>
            </a:p>
          </p:txBody>
        </p:sp>
        <p:pic>
          <p:nvPicPr>
            <p:cNvPr id="5" name="Google Shape;436;p69" descr="Screen shot image from TASN website showing resources search bar">
              <a:extLst>
                <a:ext uri="{FF2B5EF4-FFF2-40B4-BE49-F238E27FC236}">
                  <a16:creationId xmlns:a16="http://schemas.microsoft.com/office/drawing/2014/main" id="{38320EC9-15C4-4DF6-8D48-C8197C3B3CD7}"/>
                </a:ext>
                <a:ext uri="{C183D7F6-B498-43B3-948B-1728B52AA6E4}">
                  <adec:decorative xmlns:adec="http://schemas.microsoft.com/office/drawing/2017/decorative" val="0"/>
                </a:ext>
              </a:extLst>
            </p:cNvPr>
            <p:cNvPicPr preferRelativeResize="0"/>
            <p:nvPr/>
          </p:nvPicPr>
          <p:blipFill rotWithShape="1">
            <a:blip r:embed="rId5">
              <a:alphaModFix/>
            </a:blip>
            <a:srcRect/>
            <a:stretch/>
          </p:blipFill>
          <p:spPr>
            <a:xfrm>
              <a:off x="1554971" y="3429000"/>
              <a:ext cx="7890400" cy="2246769"/>
            </a:xfrm>
            <a:prstGeom prst="rect">
              <a:avLst/>
            </a:prstGeom>
            <a:noFill/>
            <a:ln w="9525" cap="flat" cmpd="sng">
              <a:solidFill>
                <a:schemeClr val="accent1"/>
              </a:solidFill>
              <a:prstDash val="solid"/>
              <a:round/>
              <a:headEnd type="none" w="sm" len="sm"/>
              <a:tailEnd type="none" w="sm" len="sm"/>
            </a:ln>
          </p:spPr>
        </p:pic>
      </p:grpSp>
      <p:sp>
        <p:nvSpPr>
          <p:cNvPr id="7" name="TextBox 6">
            <a:extLst>
              <a:ext uri="{FF2B5EF4-FFF2-40B4-BE49-F238E27FC236}">
                <a16:creationId xmlns:a16="http://schemas.microsoft.com/office/drawing/2014/main" id="{702C828E-2636-4270-86E9-8FF439F5787F}"/>
              </a:ext>
            </a:extLst>
          </p:cNvPr>
          <p:cNvSpPr txBox="1"/>
          <p:nvPr/>
        </p:nvSpPr>
        <p:spPr>
          <a:xfrm>
            <a:off x="529568" y="969258"/>
            <a:ext cx="4855065" cy="646331"/>
          </a:xfrm>
          <a:prstGeom prst="rect">
            <a:avLst/>
          </a:prstGeom>
          <a:noFill/>
        </p:spPr>
        <p:txBody>
          <a:bodyPr wrap="square" rtlCol="0">
            <a:spAutoFit/>
          </a:bodyPr>
          <a:lstStyle/>
          <a:p>
            <a:r>
              <a:rPr lang="en-US" sz="3600">
                <a:hlinkClick r:id="rId6"/>
              </a:rPr>
              <a:t>www.ksdetasn.org</a:t>
            </a:r>
            <a:r>
              <a:rPr lang="en-US" sz="3600"/>
              <a:t> </a:t>
            </a:r>
          </a:p>
        </p:txBody>
      </p:sp>
    </p:spTree>
    <p:custDataLst>
      <p:tags r:id="rId1"/>
    </p:custDataLst>
    <p:extLst>
      <p:ext uri="{BB962C8B-B14F-4D97-AF65-F5344CB8AC3E}">
        <p14:creationId xmlns:p14="http://schemas.microsoft.com/office/powerpoint/2010/main" val="427604376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16B61A-AFDE-45F6-BD84-B1BA810E428B}"/>
              </a:ext>
            </a:extLst>
          </p:cNvPr>
          <p:cNvSpPr>
            <a:spLocks noGrp="1"/>
          </p:cNvSpPr>
          <p:nvPr>
            <p:ph type="title" idx="4294967295"/>
          </p:nvPr>
        </p:nvSpPr>
        <p:spPr>
          <a:xfrm>
            <a:off x="274320" y="128547"/>
            <a:ext cx="10515600" cy="1325563"/>
          </a:xfrm>
        </p:spPr>
        <p:txBody>
          <a:bodyPr/>
          <a:lstStyle/>
          <a:p>
            <a:r>
              <a:rPr lang="en-US"/>
              <a:t>Contact Information</a:t>
            </a:r>
          </a:p>
        </p:txBody>
      </p:sp>
      <p:sp>
        <p:nvSpPr>
          <p:cNvPr id="3" name="Content Placeholder 2"/>
          <p:cNvSpPr>
            <a:spLocks noGrp="1"/>
          </p:cNvSpPr>
          <p:nvPr>
            <p:ph sz="quarter" idx="13"/>
          </p:nvPr>
        </p:nvSpPr>
        <p:spPr>
          <a:xfrm>
            <a:off x="1737360" y="2623983"/>
            <a:ext cx="4135273" cy="2354046"/>
          </a:xfrm>
          <a:ln>
            <a:noFill/>
          </a:ln>
        </p:spPr>
        <p:txBody>
          <a:bodyPr>
            <a:normAutofit/>
          </a:bodyPr>
          <a:lstStyle/>
          <a:p>
            <a:pPr lvl="1"/>
            <a:r>
              <a:rPr lang="en-US" dirty="0"/>
              <a:t>Cary Rogers</a:t>
            </a:r>
            <a:br>
              <a:rPr lang="en-US" sz="1800" dirty="0"/>
            </a:br>
            <a:r>
              <a:rPr lang="en-US" sz="1800" dirty="0"/>
              <a:t>Education Program Consultant</a:t>
            </a:r>
            <a:br>
              <a:rPr lang="en-US" sz="1800" dirty="0"/>
            </a:br>
            <a:r>
              <a:rPr lang="en-US" sz="1800" dirty="0"/>
              <a:t>Special Education &amp; Title Services</a:t>
            </a:r>
            <a:br>
              <a:rPr lang="en-US" sz="1800" dirty="0"/>
            </a:br>
            <a:r>
              <a:rPr lang="en-US" sz="1800" dirty="0"/>
              <a:t>(785) 296-0916</a:t>
            </a:r>
            <a:br>
              <a:rPr lang="en-US" sz="1800" dirty="0"/>
            </a:br>
            <a:r>
              <a:rPr lang="en-US" sz="1800" dirty="0">
                <a:hlinkClick r:id="rId4"/>
              </a:rPr>
              <a:t>crogers@ksde.org</a:t>
            </a:r>
            <a:r>
              <a:rPr lang="en-US" sz="1800" dirty="0"/>
              <a:t> </a:t>
            </a:r>
          </a:p>
        </p:txBody>
      </p:sp>
      <p:sp>
        <p:nvSpPr>
          <p:cNvPr id="2" name="Rectangle 1">
            <a:extLst>
              <a:ext uri="{FF2B5EF4-FFF2-40B4-BE49-F238E27FC236}">
                <a16:creationId xmlns:a16="http://schemas.microsoft.com/office/drawing/2014/main" id="{9479AAC2-7AFE-448F-A261-7ACB5013CF74}"/>
              </a:ext>
            </a:extLst>
          </p:cNvPr>
          <p:cNvSpPr/>
          <p:nvPr/>
        </p:nvSpPr>
        <p:spPr>
          <a:xfrm>
            <a:off x="7253785" y="3084662"/>
            <a:ext cx="3609741" cy="1508105"/>
          </a:xfrm>
          <a:prstGeom prst="rect">
            <a:avLst/>
          </a:prstGeom>
        </p:spPr>
        <p:txBody>
          <a:bodyPr wrap="square">
            <a:sp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Josie McClendon</a:t>
            </a:r>
            <a:br>
              <a:rPr lang="en-US" dirty="0">
                <a:latin typeface="Open Sans Light" panose="020B0306030504020204" pitchFamily="34" charset="0"/>
                <a:ea typeface="Open Sans Light" panose="020B0306030504020204" pitchFamily="34" charset="0"/>
                <a:cs typeface="Open Sans Light" panose="020B0306030504020204" pitchFamily="34" charset="0"/>
              </a:rPr>
            </a:br>
            <a:r>
              <a:rPr lang="en-US" dirty="0">
                <a:latin typeface="Open Sans Light" panose="020B0306030504020204" pitchFamily="34" charset="0"/>
                <a:ea typeface="Open Sans Light" panose="020B0306030504020204" pitchFamily="34" charset="0"/>
                <a:cs typeface="Open Sans Light" panose="020B0306030504020204" pitchFamily="34" charset="0"/>
              </a:rPr>
              <a:t>Education Program Consultant</a:t>
            </a:r>
            <a:br>
              <a:rPr lang="en-US" dirty="0">
                <a:latin typeface="Open Sans Light" panose="020B0306030504020204" pitchFamily="34" charset="0"/>
                <a:ea typeface="Open Sans Light" panose="020B0306030504020204" pitchFamily="34" charset="0"/>
                <a:cs typeface="Open Sans Light" panose="020B0306030504020204" pitchFamily="34" charset="0"/>
              </a:rPr>
            </a:br>
            <a:r>
              <a:rPr lang="en-US" dirty="0">
                <a:latin typeface="Open Sans Light" panose="020B0306030504020204" pitchFamily="34" charset="0"/>
                <a:ea typeface="Open Sans Light" panose="020B0306030504020204" pitchFamily="34" charset="0"/>
                <a:cs typeface="Open Sans Light" panose="020B0306030504020204" pitchFamily="34" charset="0"/>
              </a:rPr>
              <a:t>Special Education &amp; Title Services</a:t>
            </a:r>
            <a:br>
              <a:rPr lang="en-US" dirty="0">
                <a:latin typeface="Open Sans Light" panose="020B0306030504020204" pitchFamily="34" charset="0"/>
                <a:ea typeface="Open Sans Light" panose="020B0306030504020204" pitchFamily="34" charset="0"/>
                <a:cs typeface="Open Sans Light" panose="020B0306030504020204" pitchFamily="34" charset="0"/>
              </a:rPr>
            </a:br>
            <a:r>
              <a:rPr lang="en-US" dirty="0">
                <a:latin typeface="Open Sans Light" panose="020B0306030504020204" pitchFamily="34" charset="0"/>
                <a:ea typeface="Open Sans Light" panose="020B0306030504020204" pitchFamily="34" charset="0"/>
                <a:cs typeface="Open Sans Light" panose="020B0306030504020204" pitchFamily="34" charset="0"/>
              </a:rPr>
              <a:t>(785) 296-5608</a:t>
            </a:r>
            <a:br>
              <a:rPr lang="en-US" dirty="0">
                <a:latin typeface="Open Sans Light" panose="020B0306030504020204" pitchFamily="34" charset="0"/>
                <a:ea typeface="Open Sans Light" panose="020B0306030504020204" pitchFamily="34" charset="0"/>
                <a:cs typeface="Open Sans Light" panose="020B0306030504020204" pitchFamily="34" charset="0"/>
              </a:rPr>
            </a:br>
            <a:r>
              <a:rPr lang="en-US" dirty="0">
                <a:latin typeface="Open Sans Light" panose="020B0306030504020204" pitchFamily="34" charset="0"/>
                <a:ea typeface="Open Sans Light" panose="020B0306030504020204" pitchFamily="34" charset="0"/>
                <a:cs typeface="Open Sans Light" panose="020B0306030504020204" pitchFamily="34" charset="0"/>
                <a:hlinkClick r:id="rId5"/>
              </a:rPr>
              <a:t>jmcclendon@ksde.org</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4" name="TextBox 3">
            <a:extLst>
              <a:ext uri="{FF2B5EF4-FFF2-40B4-BE49-F238E27FC236}">
                <a16:creationId xmlns:a16="http://schemas.microsoft.com/office/drawing/2014/main" id="{955DE6FB-89B9-42D8-8FC3-B3AAD5A1C945}"/>
              </a:ext>
            </a:extLst>
          </p:cNvPr>
          <p:cNvSpPr txBox="1"/>
          <p:nvPr/>
        </p:nvSpPr>
        <p:spPr>
          <a:xfrm>
            <a:off x="3495555" y="4781081"/>
            <a:ext cx="5200888" cy="1446550"/>
          </a:xfrm>
          <a:prstGeom prst="rect">
            <a:avLst/>
          </a:prstGeom>
          <a:noFill/>
        </p:spPr>
        <p:txBody>
          <a:bodyPr wrap="square" rtlCol="0">
            <a:spAutoFit/>
          </a:bodyPr>
          <a:lstStyle/>
          <a:p>
            <a:pPr algn="ctr"/>
            <a:r>
              <a:rPr lang="en-US" sz="4400">
                <a:ea typeface="Open Sans Light"/>
                <a:cs typeface="Open Sans Light"/>
                <a:hlinkClick r:id="rId6"/>
              </a:rPr>
              <a:t>filereview@ksde.org</a:t>
            </a:r>
            <a:r>
              <a:rPr lang="en-US" sz="4400">
                <a:ea typeface="Open Sans Light"/>
                <a:cs typeface="Open Sans Light"/>
              </a:rPr>
              <a:t> </a:t>
            </a:r>
            <a:endParaRPr lang="en-US" sz="4400"/>
          </a:p>
        </p:txBody>
      </p:sp>
    </p:spTree>
    <p:custDataLst>
      <p:tags r:id="rId1"/>
    </p:custDataLst>
    <p:extLst>
      <p:ext uri="{BB962C8B-B14F-4D97-AF65-F5344CB8AC3E}">
        <p14:creationId xmlns:p14="http://schemas.microsoft.com/office/powerpoint/2010/main" val="133472178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367004" y="71143"/>
            <a:ext cx="11457992" cy="1325563"/>
          </a:xfrm>
        </p:spPr>
        <p:txBody>
          <a:bodyPr/>
          <a:lstStyle/>
          <a:p>
            <a:r>
              <a:rPr lang="en-US"/>
              <a:t>Who Should Conduct the Review?</a:t>
            </a:r>
          </a:p>
        </p:txBody>
      </p:sp>
      <p:sp>
        <p:nvSpPr>
          <p:cNvPr id="2" name="TextBox 1">
            <a:extLst>
              <a:ext uri="{FF2B5EF4-FFF2-40B4-BE49-F238E27FC236}">
                <a16:creationId xmlns:a16="http://schemas.microsoft.com/office/drawing/2014/main" id="{CAA7FB8B-1BA7-46ED-95AF-0B9FA651C525}"/>
              </a:ext>
            </a:extLst>
          </p:cNvPr>
          <p:cNvSpPr txBox="1"/>
          <p:nvPr/>
        </p:nvSpPr>
        <p:spPr>
          <a:xfrm>
            <a:off x="462968" y="1515338"/>
            <a:ext cx="10660753" cy="4401205"/>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sz="2400">
                <a:solidFill>
                  <a:srgbClr val="12284C"/>
                </a:solidFill>
              </a:rPr>
              <a:t>Personnel who are familiar with the IEP process and how the files are organized</a:t>
            </a:r>
            <a:endParaRPr lang="en-US" sz="2400"/>
          </a:p>
          <a:p>
            <a:pPr marL="285750" indent="-285750">
              <a:spcAft>
                <a:spcPts val="600"/>
              </a:spcAft>
              <a:buFont typeface="Arial" panose="020B0604020202020204" pitchFamily="34" charset="0"/>
              <a:buChar char="•"/>
            </a:pPr>
            <a:r>
              <a:rPr lang="en-US" sz="2400"/>
              <a:t>Personnel who could be included</a:t>
            </a:r>
            <a:endParaRPr lang="en-US" sz="2400">
              <a:ea typeface="Open Sans Light"/>
              <a:cs typeface="Open Sans Light"/>
            </a:endParaRPr>
          </a:p>
          <a:p>
            <a:pPr marL="742950" lvl="1" indent="-285750">
              <a:spcAft>
                <a:spcPts val="600"/>
              </a:spcAft>
              <a:buFont typeface="Arial" panose="020B0604020202020204" pitchFamily="34" charset="0"/>
              <a:buChar char="•"/>
            </a:pPr>
            <a:r>
              <a:rPr lang="en-US" sz="2400"/>
              <a:t>Gifted facilitators or special education teachers</a:t>
            </a:r>
            <a:endParaRPr lang="en-US" sz="2400">
              <a:ea typeface="Open Sans Light"/>
              <a:cs typeface="Open Sans Light"/>
            </a:endParaRPr>
          </a:p>
          <a:p>
            <a:pPr marL="742950" lvl="1" indent="-285750">
              <a:spcAft>
                <a:spcPts val="600"/>
              </a:spcAft>
              <a:buFont typeface="Arial" panose="020B0604020202020204" pitchFamily="34" charset="0"/>
              <a:buChar char="•"/>
            </a:pPr>
            <a:r>
              <a:rPr lang="en-US" sz="2400"/>
              <a:t>Special education/gifted coordinators</a:t>
            </a:r>
            <a:endParaRPr lang="en-US" sz="2400">
              <a:ea typeface="Open Sans Light"/>
              <a:cs typeface="Open Sans Light"/>
            </a:endParaRPr>
          </a:p>
          <a:p>
            <a:pPr marL="742950" lvl="1" indent="-285750">
              <a:spcAft>
                <a:spcPts val="600"/>
              </a:spcAft>
              <a:buFont typeface="Arial" panose="020B0604020202020204" pitchFamily="34" charset="0"/>
              <a:buChar char="•"/>
            </a:pPr>
            <a:r>
              <a:rPr lang="en-US" sz="2400"/>
              <a:t>School psychologists</a:t>
            </a:r>
            <a:endParaRPr lang="en-US" sz="2400">
              <a:ea typeface="Open Sans Light"/>
              <a:cs typeface="Open Sans Light"/>
            </a:endParaRPr>
          </a:p>
          <a:p>
            <a:pPr marL="742950" lvl="1" indent="-285750">
              <a:spcAft>
                <a:spcPts val="600"/>
              </a:spcAft>
              <a:buFont typeface="Arial" panose="020B0604020202020204" pitchFamily="34" charset="0"/>
              <a:buChar char="•"/>
            </a:pPr>
            <a:r>
              <a:rPr lang="en-US" sz="2400"/>
              <a:t>Administrators</a:t>
            </a:r>
            <a:endParaRPr lang="en-US" sz="2400">
              <a:ea typeface="Open Sans Light"/>
              <a:cs typeface="Open Sans Light"/>
            </a:endParaRPr>
          </a:p>
          <a:p>
            <a:pPr marL="742950" lvl="1" indent="-285750">
              <a:spcAft>
                <a:spcPts val="600"/>
              </a:spcAft>
              <a:buFont typeface="Arial" panose="020B0604020202020204" pitchFamily="34" charset="0"/>
              <a:buChar char="•"/>
            </a:pPr>
            <a:r>
              <a:rPr lang="en-US" sz="2400"/>
              <a:t>Related services providers</a:t>
            </a:r>
            <a:endParaRPr lang="en-US" sz="2400">
              <a:ea typeface="Open Sans Light"/>
              <a:cs typeface="Open Sans Light"/>
            </a:endParaRPr>
          </a:p>
          <a:p>
            <a:pPr marL="742950" lvl="1" indent="-285750">
              <a:spcAft>
                <a:spcPts val="600"/>
              </a:spcAft>
              <a:buFont typeface="Arial" panose="020B0604020202020204" pitchFamily="34" charset="0"/>
              <a:buChar char="•"/>
            </a:pPr>
            <a:r>
              <a:rPr lang="en-US" sz="2400">
                <a:ea typeface="Open Sans Light"/>
                <a:cs typeface="Open Sans Light"/>
              </a:rPr>
              <a:t>MIS clerk</a:t>
            </a:r>
            <a:endParaRPr lang="en-US" sz="2400"/>
          </a:p>
          <a:p>
            <a:pPr marL="742950" lvl="1" indent="-285750">
              <a:spcAft>
                <a:spcPts val="600"/>
              </a:spcAft>
              <a:buFont typeface="Arial" panose="020B0604020202020204" pitchFamily="34" charset="0"/>
              <a:buChar char="•"/>
            </a:pPr>
            <a:r>
              <a:rPr lang="en-US" sz="2400"/>
              <a:t>Principals</a:t>
            </a:r>
            <a:endParaRPr lang="en-US" sz="2400">
              <a:ea typeface="Open Sans Light"/>
              <a:cs typeface="Open Sans Light"/>
            </a:endParaRPr>
          </a:p>
        </p:txBody>
      </p:sp>
    </p:spTree>
    <p:extLst>
      <p:ext uri="{BB962C8B-B14F-4D97-AF65-F5344CB8AC3E}">
        <p14:creationId xmlns:p14="http://schemas.microsoft.com/office/powerpoint/2010/main" val="7532586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367004" y="71144"/>
            <a:ext cx="11457992" cy="1074076"/>
          </a:xfrm>
        </p:spPr>
        <p:txBody>
          <a:bodyPr>
            <a:normAutofit/>
          </a:bodyPr>
          <a:lstStyle/>
          <a:p>
            <a:pPr algn="ctr"/>
            <a:r>
              <a:rPr lang="en-US" sz="3600"/>
              <a:t>Timeframe for Self-Assessment Stage</a:t>
            </a:r>
          </a:p>
        </p:txBody>
      </p:sp>
      <p:pic>
        <p:nvPicPr>
          <p:cNvPr id="4" name="Picture 3">
            <a:extLst>
              <a:ext uri="{FF2B5EF4-FFF2-40B4-BE49-F238E27FC236}">
                <a16:creationId xmlns:a16="http://schemas.microsoft.com/office/drawing/2014/main" id="{42851162-3DAF-4325-87FE-54CEF65C46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7004" y="97613"/>
            <a:ext cx="1411705" cy="1219200"/>
          </a:xfrm>
          <a:prstGeom prst="rect">
            <a:avLst/>
          </a:prstGeom>
        </p:spPr>
      </p:pic>
      <p:sp>
        <p:nvSpPr>
          <p:cNvPr id="2" name="TextBox 1">
            <a:extLst>
              <a:ext uri="{FF2B5EF4-FFF2-40B4-BE49-F238E27FC236}">
                <a16:creationId xmlns:a16="http://schemas.microsoft.com/office/drawing/2014/main" id="{CAA7FB8B-1BA7-46ED-95AF-0B9FA651C525}"/>
              </a:ext>
            </a:extLst>
          </p:cNvPr>
          <p:cNvSpPr txBox="1"/>
          <p:nvPr/>
        </p:nvSpPr>
        <p:spPr>
          <a:xfrm>
            <a:off x="367004" y="1257885"/>
            <a:ext cx="11351520" cy="4862870"/>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sz="3200" dirty="0">
                <a:solidFill>
                  <a:srgbClr val="12284C"/>
                </a:solidFill>
              </a:rPr>
              <a:t>Be proactive – utilize an internal file review/ TAT support</a:t>
            </a:r>
            <a:endParaRPr lang="en-US" sz="3200" dirty="0">
              <a:solidFill>
                <a:srgbClr val="12284C"/>
              </a:solidFill>
              <a:ea typeface="Open Sans Light"/>
              <a:cs typeface="Open Sans Light"/>
            </a:endParaRPr>
          </a:p>
          <a:p>
            <a:pPr>
              <a:spcAft>
                <a:spcPts val="600"/>
              </a:spcAft>
            </a:pPr>
            <a:r>
              <a:rPr lang="en-US" sz="2400" cap="all" dirty="0">
                <a:ea typeface="Open Sans Light"/>
                <a:cs typeface="Open Sans Light"/>
                <a:hlinkClick r:id="rId4"/>
              </a:rPr>
              <a:t>IDEA &amp; GIFTED FILE REVIEW CONTINUOUS IMPROVEMENT MONITORING CONSIDERATION CHART</a:t>
            </a:r>
            <a:r>
              <a:rPr lang="en-US" sz="3200" cap="all" dirty="0">
                <a:ea typeface="Open Sans Light"/>
                <a:cs typeface="Open Sans Light"/>
              </a:rPr>
              <a:t> </a:t>
            </a:r>
            <a:endParaRPr lang="en-US" sz="3200" dirty="0">
              <a:ea typeface="Open Sans Light"/>
              <a:cs typeface="Open Sans Light"/>
            </a:endParaRPr>
          </a:p>
          <a:p>
            <a:pPr marL="285750" indent="-285750">
              <a:spcAft>
                <a:spcPts val="600"/>
              </a:spcAft>
              <a:buFont typeface="Arial" panose="020B0604020202020204" pitchFamily="34" charset="0"/>
              <a:buChar char="•"/>
            </a:pPr>
            <a:r>
              <a:rPr lang="en-US" sz="3200" dirty="0"/>
              <a:t>June 6 – Notice of initial data collections –</a:t>
            </a:r>
            <a:endParaRPr lang="en-US" dirty="0"/>
          </a:p>
          <a:p>
            <a:pPr marL="742950" lvl="1" indent="-285750">
              <a:spcAft>
                <a:spcPts val="600"/>
              </a:spcAft>
              <a:buFont typeface="Arial" panose="020B0604020202020204" pitchFamily="34" charset="0"/>
              <a:buChar char="•"/>
            </a:pPr>
            <a:r>
              <a:rPr lang="en-US" sz="3200" dirty="0"/>
              <a:t>KIDS IDs available in KIAS</a:t>
            </a:r>
            <a:endParaRPr lang="en-US" sz="3200" dirty="0">
              <a:ea typeface="Open Sans Light"/>
              <a:cs typeface="Open Sans Light"/>
            </a:endParaRPr>
          </a:p>
          <a:p>
            <a:pPr marL="285750" indent="-285750">
              <a:spcAft>
                <a:spcPts val="600"/>
              </a:spcAft>
              <a:buFont typeface="Arial" panose="020B0604020202020204" pitchFamily="34" charset="0"/>
              <a:buChar char="•"/>
            </a:pPr>
            <a:r>
              <a:rPr lang="en-US" sz="3200"/>
              <a:t>July </a:t>
            </a:r>
            <a:r>
              <a:rPr lang="en-US" sz="3200" dirty="0"/>
              <a:t>1– September 15: Data Collection Window - answering compliant or non-compliant</a:t>
            </a:r>
            <a:endParaRPr lang="en-US" sz="3200" dirty="0">
              <a:ea typeface="Open Sans Light"/>
              <a:cs typeface="Open Sans Light"/>
            </a:endParaRPr>
          </a:p>
          <a:p>
            <a:pPr marL="285750" indent="-285750">
              <a:spcAft>
                <a:spcPts val="600"/>
              </a:spcAft>
              <a:buFont typeface="Arial" panose="020B0604020202020204" pitchFamily="34" charset="0"/>
              <a:buChar char="•"/>
            </a:pPr>
            <a:r>
              <a:rPr lang="en-US" sz="3200" dirty="0">
                <a:solidFill>
                  <a:srgbClr val="12284C"/>
                </a:solidFill>
              </a:rPr>
              <a:t>Deadline for </a:t>
            </a:r>
            <a:r>
              <a:rPr lang="en-US" sz="3200" u="sng" dirty="0">
                <a:solidFill>
                  <a:srgbClr val="12284C"/>
                </a:solidFill>
              </a:rPr>
              <a:t>all items</a:t>
            </a:r>
            <a:r>
              <a:rPr lang="en-US" sz="3200" dirty="0">
                <a:solidFill>
                  <a:srgbClr val="12284C"/>
                </a:solidFill>
              </a:rPr>
              <a:t> is 11:59 p.m. Central Time.</a:t>
            </a:r>
            <a:endParaRPr lang="en-US" sz="3200" dirty="0"/>
          </a:p>
          <a:p>
            <a:pPr>
              <a:spcAft>
                <a:spcPts val="600"/>
              </a:spcAft>
            </a:pPr>
            <a:endParaRPr lang="en-US" sz="3200" dirty="0">
              <a:ea typeface="Open Sans Light"/>
              <a:cs typeface="Open Sans Light"/>
            </a:endParaRPr>
          </a:p>
        </p:txBody>
      </p:sp>
    </p:spTree>
    <p:extLst>
      <p:ext uri="{BB962C8B-B14F-4D97-AF65-F5344CB8AC3E}">
        <p14:creationId xmlns:p14="http://schemas.microsoft.com/office/powerpoint/2010/main" val="33777784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367004" y="71144"/>
            <a:ext cx="11457992" cy="1074076"/>
          </a:xfrm>
        </p:spPr>
        <p:txBody>
          <a:bodyPr/>
          <a:lstStyle/>
          <a:p>
            <a:r>
              <a:rPr lang="en-US"/>
              <a:t>Reminder: Change Implemented in 2019</a:t>
            </a:r>
          </a:p>
        </p:txBody>
      </p:sp>
      <p:sp>
        <p:nvSpPr>
          <p:cNvPr id="2" name="TextBox 1">
            <a:extLst>
              <a:ext uri="{FF2B5EF4-FFF2-40B4-BE49-F238E27FC236}">
                <a16:creationId xmlns:a16="http://schemas.microsoft.com/office/drawing/2014/main" id="{CAA7FB8B-1BA7-46ED-95AF-0B9FA651C525}"/>
              </a:ext>
            </a:extLst>
          </p:cNvPr>
          <p:cNvSpPr txBox="1"/>
          <p:nvPr/>
        </p:nvSpPr>
        <p:spPr>
          <a:xfrm>
            <a:off x="367004" y="947167"/>
            <a:ext cx="11351520" cy="517064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b="1" dirty="0"/>
              <a:t>KSDE eliminated the option in KIAS for LEA staff to remove a student/KIDS ID from the self-assessment stage of file review</a:t>
            </a:r>
            <a:r>
              <a:rPr lang="en-US" sz="2000" dirty="0"/>
              <a:t>. LEAs wishing to remove a student from the file review must email </a:t>
            </a:r>
            <a:r>
              <a:rPr lang="en-US" sz="2000" dirty="0">
                <a:hlinkClick r:id="rId4"/>
              </a:rPr>
              <a:t>filereview@ksde.org</a:t>
            </a:r>
            <a:r>
              <a:rPr lang="en-US" sz="2000" dirty="0"/>
              <a:t> with a justification for the requested student removal. The KSDE lead consultants will determine whether or not the student can be removed.</a:t>
            </a:r>
          </a:p>
          <a:p>
            <a:pPr marL="742950" lvl="1" indent="-285750">
              <a:spcAft>
                <a:spcPts val="600"/>
              </a:spcAft>
              <a:buFont typeface="Arial" panose="020B0604020202020204" pitchFamily="34" charset="0"/>
              <a:buChar char="•"/>
            </a:pPr>
            <a:r>
              <a:rPr lang="en-US" sz="2000" dirty="0"/>
              <a:t>Unless the LEA can explain unique circumstances, </a:t>
            </a:r>
            <a:r>
              <a:rPr lang="en-US" sz="2000" b="1" dirty="0"/>
              <a:t>KSDE consultants will </a:t>
            </a:r>
            <a:r>
              <a:rPr lang="en-US" sz="2000" b="1" u="sng" dirty="0"/>
              <a:t>not</a:t>
            </a:r>
            <a:r>
              <a:rPr lang="en-US" sz="2000" b="1" dirty="0"/>
              <a:t> approve requests to remove student files for the following reasons: student moved, student transferred, student graduated, student no longer attends, student exited special education.</a:t>
            </a:r>
          </a:p>
          <a:p>
            <a:pPr marL="742950" lvl="1" indent="-285750">
              <a:spcAft>
                <a:spcPts val="600"/>
              </a:spcAft>
              <a:buFont typeface="Arial" panose="020B0604020202020204" pitchFamily="34" charset="0"/>
              <a:buChar char="•"/>
            </a:pPr>
            <a:r>
              <a:rPr lang="en-US" sz="2000" dirty="0"/>
              <a:t>It is not appropriate to remove a student from the sample because he/she moved out of district or state. LEAs can still answer the file review questions for those students because the file review is based on the previous year’s documentation. The student’s file is still relevant to the LEA’s overall practices and a District Corrective Action Plan is still warranted to correct any identified noncompliance. Per OSEP guidance, </a:t>
            </a:r>
            <a:r>
              <a:rPr lang="en-US" sz="2000" b="1" dirty="0"/>
              <a:t>LEAs will not be required to complete an Individual Corrective Action Plan to correct individual noncompliance for a student who is no longer within the jurisdiction of the LEA </a:t>
            </a:r>
            <a:r>
              <a:rPr lang="en-US" sz="2000" dirty="0"/>
              <a:t>(see OSEP Memo 09-02 Reporting on Correction of Noncompliance, Oct. 17, 2008).</a:t>
            </a:r>
          </a:p>
        </p:txBody>
      </p:sp>
    </p:spTree>
    <p:custDataLst>
      <p:tags r:id="rId1"/>
    </p:custDataLst>
    <p:extLst>
      <p:ext uri="{BB962C8B-B14F-4D97-AF65-F5344CB8AC3E}">
        <p14:creationId xmlns:p14="http://schemas.microsoft.com/office/powerpoint/2010/main" val="11843801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367004" y="71144"/>
            <a:ext cx="11457992" cy="1074076"/>
          </a:xfrm>
        </p:spPr>
        <p:txBody>
          <a:bodyPr/>
          <a:lstStyle/>
          <a:p>
            <a:r>
              <a:rPr lang="en-US"/>
              <a:t>Changes Implemented in 2021</a:t>
            </a:r>
          </a:p>
        </p:txBody>
      </p:sp>
      <p:sp>
        <p:nvSpPr>
          <p:cNvPr id="2" name="TextBox 1">
            <a:extLst>
              <a:ext uri="{FF2B5EF4-FFF2-40B4-BE49-F238E27FC236}">
                <a16:creationId xmlns:a16="http://schemas.microsoft.com/office/drawing/2014/main" id="{CAA7FB8B-1BA7-46ED-95AF-0B9FA651C525}"/>
              </a:ext>
            </a:extLst>
          </p:cNvPr>
          <p:cNvSpPr txBox="1"/>
          <p:nvPr/>
        </p:nvSpPr>
        <p:spPr>
          <a:xfrm>
            <a:off x="420240" y="1145220"/>
            <a:ext cx="11351520" cy="380104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a:solidFill>
                  <a:srgbClr val="12284C"/>
                </a:solidFill>
              </a:rPr>
              <a:t>The IDEA and Gifted Requirements File Review Self Assessment Questions have been updated for all student files.</a:t>
            </a:r>
            <a:endParaRPr lang="en-US" sz="2400"/>
          </a:p>
          <a:p>
            <a:pPr marL="742950" lvl="1" indent="-285750">
              <a:spcAft>
                <a:spcPts val="600"/>
              </a:spcAft>
              <a:buFont typeface="Arial" panose="020B0604020202020204" pitchFamily="34" charset="0"/>
              <a:buChar char="•"/>
            </a:pPr>
            <a:r>
              <a:rPr lang="en-US" sz="2400" u="sng"/>
              <a:t>All</a:t>
            </a:r>
            <a:r>
              <a:rPr lang="en-US" sz="2400"/>
              <a:t> of the 24 self assessment questions must be answered for both IDEA files and gifted files. The questions that do not apply to gifted only will have N/A answer option.</a:t>
            </a:r>
          </a:p>
          <a:p>
            <a:pPr marL="1200150" lvl="2" indent="-285750">
              <a:spcAft>
                <a:spcPts val="600"/>
              </a:spcAft>
              <a:buFont typeface="Arial" panose="020B0604020202020204" pitchFamily="34" charset="0"/>
              <a:buChar char="•"/>
            </a:pPr>
            <a:r>
              <a:rPr lang="en-US" sz="2400"/>
              <a:t>Question 5 (requirement of medical diagnosis)</a:t>
            </a:r>
          </a:p>
          <a:p>
            <a:pPr marL="1200150" lvl="2" indent="-285750">
              <a:spcAft>
                <a:spcPts val="600"/>
              </a:spcAft>
              <a:buFont typeface="Arial" panose="020B0604020202020204" pitchFamily="34" charset="0"/>
              <a:buChar char="•"/>
            </a:pPr>
            <a:r>
              <a:rPr lang="en-US" sz="2400"/>
              <a:t>Question 7 (Specific Learning Disability identification)</a:t>
            </a:r>
          </a:p>
          <a:p>
            <a:pPr marL="1200150" lvl="2" indent="-285750">
              <a:spcAft>
                <a:spcPts val="600"/>
              </a:spcAft>
              <a:buFont typeface="Arial" panose="020B0604020202020204" pitchFamily="34" charset="0"/>
              <a:buChar char="•"/>
            </a:pPr>
            <a:r>
              <a:rPr lang="en-US" sz="2400"/>
              <a:t>Question 17 (alternate assessment)</a:t>
            </a:r>
          </a:p>
          <a:p>
            <a:pPr marL="1200150" lvl="2" indent="-285750">
              <a:spcAft>
                <a:spcPts val="600"/>
              </a:spcAft>
              <a:buFont typeface="Arial" panose="020B0604020202020204" pitchFamily="34" charset="0"/>
              <a:buChar char="•"/>
            </a:pPr>
            <a:r>
              <a:rPr lang="en-US" sz="2400"/>
              <a:t>Question 24 (Least Restrictive Environment)</a:t>
            </a:r>
          </a:p>
        </p:txBody>
      </p:sp>
    </p:spTree>
    <p:custDataLst>
      <p:tags r:id="rId1"/>
    </p:custDataLst>
    <p:extLst>
      <p:ext uri="{BB962C8B-B14F-4D97-AF65-F5344CB8AC3E}">
        <p14:creationId xmlns:p14="http://schemas.microsoft.com/office/powerpoint/2010/main" val="164472250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367004" y="71144"/>
            <a:ext cx="11457992" cy="981801"/>
          </a:xfrm>
        </p:spPr>
        <p:txBody>
          <a:bodyPr>
            <a:normAutofit fontScale="90000"/>
          </a:bodyPr>
          <a:lstStyle/>
          <a:p>
            <a:r>
              <a:rPr lang="en-US" sz="3600"/>
              <a:t>To Redact or Not to Redact? FERPA &amp; IDEA exceptions</a:t>
            </a:r>
          </a:p>
        </p:txBody>
      </p:sp>
      <p:sp>
        <p:nvSpPr>
          <p:cNvPr id="2" name="TextBox 1">
            <a:extLst>
              <a:ext uri="{FF2B5EF4-FFF2-40B4-BE49-F238E27FC236}">
                <a16:creationId xmlns:a16="http://schemas.microsoft.com/office/drawing/2014/main" id="{CAA7FB8B-1BA7-46ED-95AF-0B9FA651C525}"/>
              </a:ext>
            </a:extLst>
          </p:cNvPr>
          <p:cNvSpPr txBox="1"/>
          <p:nvPr/>
        </p:nvSpPr>
        <p:spPr>
          <a:xfrm>
            <a:off x="283876" y="934612"/>
            <a:ext cx="11351520" cy="484748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300" dirty="0">
                <a:solidFill>
                  <a:srgbClr val="12284C"/>
                </a:solidFill>
              </a:rPr>
              <a:t>When uploading student records into the KIAS web application for Data Verification, </a:t>
            </a:r>
            <a:r>
              <a:rPr lang="en-US" sz="2300" b="1" dirty="0">
                <a:solidFill>
                  <a:srgbClr val="12284C"/>
                </a:solidFill>
                <a:highlight>
                  <a:srgbClr val="FFFF00"/>
                </a:highlight>
              </a:rPr>
              <a:t>it is </a:t>
            </a:r>
            <a:r>
              <a:rPr lang="en-US" sz="2300" b="1" u="sng" dirty="0">
                <a:solidFill>
                  <a:srgbClr val="12284C"/>
                </a:solidFill>
                <a:highlight>
                  <a:srgbClr val="FFFF00"/>
                </a:highlight>
              </a:rPr>
              <a:t>not</a:t>
            </a:r>
            <a:r>
              <a:rPr lang="en-US" sz="2300" b="1" dirty="0">
                <a:solidFill>
                  <a:srgbClr val="12284C"/>
                </a:solidFill>
                <a:highlight>
                  <a:srgbClr val="FFFF00"/>
                </a:highlight>
              </a:rPr>
              <a:t> necessary to redact personally identifiable information</a:t>
            </a:r>
            <a:r>
              <a:rPr lang="en-US" sz="2300" dirty="0">
                <a:solidFill>
                  <a:srgbClr val="12284C"/>
                </a:solidFill>
              </a:rPr>
              <a:t>.</a:t>
            </a:r>
          </a:p>
          <a:p>
            <a:pPr marL="285750" indent="-285750">
              <a:spcAft>
                <a:spcPts val="600"/>
              </a:spcAft>
              <a:buFont typeface="Arial" panose="020B0604020202020204" pitchFamily="34" charset="0"/>
              <a:buChar char="•"/>
            </a:pPr>
            <a:r>
              <a:rPr lang="en-US" sz="2300" dirty="0">
                <a:solidFill>
                  <a:srgbClr val="12284C"/>
                </a:solidFill>
              </a:rPr>
              <a:t>FERPA regulations state: “An educational agency or institution may disclose personally identifiable information from an education record of a student without consent if the disclosure is to authorized representatives of state and local education authorities…. Authorized representatives of the officials or agencies may have access to education records in connection with an audit or evaluation of Federal or State supported education programs, or for the enforcement of or compliance with federal legal requirements that relate to those programs.” See 34 C.F.R. 99.31(a)(3)(iv); 99.35(a)(1)</a:t>
            </a:r>
          </a:p>
          <a:p>
            <a:pPr marL="285750" indent="-285750">
              <a:spcAft>
                <a:spcPts val="600"/>
              </a:spcAft>
              <a:buFont typeface="Arial" panose="020B0604020202020204" pitchFamily="34" charset="0"/>
              <a:buChar char="•"/>
            </a:pPr>
            <a:r>
              <a:rPr lang="en-US" sz="2300" dirty="0">
                <a:solidFill>
                  <a:srgbClr val="12284C"/>
                </a:solidFill>
              </a:rPr>
              <a:t>IDEA regulations state: “Parental consent is not required before personally identifiable information is released to officials of participating agencies for purposes of meeting a requirement of this part.” See 34 C.F.R. 300.622(b)(1)</a:t>
            </a:r>
            <a:endParaRPr lang="en-US" sz="2300" dirty="0"/>
          </a:p>
        </p:txBody>
      </p:sp>
    </p:spTree>
    <p:extLst>
      <p:ext uri="{BB962C8B-B14F-4D97-AF65-F5344CB8AC3E}">
        <p14:creationId xmlns:p14="http://schemas.microsoft.com/office/powerpoint/2010/main" val="74086453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8F344-2E14-4293-BA8C-66BB98FECC40}"/>
              </a:ext>
            </a:extLst>
          </p:cNvPr>
          <p:cNvSpPr>
            <a:spLocks noGrp="1"/>
          </p:cNvSpPr>
          <p:nvPr>
            <p:ph type="title"/>
          </p:nvPr>
        </p:nvSpPr>
        <p:spPr/>
        <p:txBody>
          <a:bodyPr/>
          <a:lstStyle/>
          <a:p>
            <a:r>
              <a:rPr lang="en-US" dirty="0"/>
              <a:t>Continuous Improvement Consideration Chart</a:t>
            </a:r>
          </a:p>
        </p:txBody>
      </p:sp>
    </p:spTree>
    <p:extLst>
      <p:ext uri="{BB962C8B-B14F-4D97-AF65-F5344CB8AC3E}">
        <p14:creationId xmlns:p14="http://schemas.microsoft.com/office/powerpoint/2010/main" val="254279427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19C9F4-7464-1DF3-A64F-AB1D9D3E8E8B}"/>
              </a:ext>
            </a:extLst>
          </p:cNvPr>
          <p:cNvSpPr>
            <a:spLocks noGrp="1"/>
          </p:cNvSpPr>
          <p:nvPr>
            <p:ph type="title"/>
          </p:nvPr>
        </p:nvSpPr>
        <p:spPr/>
        <p:txBody>
          <a:bodyPr>
            <a:normAutofit/>
          </a:bodyPr>
          <a:lstStyle/>
          <a:p>
            <a:r>
              <a:rPr lang="en-US" sz="2000" dirty="0">
                <a:latin typeface="Open Sans Semibold"/>
                <a:ea typeface="Open Sans Semibold"/>
                <a:cs typeface="Open Sans Semibold"/>
              </a:rPr>
              <a:t>IDEA &amp; Gifted File Review Continuous Improvement Monitoring Consideration Chart: A Technical Assistance Tool for LEAs Conducting KIAS IDEA &amp; Gifted File Reviews and/or Internal System Reviews</a:t>
            </a:r>
          </a:p>
        </p:txBody>
      </p:sp>
      <p:graphicFrame>
        <p:nvGraphicFramePr>
          <p:cNvPr id="7" name="Content Placeholder 6">
            <a:extLst>
              <a:ext uri="{FF2B5EF4-FFF2-40B4-BE49-F238E27FC236}">
                <a16:creationId xmlns:a16="http://schemas.microsoft.com/office/drawing/2014/main" id="{DCE2D12E-630B-443A-8029-749AD02819A0}"/>
              </a:ext>
            </a:extLst>
          </p:cNvPr>
          <p:cNvGraphicFramePr>
            <a:graphicFrameLocks noGrp="1"/>
          </p:cNvGraphicFramePr>
          <p:nvPr>
            <p:ph idx="1"/>
            <p:extLst>
              <p:ext uri="{D42A27DB-BD31-4B8C-83A1-F6EECF244321}">
                <p14:modId xmlns:p14="http://schemas.microsoft.com/office/powerpoint/2010/main" val="2718060785"/>
              </p:ext>
            </p:extLst>
          </p:nvPr>
        </p:nvGraphicFramePr>
        <p:xfrm>
          <a:off x="1080247" y="1497106"/>
          <a:ext cx="10161493" cy="4688542"/>
        </p:xfrm>
        <a:graphic>
          <a:graphicData uri="http://schemas.openxmlformats.org/drawingml/2006/table">
            <a:tbl>
              <a:tblPr firstRow="1">
                <a:tableStyleId>{5DA37D80-6434-44D0-A028-1B22A696006F}</a:tableStyleId>
              </a:tblPr>
              <a:tblGrid>
                <a:gridCol w="3386932">
                  <a:extLst>
                    <a:ext uri="{9D8B030D-6E8A-4147-A177-3AD203B41FA5}">
                      <a16:colId xmlns:a16="http://schemas.microsoft.com/office/drawing/2014/main" val="737041078"/>
                    </a:ext>
                  </a:extLst>
                </a:gridCol>
                <a:gridCol w="3386932">
                  <a:extLst>
                    <a:ext uri="{9D8B030D-6E8A-4147-A177-3AD203B41FA5}">
                      <a16:colId xmlns:a16="http://schemas.microsoft.com/office/drawing/2014/main" val="3032554237"/>
                    </a:ext>
                  </a:extLst>
                </a:gridCol>
                <a:gridCol w="3387629">
                  <a:extLst>
                    <a:ext uri="{9D8B030D-6E8A-4147-A177-3AD203B41FA5}">
                      <a16:colId xmlns:a16="http://schemas.microsoft.com/office/drawing/2014/main" val="3146109888"/>
                    </a:ext>
                  </a:extLst>
                </a:gridCol>
              </a:tblGrid>
              <a:tr h="223264">
                <a:tc>
                  <a:txBody>
                    <a:bodyPr/>
                    <a:lstStyle/>
                    <a:p>
                      <a:pPr marL="0" marR="96520" algn="ctr">
                        <a:spcBef>
                          <a:spcPts val="285"/>
                        </a:spcBef>
                        <a:spcAft>
                          <a:spcPts val="0"/>
                        </a:spcAft>
                      </a:pPr>
                      <a:r>
                        <a:rPr lang="en-US" sz="1200">
                          <a:effectLst/>
                        </a:rPr>
                        <a:t>File Review Question</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96520" algn="ctr">
                        <a:spcBef>
                          <a:spcPts val="285"/>
                        </a:spcBef>
                        <a:spcAft>
                          <a:spcPts val="0"/>
                        </a:spcAft>
                      </a:pPr>
                      <a:r>
                        <a:rPr lang="en-US" sz="1200">
                          <a:effectLst/>
                        </a:rPr>
                        <a:t>Documentation Requirements</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96520" algn="ctr">
                        <a:spcBef>
                          <a:spcPts val="285"/>
                        </a:spcBef>
                        <a:spcAft>
                          <a:spcPts val="0"/>
                        </a:spcAft>
                      </a:pPr>
                      <a:r>
                        <a:rPr lang="en-US" sz="1200">
                          <a:effectLst/>
                        </a:rPr>
                        <a:t>Acceptable Practices</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79087454"/>
                  </a:ext>
                </a:extLst>
              </a:tr>
              <a:tr h="2604745">
                <a:tc>
                  <a:txBody>
                    <a:bodyPr/>
                    <a:lstStyle/>
                    <a:p>
                      <a:pPr marL="0" marR="0">
                        <a:spcBef>
                          <a:spcPts val="5"/>
                        </a:spcBef>
                        <a:spcAft>
                          <a:spcPts val="0"/>
                        </a:spcAft>
                      </a:pPr>
                      <a:r>
                        <a:rPr lang="en-US" sz="1000">
                          <a:effectLst/>
                        </a:rPr>
                        <a:t>Question #1:</a:t>
                      </a:r>
                      <a:endParaRPr lang="en-US" sz="1100">
                        <a:effectLst/>
                      </a:endParaRPr>
                    </a:p>
                    <a:p>
                      <a:pPr marL="0" marR="96520">
                        <a:spcBef>
                          <a:spcPts val="285"/>
                        </a:spcBef>
                        <a:spcAft>
                          <a:spcPts val="0"/>
                        </a:spcAft>
                      </a:pPr>
                      <a:r>
                        <a:rPr lang="en-US" sz="1000">
                          <a:effectLst/>
                        </a:rPr>
                        <a:t>Was a copy of parent rights/procedural safeguards provided to both of the student’s parents (or legal education decision-maker) </a:t>
                      </a:r>
                      <a:r>
                        <a:rPr lang="en-US" sz="1100">
                          <a:effectLst/>
                        </a:rPr>
                        <a:t>     </a:t>
                      </a:r>
                      <a:r>
                        <a:rPr lang="en-US" sz="1000">
                          <a:effectLst/>
                        </a:rPr>
                        <a:t>and the student (if the student is 18 or older) in all required instances and in the native language of the parents/adult student or other mode of communication used by the parents/adult student?</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342900" marR="154940" lvl="0" indent="-342900">
                        <a:spcBef>
                          <a:spcPts val="0"/>
                        </a:spcBef>
                        <a:spcAft>
                          <a:spcPts val="0"/>
                        </a:spcAft>
                        <a:buFont typeface="Symbol" panose="05050102010706020507" pitchFamily="18" charset="2"/>
                        <a:buChar char=""/>
                        <a:tabLst>
                          <a:tab pos="295275" algn="l"/>
                          <a:tab pos="295910" algn="l"/>
                        </a:tabLst>
                      </a:pPr>
                      <a:r>
                        <a:rPr lang="en-US" sz="1000">
                          <a:effectLst/>
                        </a:rPr>
                        <a:t>Documentation that copy of parent rights/procedural safeguards was provided to both of the student’s parents (or legal education decision-maker) when parents are living in separate households and student (if 18 or older) in ALL required instances, AND</a:t>
                      </a:r>
                      <a:endParaRPr lang="en-US" sz="1100">
                        <a:effectLst/>
                      </a:endParaRPr>
                    </a:p>
                    <a:p>
                      <a:pPr marL="342900" marR="182245" lvl="0" indent="-342900">
                        <a:spcBef>
                          <a:spcPts val="0"/>
                        </a:spcBef>
                        <a:spcAft>
                          <a:spcPts val="0"/>
                        </a:spcAft>
                        <a:buFont typeface="Symbol" panose="05050102010706020507" pitchFamily="18" charset="2"/>
                        <a:buChar char=""/>
                        <a:tabLst>
                          <a:tab pos="295275" algn="l"/>
                          <a:tab pos="295910" algn="l"/>
                        </a:tabLst>
                      </a:pPr>
                      <a:r>
                        <a:rPr lang="en-US" sz="1000">
                          <a:effectLst/>
                        </a:rPr>
                        <a:t>Evidence that parent rights/procedural safeguards provided were written in the native language or other mode of communication used by the parents/adult student.</a:t>
                      </a:r>
                      <a:endParaRPr lang="en-US" sz="1100">
                        <a:effectLst/>
                      </a:endParaRPr>
                    </a:p>
                    <a:p>
                      <a:pPr marL="342900" marR="182245" lvl="0" indent="-342900">
                        <a:spcBef>
                          <a:spcPts val="0"/>
                        </a:spcBef>
                        <a:spcAft>
                          <a:spcPts val="0"/>
                        </a:spcAft>
                        <a:buFont typeface="Symbol" panose="05050102010706020507" pitchFamily="18" charset="2"/>
                        <a:buChar char=""/>
                        <a:tabLst>
                          <a:tab pos="295275" algn="l"/>
                          <a:tab pos="295910" algn="l"/>
                        </a:tabLst>
                      </a:pPr>
                      <a:r>
                        <a:rPr lang="en-US" sz="1000">
                          <a:effectLst/>
                        </a:rPr>
                        <a:t>Gather documentation that one parent cannot be located.</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342900" marR="0" lvl="0" indent="-342900">
                        <a:spcBef>
                          <a:spcPts val="0"/>
                        </a:spcBef>
                        <a:spcAft>
                          <a:spcPts val="0"/>
                        </a:spcAft>
                        <a:buSzPts val="1000"/>
                        <a:buFont typeface="Arial" panose="020B0604020202020204" pitchFamily="34" charset="0"/>
                        <a:buChar char="●"/>
                        <a:tabLst>
                          <a:tab pos="295275" algn="l"/>
                          <a:tab pos="295910" algn="l"/>
                        </a:tabLst>
                      </a:pPr>
                      <a:r>
                        <a:rPr lang="en-US" sz="1000">
                          <a:effectLst/>
                        </a:rPr>
                        <a:t>Provide parent rights to both parents when parents are living in separate households; AND</a:t>
                      </a:r>
                      <a:endParaRPr lang="en-US" sz="1100">
                        <a:effectLst/>
                      </a:endParaRPr>
                    </a:p>
                    <a:p>
                      <a:pPr marL="342900" marR="159385" lvl="0" indent="-342900">
                        <a:spcBef>
                          <a:spcPts val="10"/>
                        </a:spcBef>
                        <a:spcAft>
                          <a:spcPts val="0"/>
                        </a:spcAft>
                        <a:buSzPts val="1000"/>
                        <a:buFont typeface="Arial" panose="020B0604020202020204" pitchFamily="34" charset="0"/>
                        <a:buChar char="●"/>
                        <a:tabLst>
                          <a:tab pos="295275" algn="l"/>
                          <a:tab pos="295910" algn="l"/>
                        </a:tabLst>
                      </a:pPr>
                      <a:r>
                        <a:rPr lang="en-US" sz="1000">
                          <a:effectLst/>
                        </a:rPr>
                        <a:t>Provide parent rights in native language or other mode of communication used by parents/adult student;</a:t>
                      </a:r>
                      <a:endParaRPr lang="en-US" sz="1100">
                        <a:effectLst/>
                      </a:endParaRPr>
                    </a:p>
                    <a:p>
                      <a:pPr marL="342900" marR="159385" lvl="0" indent="-342900">
                        <a:spcBef>
                          <a:spcPts val="10"/>
                        </a:spcBef>
                        <a:spcAft>
                          <a:spcPts val="0"/>
                        </a:spcAft>
                        <a:buSzPts val="1000"/>
                        <a:buFont typeface="Arial" panose="020B0604020202020204" pitchFamily="34" charset="0"/>
                        <a:buChar char="●"/>
                        <a:tabLst>
                          <a:tab pos="295275" algn="l"/>
                          <a:tab pos="295910" algn="l"/>
                        </a:tabLst>
                      </a:pPr>
                      <a:r>
                        <a:rPr lang="en-US" sz="1000">
                          <a:effectLst/>
                        </a:rPr>
                        <a:t>Offer to convene the team to reconsider the action taken by the LEA with the parent.</a:t>
                      </a:r>
                      <a:endParaRPr lang="en-US" sz="1100">
                        <a:effectLst/>
                        <a:latin typeface="Noto Sans Symbols"/>
                        <a:ea typeface="Noto Sans Symbols"/>
                        <a:cs typeface="Noto Sans Symbols"/>
                      </a:endParaRPr>
                    </a:p>
                  </a:txBody>
                  <a:tcPr marL="68580" marR="68580" marT="0" marB="0"/>
                </a:tc>
                <a:extLst>
                  <a:ext uri="{0D108BD9-81ED-4DB2-BD59-A6C34878D82A}">
                    <a16:rowId xmlns:a16="http://schemas.microsoft.com/office/drawing/2014/main" val="2511299537"/>
                  </a:ext>
                </a:extLst>
              </a:tr>
              <a:tr h="1860533">
                <a:tc>
                  <a:txBody>
                    <a:bodyPr/>
                    <a:lstStyle/>
                    <a:p>
                      <a:pPr marL="0" marR="0">
                        <a:lnSpc>
                          <a:spcPct val="100000"/>
                        </a:lnSpc>
                        <a:spcBef>
                          <a:spcPts val="5"/>
                        </a:spcBef>
                        <a:spcAft>
                          <a:spcPts val="0"/>
                        </a:spcAft>
                      </a:pPr>
                      <a:r>
                        <a:rPr lang="en-US" sz="1000">
                          <a:effectLst/>
                        </a:rPr>
                        <a:t>Question #2:</a:t>
                      </a:r>
                      <a:endParaRPr lang="en-US" sz="1100">
                        <a:effectLst/>
                      </a:endParaRPr>
                    </a:p>
                    <a:p>
                      <a:pPr marL="0" marR="96520">
                        <a:spcBef>
                          <a:spcPts val="285"/>
                        </a:spcBef>
                        <a:spcAft>
                          <a:spcPts val="0"/>
                        </a:spcAft>
                      </a:pPr>
                      <a:r>
                        <a:rPr lang="en-US" sz="1000">
                          <a:effectLst/>
                        </a:rPr>
                        <a:t>Were evaluation materials selected and administered so as to not be discriminatory on a racial or cultural basis?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342900" marR="115570" lvl="0" indent="-342900">
                        <a:spcBef>
                          <a:spcPts val="0"/>
                        </a:spcBef>
                        <a:spcAft>
                          <a:spcPts val="0"/>
                        </a:spcAft>
                        <a:buSzPts val="1000"/>
                        <a:buFont typeface="Arial" panose="020B0604020202020204" pitchFamily="34" charset="0"/>
                        <a:buChar char="●"/>
                        <a:tabLst>
                          <a:tab pos="295275" algn="l"/>
                          <a:tab pos="295910" algn="l"/>
                        </a:tabLst>
                      </a:pPr>
                      <a:r>
                        <a:rPr lang="en-US" sz="1000">
                          <a:effectLst/>
                        </a:rPr>
                        <a:t>There must be documentation to show that elimination of racial and cultural discrimination was considered when selecting and administering evaluation materials for the particular student.</a:t>
                      </a:r>
                      <a:endParaRPr lang="en-US" sz="1100">
                        <a:effectLst/>
                      </a:endParaRPr>
                    </a:p>
                    <a:p>
                      <a:pPr marL="0" marR="97790">
                        <a:spcBef>
                          <a:spcPts val="0"/>
                        </a:spcBef>
                        <a:spcAft>
                          <a:spcPts val="0"/>
                        </a:spcAft>
                      </a:pPr>
                      <a:r>
                        <a:rPr lang="en-US" sz="1150">
                          <a:effectLst/>
                        </a:rPr>
                        <a:t> </a:t>
                      </a:r>
                      <a:endParaRPr lang="en-US" sz="1100">
                        <a:effectLst/>
                      </a:endParaRPr>
                    </a:p>
                    <a:p>
                      <a:pPr marL="0" marR="96520">
                        <a:spcBef>
                          <a:spcPts val="285"/>
                        </a:spcBef>
                        <a:spcAft>
                          <a:spcPts val="0"/>
                        </a:spcAft>
                      </a:pPr>
                      <a:r>
                        <a:rPr lang="en-US" sz="1000">
                          <a:effectLst/>
                        </a:rPr>
                        <a:t>NOTE: A checkbox or boiler plate language does not meet this requirement.</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342900" marR="102870" lvl="0" indent="-342900" fontAlgn="base">
                        <a:spcBef>
                          <a:spcPts val="0"/>
                        </a:spcBef>
                        <a:spcAft>
                          <a:spcPts val="0"/>
                        </a:spcAft>
                        <a:buSzPts val="1000"/>
                        <a:buFont typeface="Arial" panose="020B0604020202020204" pitchFamily="34" charset="0"/>
                        <a:buChar char="●"/>
                      </a:pPr>
                      <a:r>
                        <a:rPr lang="en-US" sz="1000" dirty="0">
                          <a:effectLst/>
                        </a:rPr>
                        <a:t>Document the assessment selection and administration thought process used, including how racial and cultural bias was considered for the particular student (e.g., review of relevant evidence from technical manuals and other demographic information considered by the team for this particular student) OR</a:t>
                      </a:r>
                      <a:endParaRPr lang="en-US" sz="1100" dirty="0">
                        <a:effectLst/>
                      </a:endParaRPr>
                    </a:p>
                    <a:p>
                      <a:pPr marL="342900" marR="102870" lvl="0" indent="-342900" fontAlgn="base">
                        <a:spcBef>
                          <a:spcPts val="0"/>
                        </a:spcBef>
                        <a:spcAft>
                          <a:spcPts val="0"/>
                        </a:spcAft>
                        <a:buSzPts val="1000"/>
                        <a:buFont typeface="Arial" panose="020B0604020202020204" pitchFamily="34" charset="0"/>
                        <a:buChar char="●"/>
                      </a:pPr>
                      <a:r>
                        <a:rPr lang="en-US" sz="1000" dirty="0">
                          <a:effectLst/>
                        </a:rPr>
                        <a:t>Provide PWN and obtain parent consent and conduct non-discriminatory evaluation.</a:t>
                      </a:r>
                      <a:endParaRPr lang="en-US" sz="1100" dirty="0">
                        <a:effectLst/>
                        <a:latin typeface="Noto Sans Symbols"/>
                        <a:ea typeface="Noto Sans Symbols"/>
                        <a:cs typeface="Noto Sans Symbols"/>
                      </a:endParaRPr>
                    </a:p>
                  </a:txBody>
                  <a:tcPr marL="68580" marR="68580" marT="0" marB="0"/>
                </a:tc>
                <a:extLst>
                  <a:ext uri="{0D108BD9-81ED-4DB2-BD59-A6C34878D82A}">
                    <a16:rowId xmlns:a16="http://schemas.microsoft.com/office/drawing/2014/main" val="3081821386"/>
                  </a:ext>
                </a:extLst>
              </a:tr>
            </a:tbl>
          </a:graphicData>
        </a:graphic>
      </p:graphicFrame>
    </p:spTree>
    <p:extLst>
      <p:ext uri="{BB962C8B-B14F-4D97-AF65-F5344CB8AC3E}">
        <p14:creationId xmlns:p14="http://schemas.microsoft.com/office/powerpoint/2010/main" val="39396853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2EAB7A-28D2-2BBC-2462-4F7F5DE7D24A}"/>
              </a:ext>
            </a:extLst>
          </p:cNvPr>
          <p:cNvSpPr>
            <a:spLocks noGrp="1"/>
          </p:cNvSpPr>
          <p:nvPr>
            <p:ph idx="1"/>
          </p:nvPr>
        </p:nvSpPr>
        <p:spPr/>
        <p:txBody>
          <a:bodyPr>
            <a:normAutofit lnSpcReduction="10000"/>
          </a:bodyPr>
          <a:lstStyle/>
          <a:p>
            <a:pPr>
              <a:lnSpc>
                <a:spcPct val="100000"/>
              </a:lnSpc>
            </a:pPr>
            <a:r>
              <a:rPr lang="en-US" dirty="0"/>
              <a:t>Helpful documentation on Graduated students is often found on the Summary of Performance (SOP)</a:t>
            </a:r>
          </a:p>
          <a:p>
            <a:pPr>
              <a:lnSpc>
                <a:spcPct val="100000"/>
              </a:lnSpc>
            </a:pPr>
            <a:r>
              <a:rPr lang="en-US" dirty="0"/>
              <a:t>A Summary of Performance (SOP) is required for a child with a disability whose eligibility under special education terminates due to graduation with a regular diploma, or due to exceeding the age of eligibility. The local education agency must provide the child with a summary of the child’s academic achievement and functional performance, which must include recommendations on how to assist the child in meeting the child’s postsecondary goals (K.S.A. 72-3428(m); 34 C.F.R. 300.305(e)(3).</a:t>
            </a:r>
          </a:p>
        </p:txBody>
      </p:sp>
      <p:sp>
        <p:nvSpPr>
          <p:cNvPr id="3" name="Title 2">
            <a:extLst>
              <a:ext uri="{FF2B5EF4-FFF2-40B4-BE49-F238E27FC236}">
                <a16:creationId xmlns:a16="http://schemas.microsoft.com/office/drawing/2014/main" id="{0DF53750-D94E-4553-3457-152CB0EA56F1}"/>
              </a:ext>
            </a:extLst>
          </p:cNvPr>
          <p:cNvSpPr>
            <a:spLocks noGrp="1"/>
          </p:cNvSpPr>
          <p:nvPr>
            <p:ph type="title"/>
          </p:nvPr>
        </p:nvSpPr>
        <p:spPr/>
        <p:txBody>
          <a:bodyPr>
            <a:normAutofit/>
          </a:bodyPr>
          <a:lstStyle/>
          <a:p>
            <a:r>
              <a:rPr lang="en-US" sz="2800" dirty="0">
                <a:latin typeface="Open Sans Semibold"/>
                <a:ea typeface="Open Sans Semibold"/>
                <a:cs typeface="Open Sans Semibold"/>
              </a:rPr>
              <a:t>IDEA &amp; Gifted File Review Continuous Improvement Monitoring Consideration Chart: Reviewing files of Students who graduated</a:t>
            </a:r>
            <a:endParaRPr lang="en-US" sz="2800" dirty="0"/>
          </a:p>
        </p:txBody>
      </p:sp>
    </p:spTree>
    <p:extLst>
      <p:ext uri="{BB962C8B-B14F-4D97-AF65-F5344CB8AC3E}">
        <p14:creationId xmlns:p14="http://schemas.microsoft.com/office/powerpoint/2010/main" val="27491424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43C02B-DA1F-C1FD-0B4B-ECA1E27764F9}"/>
              </a:ext>
            </a:extLst>
          </p:cNvPr>
          <p:cNvSpPr>
            <a:spLocks noGrp="1"/>
          </p:cNvSpPr>
          <p:nvPr>
            <p:ph idx="1"/>
          </p:nvPr>
        </p:nvSpPr>
        <p:spPr/>
        <p:txBody>
          <a:bodyPr>
            <a:normAutofit fontScale="92500" lnSpcReduction="10000"/>
          </a:bodyPr>
          <a:lstStyle/>
          <a:p>
            <a:pPr>
              <a:lnSpc>
                <a:spcPct val="110000"/>
              </a:lnSpc>
            </a:pPr>
            <a:r>
              <a:rPr lang="en-US" dirty="0"/>
              <a:t>The first activity the reevaluation team is to conduct is a review of existing data. The reevaluation team needs to consider all data that is currently available including evaluations and information provided by the parents, current classroom-based, local, or State assessments, and classroom-based observations; and observations by teachers and related service providers; and the child’s response to scientifically, research-based interventions, if implemented. The review of existing data, as part of the evaluation, may be conducted without a meeting and without consent from the parents (K.A.R. 91-408(c)(d); K.A.R. 91-40-27(e); 34 C.F.R. 300.305(b); 34 C.F.R. 300.300(d)(1)).</a:t>
            </a:r>
          </a:p>
        </p:txBody>
      </p:sp>
      <p:sp>
        <p:nvSpPr>
          <p:cNvPr id="3" name="Title 2">
            <a:extLst>
              <a:ext uri="{FF2B5EF4-FFF2-40B4-BE49-F238E27FC236}">
                <a16:creationId xmlns:a16="http://schemas.microsoft.com/office/drawing/2014/main" id="{C9FC0B95-CC85-E7E7-68FF-D60FCE83747C}"/>
              </a:ext>
            </a:extLst>
          </p:cNvPr>
          <p:cNvSpPr>
            <a:spLocks noGrp="1"/>
          </p:cNvSpPr>
          <p:nvPr>
            <p:ph type="title"/>
          </p:nvPr>
        </p:nvSpPr>
        <p:spPr>
          <a:xfrm>
            <a:off x="838200" y="434340"/>
            <a:ext cx="10515600" cy="1256348"/>
          </a:xfrm>
        </p:spPr>
        <p:txBody>
          <a:bodyPr>
            <a:normAutofit/>
          </a:bodyPr>
          <a:lstStyle/>
          <a:p>
            <a:r>
              <a:rPr lang="en-US" sz="2800" dirty="0">
                <a:latin typeface="Open Sans Semibold"/>
                <a:ea typeface="Open Sans Semibold"/>
                <a:cs typeface="Open Sans Semibold"/>
              </a:rPr>
              <a:t>IDEA &amp; Gifted File Review Continuous Improvement Monitoring Consideration Chart: Move-in Students and review of existing data</a:t>
            </a:r>
            <a:endParaRPr lang="en-US" sz="2800" dirty="0"/>
          </a:p>
        </p:txBody>
      </p:sp>
    </p:spTree>
    <p:extLst>
      <p:ext uri="{BB962C8B-B14F-4D97-AF65-F5344CB8AC3E}">
        <p14:creationId xmlns:p14="http://schemas.microsoft.com/office/powerpoint/2010/main" val="332077482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F2B2EE-87E9-464B-9F3A-F507A43E0DBC}"/>
              </a:ext>
            </a:extLst>
          </p:cNvPr>
          <p:cNvSpPr>
            <a:spLocks noGrp="1"/>
          </p:cNvSpPr>
          <p:nvPr>
            <p:ph idx="1"/>
          </p:nvPr>
        </p:nvSpPr>
        <p:spPr>
          <a:xfrm>
            <a:off x="838200" y="1644073"/>
            <a:ext cx="11049000" cy="4532890"/>
          </a:xfrm>
        </p:spPr>
        <p:txBody>
          <a:bodyPr>
            <a:normAutofit/>
          </a:bodyPr>
          <a:lstStyle/>
          <a:p>
            <a:pPr fontAlgn="base"/>
            <a:r>
              <a:rPr lang="en-US" sz="2400"/>
              <a:t>8:30-9:00       Registration​</a:t>
            </a:r>
          </a:p>
          <a:p>
            <a:pPr fontAlgn="base"/>
            <a:r>
              <a:rPr lang="en-US" sz="2400"/>
              <a:t>9:00-9:15       Welcome and Review of the day ​</a:t>
            </a:r>
          </a:p>
          <a:p>
            <a:pPr fontAlgn="base"/>
            <a:r>
              <a:rPr lang="en-US" sz="2400"/>
              <a:t>9:15-9:45       KIAS Overview ​</a:t>
            </a:r>
          </a:p>
          <a:p>
            <a:pPr fontAlgn="base"/>
            <a:r>
              <a:rPr lang="en-US" sz="2400"/>
              <a:t>9:45-11:30     IDEA and Gifted Self-Assessment Requirements​</a:t>
            </a:r>
          </a:p>
          <a:p>
            <a:pPr fontAlgn="base"/>
            <a:r>
              <a:rPr lang="en-US" sz="2400"/>
              <a:t>11:30-12:30   Lunch​</a:t>
            </a:r>
          </a:p>
          <a:p>
            <a:pPr fontAlgn="base"/>
            <a:r>
              <a:rPr lang="en-US" sz="2400"/>
              <a:t>12:30-3:45     IDEA and Gifted Self-Assessment Requirements continued​</a:t>
            </a:r>
          </a:p>
          <a:p>
            <a:pPr fontAlgn="base"/>
            <a:r>
              <a:rPr lang="en-US" sz="2400"/>
              <a:t>3:45-4:00       Wrap up​</a:t>
            </a:r>
          </a:p>
          <a:p>
            <a:pPr marL="0" indent="0" fontAlgn="base">
              <a:buNone/>
            </a:pPr>
            <a:endParaRPr lang="en-US" sz="2400"/>
          </a:p>
          <a:p>
            <a:pPr fontAlgn="base"/>
            <a:r>
              <a:rPr lang="en-US" sz="2400"/>
              <a:t>Breaks may be taken as often and as needed throughout the day</a:t>
            </a:r>
            <a:r>
              <a:rPr lang="en-US"/>
              <a:t>​</a:t>
            </a:r>
          </a:p>
        </p:txBody>
      </p:sp>
      <p:sp>
        <p:nvSpPr>
          <p:cNvPr id="3" name="Title 2">
            <a:extLst>
              <a:ext uri="{FF2B5EF4-FFF2-40B4-BE49-F238E27FC236}">
                <a16:creationId xmlns:a16="http://schemas.microsoft.com/office/drawing/2014/main" id="{D2B5FFF4-96EC-4603-8EDC-0022E0AE3F66}"/>
              </a:ext>
            </a:extLst>
          </p:cNvPr>
          <p:cNvSpPr>
            <a:spLocks noGrp="1"/>
          </p:cNvSpPr>
          <p:nvPr>
            <p:ph type="title"/>
          </p:nvPr>
        </p:nvSpPr>
        <p:spPr/>
        <p:txBody>
          <a:bodyPr/>
          <a:lstStyle/>
          <a:p>
            <a:r>
              <a:rPr lang="en-US"/>
              <a:t>Agenda</a:t>
            </a:r>
          </a:p>
        </p:txBody>
      </p:sp>
    </p:spTree>
    <p:custDataLst>
      <p:tags r:id="rId1"/>
    </p:custDataLst>
    <p:extLst>
      <p:ext uri="{BB962C8B-B14F-4D97-AF65-F5344CB8AC3E}">
        <p14:creationId xmlns:p14="http://schemas.microsoft.com/office/powerpoint/2010/main" val="67429891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D884-E546-4E1E-BACC-BC020CE59D54}"/>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21045502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p:txBody>
          <a:bodyPr/>
          <a:lstStyle/>
          <a:p>
            <a:r>
              <a:rPr lang="en-US" dirty="0"/>
              <a:t>Initial Data Collection</a:t>
            </a:r>
          </a:p>
        </p:txBody>
      </p:sp>
    </p:spTree>
    <p:custDataLst>
      <p:tags r:id="rId1"/>
    </p:custDataLst>
    <p:extLst>
      <p:ext uri="{BB962C8B-B14F-4D97-AF65-F5344CB8AC3E}">
        <p14:creationId xmlns:p14="http://schemas.microsoft.com/office/powerpoint/2010/main" val="21816434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813342" y="3429000"/>
            <a:ext cx="10565316" cy="1841303"/>
          </a:xfrm>
        </p:spPr>
        <p:txBody>
          <a:bodyPr>
            <a:normAutofit fontScale="90000"/>
          </a:bodyPr>
          <a:lstStyle/>
          <a:p>
            <a:r>
              <a:rPr lang="en-US" sz="4000" dirty="0">
                <a:hlinkClick r:id="rId4">
                  <a:extLst>
                    <a:ext uri="{A12FA001-AC4F-418D-AE19-62706E023703}">
                      <ahyp:hlinkClr xmlns:ahyp="http://schemas.microsoft.com/office/drawing/2018/hyperlinkcolor" val="tx"/>
                    </a:ext>
                  </a:extLst>
                </a:hlinkClick>
              </a:rPr>
              <a:t>IDEA &amp; Gifted File Review Self-Assessment: </a:t>
            </a:r>
            <a:r>
              <a:rPr lang="en-US" sz="4000" dirty="0"/>
              <a:t>Parent Rights</a:t>
            </a:r>
            <a:br>
              <a:rPr lang="en-US" sz="4000" dirty="0"/>
            </a:br>
            <a:r>
              <a:rPr lang="en-US" sz="4000" dirty="0">
                <a:hlinkClick r:id="rId4">
                  <a:extLst>
                    <a:ext uri="{A12FA001-AC4F-418D-AE19-62706E023703}">
                      <ahyp:hlinkClr xmlns:ahyp="http://schemas.microsoft.com/office/drawing/2018/hyperlinkcolor" val="tx"/>
                    </a:ext>
                  </a:extLst>
                </a:hlinkClick>
              </a:rPr>
              <a:t> </a:t>
            </a:r>
            <a:br>
              <a:rPr lang="en-US" dirty="0">
                <a:hlinkClick r:id="rId4">
                  <a:extLst>
                    <a:ext uri="{A12FA001-AC4F-418D-AE19-62706E023703}">
                      <ahyp:hlinkClr xmlns:ahyp="http://schemas.microsoft.com/office/drawing/2018/hyperlinkcolor" val="tx"/>
                    </a:ext>
                  </a:extLst>
                </a:hlinkClick>
              </a:rPr>
            </a:br>
            <a:endParaRPr lang="en-US" sz="3200" dirty="0"/>
          </a:p>
        </p:txBody>
      </p:sp>
    </p:spTree>
    <p:custDataLst>
      <p:tags r:id="rId1"/>
    </p:custDataLst>
    <p:extLst>
      <p:ext uri="{BB962C8B-B14F-4D97-AF65-F5344CB8AC3E}">
        <p14:creationId xmlns:p14="http://schemas.microsoft.com/office/powerpoint/2010/main" val="240158642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43C99FD8-2B7D-4A1E-AC0C-BDFEC9211F5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Question 1</a:t>
            </a:r>
          </a:p>
        </p:txBody>
      </p:sp>
      <p:sp>
        <p:nvSpPr>
          <p:cNvPr id="3" name="TextBox 2">
            <a:extLst>
              <a:ext uri="{FF2B5EF4-FFF2-40B4-BE49-F238E27FC236}">
                <a16:creationId xmlns:a16="http://schemas.microsoft.com/office/drawing/2014/main" id="{C7FF73AC-E66E-4DDB-BD5E-DE0948E9E9C4}"/>
              </a:ext>
            </a:extLst>
          </p:cNvPr>
          <p:cNvSpPr txBox="1"/>
          <p:nvPr/>
        </p:nvSpPr>
        <p:spPr>
          <a:xfrm>
            <a:off x="313509" y="362607"/>
            <a:ext cx="11521440" cy="6401753"/>
          </a:xfrm>
          <a:prstGeom prst="rect">
            <a:avLst/>
          </a:prstGeom>
          <a:noFill/>
        </p:spPr>
        <p:txBody>
          <a:bodyPr wrap="square" rtlCol="0">
            <a:spAutoFit/>
          </a:bodyPr>
          <a:lstStyle/>
          <a:p>
            <a:pPr marL="342900" indent="-342900">
              <a:buFont typeface="+mj-lt"/>
              <a:buAutoNum type="arabicPeriod"/>
            </a:pPr>
            <a:r>
              <a:rPr lang="en-US" sz="2000" dirty="0">
                <a:latin typeface="+mj-lt"/>
              </a:rPr>
              <a:t>Was a copy of parent rights/procedural safeguards provided to both student’s parents (or legal education decision-maker) and the student (if the student is 18 or older) in all required instances and in the native language of the parents/adult student or other mode of communication used by the parents/adult student? </a:t>
            </a:r>
            <a:r>
              <a:rPr lang="en-US" sz="2000" i="1" dirty="0">
                <a:latin typeface="+mj-lt"/>
              </a:rPr>
              <a:t>34 C.F.R. 300.504(a), (d); 34 C.F.R. 300.520(a)(1)(i); K.S.A. 72-3430(e); K.S.A. 72-3431(a)</a:t>
            </a:r>
          </a:p>
          <a:p>
            <a:endParaRPr lang="en-US" sz="2000" i="1" dirty="0">
              <a:latin typeface="+mj-lt"/>
              <a:ea typeface="Open Sans Light"/>
              <a:cs typeface="Open Sans Light"/>
            </a:endParaRPr>
          </a:p>
          <a:p>
            <a:r>
              <a:rPr lang="en-US" b="1" dirty="0">
                <a:ea typeface="Open Sans Light"/>
                <a:cs typeface="Open Sans Light"/>
              </a:rPr>
              <a:t>METHOD</a:t>
            </a:r>
            <a:r>
              <a:rPr lang="en-US" dirty="0">
                <a:ea typeface="Open Sans Light"/>
                <a:cs typeface="Open Sans Light"/>
              </a:rPr>
              <a:t>: </a:t>
            </a:r>
            <a:endParaRPr lang="en-US" dirty="0">
              <a:highlight>
                <a:srgbClr val="FFFF00"/>
              </a:highlight>
              <a:ea typeface="Open Sans Light" panose="020B0306030504020204" pitchFamily="34" charset="0"/>
              <a:cs typeface="Open Sans Light" panose="020B0306030504020204" pitchFamily="34" charset="0"/>
            </a:endParaRPr>
          </a:p>
          <a:p>
            <a:r>
              <a:rPr lang="en-US" b="1" dirty="0">
                <a:ea typeface="Open Sans Light"/>
                <a:cs typeface="Open Sans Light"/>
              </a:rPr>
              <a:t>First</a:t>
            </a:r>
            <a:r>
              <a:rPr lang="en-US" dirty="0">
                <a:ea typeface="Open Sans Light"/>
                <a:cs typeface="Open Sans Light"/>
              </a:rPr>
              <a:t>, determine the native language or other mode of communication used by the parents (or legal education decision-maker) and student (if 18 years or older). </a:t>
            </a:r>
            <a:endParaRPr lang="en-US" dirty="0">
              <a:highlight>
                <a:srgbClr val="FFFF00"/>
              </a:highlight>
              <a:ea typeface="Open Sans Light" panose="020B0306030504020204" pitchFamily="34" charset="0"/>
              <a:cs typeface="Open Sans Light" panose="020B0306030504020204" pitchFamily="34" charset="0"/>
            </a:endParaRPr>
          </a:p>
          <a:p>
            <a:endParaRPr lang="en-US" dirty="0">
              <a:ea typeface="Open Sans Light"/>
              <a:cs typeface="Open Sans Light"/>
            </a:endParaRPr>
          </a:p>
          <a:p>
            <a:r>
              <a:rPr lang="en-US" b="1" dirty="0">
                <a:ea typeface="Open Sans Light"/>
                <a:cs typeface="Open Sans Light"/>
              </a:rPr>
              <a:t>Next</a:t>
            </a:r>
            <a:r>
              <a:rPr lang="en-US" dirty="0">
                <a:ea typeface="Open Sans Light"/>
                <a:cs typeface="Open Sans Light"/>
              </a:rPr>
              <a:t>, check the student’s file to determine whether a copy of parent rights/procedural safeguards was provided to both parents (or legal education decision-maker) </a:t>
            </a:r>
            <a:r>
              <a:rPr lang="en-US" b="1" i="1" u="sng" dirty="0">
                <a:ea typeface="Open Sans Light"/>
                <a:cs typeface="Open Sans Light"/>
              </a:rPr>
              <a:t>if they do not reside in the same household</a:t>
            </a:r>
            <a:r>
              <a:rPr lang="en-US" dirty="0">
                <a:ea typeface="Open Sans Light"/>
                <a:cs typeface="Open Sans Light"/>
              </a:rPr>
              <a:t> and the student (if 18 or older) in all required instances and in their native language or other mode of communication. To do this, determine all instances when the provision of parent rights/procedural safeguards was required. Parent rights/procedural safeguards must be provided one time each school year AND in EACH of the following instances:</a:t>
            </a:r>
          </a:p>
          <a:p>
            <a:endParaRPr lang="en-US" dirty="0">
              <a:ea typeface="Open Sans Light"/>
              <a:cs typeface="Open Sans Light"/>
            </a:endParaRPr>
          </a:p>
          <a:p>
            <a:r>
              <a:rPr lang="en-US" b="1" dirty="0">
                <a:solidFill>
                  <a:srgbClr val="12284B"/>
                </a:solidFill>
                <a:ea typeface="Open Sans Light"/>
                <a:cs typeface="Open Sans Light"/>
              </a:rPr>
              <a:t>*</a:t>
            </a:r>
            <a:r>
              <a:rPr lang="en-US" b="1" u="sng" dirty="0">
                <a:solidFill>
                  <a:srgbClr val="12284B"/>
                </a:solidFill>
                <a:ea typeface="Open Sans Light"/>
                <a:cs typeface="Open Sans Light"/>
              </a:rPr>
              <a:t>SPECIAL NOTE</a:t>
            </a:r>
            <a:r>
              <a:rPr lang="en-US" dirty="0">
                <a:solidFill>
                  <a:srgbClr val="12284B"/>
                </a:solidFill>
                <a:ea typeface="Open Sans Light"/>
                <a:cs typeface="Open Sans Light"/>
              </a:rPr>
              <a:t>: If a copy of the parent rights/procedural safeguards was not sent to both student’s parents, then the student’s file should contain documentation indicating why (e.g., one parent’s rights have been terminated or despite documented reasonable efforts to locate a parent, school staff are unable to, etc.). </a:t>
            </a:r>
            <a:endParaRPr lang="en-US" dirty="0">
              <a:ea typeface="Open Sans Light" panose="020B0306030504020204" pitchFamily="34" charset="0"/>
              <a:cs typeface="Open Sans Light" panose="020B0306030504020204" pitchFamily="34" charset="0"/>
            </a:endParaRPr>
          </a:p>
          <a:p>
            <a:endParaRPr lang="en-US" sz="2000" i="1" dirty="0">
              <a:latin typeface="+mj-lt"/>
              <a:ea typeface="Open Sans Light"/>
              <a:cs typeface="Open Sans Light"/>
            </a:endParaRPr>
          </a:p>
          <a:p>
            <a:endParaRPr lang="en-US" dirty="0"/>
          </a:p>
        </p:txBody>
      </p:sp>
    </p:spTree>
    <p:custDataLst>
      <p:tags r:id="rId1"/>
    </p:custDataLst>
    <p:extLst>
      <p:ext uri="{BB962C8B-B14F-4D97-AF65-F5344CB8AC3E}">
        <p14:creationId xmlns:p14="http://schemas.microsoft.com/office/powerpoint/2010/main" val="126393428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2BB2208C-4363-4212-8450-382C5A2F243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Question 1 Continued</a:t>
            </a:r>
          </a:p>
        </p:txBody>
      </p:sp>
      <p:graphicFrame>
        <p:nvGraphicFramePr>
          <p:cNvPr id="7" name="Table 6">
            <a:extLst>
              <a:ext uri="{FF2B5EF4-FFF2-40B4-BE49-F238E27FC236}">
                <a16:creationId xmlns:a16="http://schemas.microsoft.com/office/drawing/2014/main" id="{40F1F212-A13C-4C33-9FFB-B6B77E035D71}"/>
              </a:ext>
            </a:extLst>
          </p:cNvPr>
          <p:cNvGraphicFramePr>
            <a:graphicFrameLocks noGrp="1"/>
          </p:cNvGraphicFramePr>
          <p:nvPr>
            <p:extLst>
              <p:ext uri="{D42A27DB-BD31-4B8C-83A1-F6EECF244321}">
                <p14:modId xmlns:p14="http://schemas.microsoft.com/office/powerpoint/2010/main" val="2700279789"/>
              </p:ext>
            </p:extLst>
          </p:nvPr>
        </p:nvGraphicFramePr>
        <p:xfrm>
          <a:off x="525517" y="394137"/>
          <a:ext cx="11254118" cy="2942896"/>
        </p:xfrm>
        <a:graphic>
          <a:graphicData uri="http://schemas.openxmlformats.org/drawingml/2006/table">
            <a:tbl>
              <a:tblPr firstRow="1" bandRow="1">
                <a:tableStyleId>{72833802-FEF1-4C79-8D5D-14CF1EAF98D9}</a:tableStyleId>
              </a:tblPr>
              <a:tblGrid>
                <a:gridCol w="11254118">
                  <a:extLst>
                    <a:ext uri="{9D8B030D-6E8A-4147-A177-3AD203B41FA5}">
                      <a16:colId xmlns:a16="http://schemas.microsoft.com/office/drawing/2014/main" val="2126456610"/>
                    </a:ext>
                  </a:extLst>
                </a:gridCol>
              </a:tblGrid>
              <a:tr h="354238">
                <a:tc>
                  <a:txBody>
                    <a:bodyPr/>
                    <a:lstStyle/>
                    <a:p>
                      <a:pPr marL="0" algn="ctr" rtl="0" eaLnBrk="1" latinLnBrk="0" hangingPunct="1">
                        <a:spcBef>
                          <a:spcPts val="0"/>
                        </a:spcBef>
                        <a:spcAft>
                          <a:spcPts val="0"/>
                        </a:spcAft>
                      </a:pPr>
                      <a:r>
                        <a:rPr lang="en-US" sz="1800" kern="1200">
                          <a:effectLst/>
                        </a:rPr>
                        <a:t>When Are Parent Rights Given?</a:t>
                      </a:r>
                      <a:endParaRPr lang="en-US">
                        <a:effectLst/>
                      </a:endParaRPr>
                    </a:p>
                  </a:txBody>
                  <a:tcPr marL="0" marR="0" marT="0" marB="0" anchor="ctr"/>
                </a:tc>
                <a:extLst>
                  <a:ext uri="{0D108BD9-81ED-4DB2-BD59-A6C34878D82A}">
                    <a16:rowId xmlns:a16="http://schemas.microsoft.com/office/drawing/2014/main" val="1898049774"/>
                  </a:ext>
                </a:extLst>
              </a:tr>
              <a:tr h="354238">
                <a:tc>
                  <a:txBody>
                    <a:bodyPr/>
                    <a:lstStyle/>
                    <a:p>
                      <a:pPr marL="285750" indent="-285750" rtl="0" latinLnBrk="0">
                        <a:spcBef>
                          <a:spcPts val="0"/>
                        </a:spcBef>
                        <a:spcAft>
                          <a:spcPts val="0"/>
                        </a:spcAft>
                        <a:buFont typeface="Arial" panose="020B0604020202020204" pitchFamily="34" charset="0"/>
                        <a:buChar char="•"/>
                      </a:pPr>
                      <a:r>
                        <a:rPr lang="en-US">
                          <a:effectLst/>
                        </a:rPr>
                        <a:t>Annually</a:t>
                      </a:r>
                      <a:endParaRPr lang="en-US">
                        <a:solidFill>
                          <a:schemeClr val="accent6">
                            <a:lumMod val="50000"/>
                          </a:schemeClr>
                        </a:solidFill>
                        <a:effectLst/>
                      </a:endParaRPr>
                    </a:p>
                  </a:txBody>
                  <a:tcPr marL="0" marR="0" marT="0" marB="0" anchor="ctr"/>
                </a:tc>
                <a:extLst>
                  <a:ext uri="{0D108BD9-81ED-4DB2-BD59-A6C34878D82A}">
                    <a16:rowId xmlns:a16="http://schemas.microsoft.com/office/drawing/2014/main" val="1410528696"/>
                  </a:ext>
                </a:extLst>
              </a:tr>
              <a:tr h="354238">
                <a:tc>
                  <a:txBody>
                    <a:bodyPr/>
                    <a:lstStyle/>
                    <a:p>
                      <a:pPr marL="285750" indent="-285750" rtl="0" latinLnBrk="0">
                        <a:spcBef>
                          <a:spcPts val="0"/>
                        </a:spcBef>
                        <a:spcAft>
                          <a:spcPts val="0"/>
                        </a:spcAft>
                        <a:buFont typeface="Arial"/>
                        <a:buChar char="•"/>
                      </a:pPr>
                      <a:r>
                        <a:rPr lang="en-US" sz="1800">
                          <a:effectLst/>
                        </a:rPr>
                        <a:t>Upon initial referral or parent request for evaluation</a:t>
                      </a:r>
                      <a:endParaRPr lang="en-US">
                        <a:effectLst/>
                      </a:endParaRPr>
                    </a:p>
                  </a:txBody>
                  <a:tcPr marL="0" marR="0" marT="0" marB="0" anchor="ctr"/>
                </a:tc>
                <a:extLst>
                  <a:ext uri="{0D108BD9-81ED-4DB2-BD59-A6C34878D82A}">
                    <a16:rowId xmlns:a16="http://schemas.microsoft.com/office/drawing/2014/main" val="1060845007"/>
                  </a:ext>
                </a:extLst>
              </a:tr>
              <a:tr h="354238">
                <a:tc>
                  <a:txBody>
                    <a:bodyPr/>
                    <a:lstStyle/>
                    <a:p>
                      <a:pPr marL="285750" indent="-285750" rtl="0" latinLnBrk="0">
                        <a:spcBef>
                          <a:spcPts val="0"/>
                        </a:spcBef>
                        <a:spcAft>
                          <a:spcPts val="0"/>
                        </a:spcAft>
                        <a:buFont typeface="Arial"/>
                        <a:buChar char="•"/>
                      </a:pPr>
                      <a:r>
                        <a:rPr lang="en-US" sz="1800">
                          <a:effectLst/>
                        </a:rPr>
                        <a:t>Upon receipt of the first state complaint in a school year</a:t>
                      </a:r>
                      <a:endParaRPr lang="en-US">
                        <a:effectLst/>
                      </a:endParaRPr>
                    </a:p>
                  </a:txBody>
                  <a:tcPr marL="0" marR="0" marT="0" marB="0" anchor="ctr"/>
                </a:tc>
                <a:extLst>
                  <a:ext uri="{0D108BD9-81ED-4DB2-BD59-A6C34878D82A}">
                    <a16:rowId xmlns:a16="http://schemas.microsoft.com/office/drawing/2014/main" val="3249477585"/>
                  </a:ext>
                </a:extLst>
              </a:tr>
              <a:tr h="395111">
                <a:tc>
                  <a:txBody>
                    <a:bodyPr/>
                    <a:lstStyle/>
                    <a:p>
                      <a:pPr marL="285750" indent="-285750" rtl="0" latinLnBrk="0">
                        <a:spcBef>
                          <a:spcPts val="0"/>
                        </a:spcBef>
                        <a:spcAft>
                          <a:spcPts val="0"/>
                        </a:spcAft>
                        <a:buFont typeface="Arial"/>
                        <a:buChar char="•"/>
                      </a:pPr>
                      <a:r>
                        <a:rPr lang="en-US" sz="1800">
                          <a:effectLst/>
                        </a:rPr>
                        <a:t>Upon receipt of the first due process complaint in a school year</a:t>
                      </a:r>
                      <a:endParaRPr lang="en-US">
                        <a:effectLst/>
                      </a:endParaRPr>
                    </a:p>
                  </a:txBody>
                  <a:tcPr marL="0" marR="0" marT="0" marB="0" anchor="ctr"/>
                </a:tc>
                <a:extLst>
                  <a:ext uri="{0D108BD9-81ED-4DB2-BD59-A6C34878D82A}">
                    <a16:rowId xmlns:a16="http://schemas.microsoft.com/office/drawing/2014/main" val="2737819785"/>
                  </a:ext>
                </a:extLst>
              </a:tr>
              <a:tr h="708474">
                <a:tc>
                  <a:txBody>
                    <a:bodyPr/>
                    <a:lstStyle/>
                    <a:p>
                      <a:pPr marL="285750" marR="0" indent="-285750" rtl="0" latinLnBrk="0">
                        <a:spcBef>
                          <a:spcPts val="0"/>
                        </a:spcBef>
                        <a:spcAft>
                          <a:spcPts val="0"/>
                        </a:spcAft>
                        <a:buFont typeface="Arial"/>
                        <a:buChar char="•"/>
                      </a:pPr>
                      <a:r>
                        <a:rPr lang="en-US" sz="1800">
                          <a:effectLst/>
                        </a:rPr>
                        <a:t>On the date the decision is made to subject a student with a disability (not applicable to gifted) to a disciplinary change of placement because of a violation of a code of student conduct</a:t>
                      </a:r>
                      <a:endParaRPr lang="en-US">
                        <a:effectLst/>
                      </a:endParaRPr>
                    </a:p>
                  </a:txBody>
                  <a:tcPr marL="0" marR="0" marT="0" marB="0" anchor="ctr"/>
                </a:tc>
                <a:extLst>
                  <a:ext uri="{0D108BD9-81ED-4DB2-BD59-A6C34878D82A}">
                    <a16:rowId xmlns:a16="http://schemas.microsoft.com/office/drawing/2014/main" val="1289353659"/>
                  </a:ext>
                </a:extLst>
              </a:tr>
              <a:tr h="422359">
                <a:tc>
                  <a:txBody>
                    <a:bodyPr/>
                    <a:lstStyle/>
                    <a:p>
                      <a:pPr marL="285750" marR="0" indent="-285750" rtl="0" latinLnBrk="0">
                        <a:spcBef>
                          <a:spcPts val="0"/>
                        </a:spcBef>
                        <a:spcAft>
                          <a:spcPts val="0"/>
                        </a:spcAft>
                        <a:buFont typeface="Arial"/>
                        <a:buChar char="•"/>
                      </a:pPr>
                      <a:r>
                        <a:rPr lang="en-US" sz="1800" dirty="0">
                          <a:effectLst/>
                        </a:rPr>
                        <a:t>Upon request by a parent</a:t>
                      </a:r>
                    </a:p>
                  </a:txBody>
                  <a:tcPr marL="0" marR="0" marT="0" marB="0" anchor="ctr"/>
                </a:tc>
                <a:extLst>
                  <a:ext uri="{0D108BD9-81ED-4DB2-BD59-A6C34878D82A}">
                    <a16:rowId xmlns:a16="http://schemas.microsoft.com/office/drawing/2014/main" val="1436613638"/>
                  </a:ext>
                </a:extLst>
              </a:tr>
            </a:tbl>
          </a:graphicData>
        </a:graphic>
      </p:graphicFrame>
      <p:sp>
        <p:nvSpPr>
          <p:cNvPr id="4" name="Text Placeholder 2">
            <a:extLst>
              <a:ext uri="{FF2B5EF4-FFF2-40B4-BE49-F238E27FC236}">
                <a16:creationId xmlns:a16="http://schemas.microsoft.com/office/drawing/2014/main" id="{9DE93491-EF19-43B1-9098-9DE7F6FBD39F}"/>
              </a:ext>
            </a:extLst>
          </p:cNvPr>
          <p:cNvSpPr txBox="1">
            <a:spLocks/>
          </p:cNvSpPr>
          <p:nvPr/>
        </p:nvSpPr>
        <p:spPr>
          <a:xfrm>
            <a:off x="588203" y="3636503"/>
            <a:ext cx="4855556" cy="2106854"/>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a:solidFill>
                  <a:srgbClr val="000000"/>
                </a:solidFill>
                <a:latin typeface="+mn-lt"/>
                <a:ea typeface="Arial Narrow"/>
                <a:cs typeface="Arial Narrow"/>
                <a:sym typeface="Arial Narrow"/>
              </a:rPr>
              <a:t> YES</a:t>
            </a:r>
          </a:p>
          <a:p>
            <a:pPr marL="95250" lvl="0" indent="0">
              <a:lnSpc>
                <a:spcPct val="100000"/>
              </a:lnSpc>
              <a:buNone/>
            </a:pPr>
            <a:r>
              <a:rPr lang="en-US" sz="1200" b="1" kern="0">
                <a:solidFill>
                  <a:srgbClr val="000000"/>
                </a:solidFill>
                <a:latin typeface="+mn-lt"/>
                <a:ea typeface="Arial Narrow"/>
                <a:cs typeface="Arial Narrow"/>
                <a:sym typeface="Arial Narrow"/>
              </a:rPr>
              <a:t>Select YES if documentation shows ALL of the following:</a:t>
            </a:r>
          </a:p>
          <a:p>
            <a:pPr marL="95250" lvl="0" indent="0">
              <a:lnSpc>
                <a:spcPct val="100000"/>
              </a:lnSpc>
              <a:buNone/>
            </a:pPr>
            <a:r>
              <a:rPr lang="en-US" sz="1200" b="1" kern="0">
                <a:solidFill>
                  <a:srgbClr val="000000"/>
                </a:solidFill>
                <a:latin typeface="+mn-lt"/>
                <a:ea typeface="Arial Narrow"/>
                <a:cs typeface="Arial Narrow"/>
                <a:sym typeface="Arial Narrow"/>
              </a:rPr>
              <a:t>•     A copy of parent rights/procedural safeguards was provided to both of the student’s parents (or legal education decision-maker) and student (if 18 or older) in ALL required instances.</a:t>
            </a:r>
          </a:p>
          <a:p>
            <a:pPr marL="95250" lvl="0" indent="0">
              <a:lnSpc>
                <a:spcPct val="100000"/>
              </a:lnSpc>
              <a:buNone/>
            </a:pPr>
            <a:r>
              <a:rPr lang="en-US" sz="1200" b="1" kern="0">
                <a:solidFill>
                  <a:srgbClr val="000000"/>
                </a:solidFill>
                <a:latin typeface="+mn-lt"/>
                <a:ea typeface="Arial Narrow"/>
                <a:cs typeface="Arial Narrow"/>
                <a:sym typeface="Arial Narrow"/>
              </a:rPr>
              <a:t>AND</a:t>
            </a:r>
          </a:p>
          <a:p>
            <a:pPr marL="95250" lvl="0" indent="0">
              <a:lnSpc>
                <a:spcPct val="100000"/>
              </a:lnSpc>
              <a:buNone/>
            </a:pPr>
            <a:r>
              <a:rPr lang="en-US" sz="1200" b="1" kern="0">
                <a:solidFill>
                  <a:srgbClr val="000000"/>
                </a:solidFill>
                <a:latin typeface="+mn-lt"/>
                <a:ea typeface="Arial Narrow"/>
                <a:cs typeface="Arial Narrow"/>
                <a:sym typeface="Arial Narrow"/>
              </a:rPr>
              <a:t>•     The parent rights/procedural safeguards provided were written in the native language or other mode of communication used by the parents/adult student.</a:t>
            </a:r>
          </a:p>
        </p:txBody>
      </p:sp>
      <p:sp>
        <p:nvSpPr>
          <p:cNvPr id="5" name="Text Placeholder 3">
            <a:extLst>
              <a:ext uri="{FF2B5EF4-FFF2-40B4-BE49-F238E27FC236}">
                <a16:creationId xmlns:a16="http://schemas.microsoft.com/office/drawing/2014/main" id="{A5BA4704-2318-4C2E-A1DF-296266B1E081}"/>
              </a:ext>
            </a:extLst>
          </p:cNvPr>
          <p:cNvSpPr txBox="1">
            <a:spLocks/>
          </p:cNvSpPr>
          <p:nvPr/>
        </p:nvSpPr>
        <p:spPr>
          <a:xfrm>
            <a:off x="6094868" y="3632775"/>
            <a:ext cx="5190836" cy="2085320"/>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latin typeface="+mn-lt"/>
              </a:rPr>
              <a:t>NO </a:t>
            </a:r>
          </a:p>
          <a:p>
            <a:pPr marL="0" indent="0">
              <a:buNone/>
            </a:pPr>
            <a:r>
              <a:rPr lang="en-US" sz="1200" b="1">
                <a:latin typeface="+mn-lt"/>
              </a:rPr>
              <a:t>Select NO if documentation DOES NOT show ALL of the following: </a:t>
            </a:r>
          </a:p>
          <a:p>
            <a:r>
              <a:rPr lang="en-US" sz="1200" b="1">
                <a:latin typeface="+mn-lt"/>
              </a:rPr>
              <a:t>A copy of parent rights/procedural safeguards was provided to both of the student’s parents (or legal education decision-maker) and student (if 18 or older) in ALL required instances. </a:t>
            </a:r>
          </a:p>
          <a:p>
            <a:pPr marL="0" indent="0">
              <a:buNone/>
            </a:pPr>
            <a:r>
              <a:rPr lang="en-US" sz="1200" b="1">
                <a:latin typeface="+mn-lt"/>
              </a:rPr>
              <a:t>AND </a:t>
            </a:r>
          </a:p>
          <a:p>
            <a:r>
              <a:rPr lang="en-US" sz="1200" b="1">
                <a:latin typeface="+mn-lt"/>
              </a:rPr>
              <a:t>The parent rights/procedural safeguards provided were written in the native language or other mode of communication used by the parents/adult student. </a:t>
            </a:r>
            <a:r>
              <a:rPr lang="en-US" sz="1200" b="1"/>
              <a:t>	</a:t>
            </a:r>
          </a:p>
        </p:txBody>
      </p:sp>
      <p:sp>
        <p:nvSpPr>
          <p:cNvPr id="2" name="Rectangle 1">
            <a:extLst>
              <a:ext uri="{FF2B5EF4-FFF2-40B4-BE49-F238E27FC236}">
                <a16:creationId xmlns:a16="http://schemas.microsoft.com/office/drawing/2014/main" id="{1FE38CAA-DB3C-4B82-9DDF-25847AE82CD3}"/>
              </a:ext>
            </a:extLst>
          </p:cNvPr>
          <p:cNvSpPr/>
          <p:nvPr/>
        </p:nvSpPr>
        <p:spPr>
          <a:xfrm>
            <a:off x="112451" y="6064312"/>
            <a:ext cx="9740676" cy="215444"/>
          </a:xfrm>
          <a:prstGeom prst="rect">
            <a:avLst/>
          </a:prstGeom>
        </p:spPr>
        <p:txBody>
          <a:bodyPr wrap="square">
            <a:spAutoFit/>
          </a:bodyPr>
          <a:lstStyle/>
          <a:p>
            <a:r>
              <a:rPr lang="en-US" sz="800" i="1">
                <a:solidFill>
                  <a:srgbClr val="11284B"/>
                </a:solidFill>
              </a:rPr>
              <a:t>Kansas Special Education Process Handbook, Chapter 1, Sections B., C., H., Questions and Answers – Q.3.United States, Office of Special Education and Rehabilitative Services. 71 Federal Register 46,568 (Aug. 14, 2006).</a:t>
            </a:r>
          </a:p>
        </p:txBody>
      </p:sp>
    </p:spTree>
    <p:custDataLst>
      <p:tags r:id="rId1"/>
    </p:custDataLst>
    <p:extLst>
      <p:ext uri="{BB962C8B-B14F-4D97-AF65-F5344CB8AC3E}">
        <p14:creationId xmlns:p14="http://schemas.microsoft.com/office/powerpoint/2010/main" val="102164195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
          <p:cNvSpPr txBox="1">
            <a:spLocks noGrp="1"/>
          </p:cNvSpPr>
          <p:nvPr>
            <p:ph type="title"/>
          </p:nvPr>
        </p:nvSpPr>
        <p:spPr>
          <a:xfrm>
            <a:off x="608163" y="0"/>
            <a:ext cx="5551715" cy="817222"/>
          </a:xfrm>
          <a:prstGeom prst="rect">
            <a:avLst/>
          </a:prstGeom>
          <a:noFill/>
          <a:ln>
            <a:noFill/>
          </a:ln>
        </p:spPr>
        <p:txBody>
          <a:bodyPr spcFirstLastPara="1" wrap="square" lIns="91425" tIns="45700" rIns="91425" bIns="45700" anchor="ctr" anchorCtr="0">
            <a:normAutofit/>
          </a:bodyPr>
          <a:lstStyle/>
          <a:p>
            <a:pPr>
              <a:spcBef>
                <a:spcPts val="0"/>
              </a:spcBef>
              <a:buClr>
                <a:schemeClr val="dk1"/>
              </a:buClr>
              <a:buSzPts val="4400"/>
            </a:pPr>
            <a:r>
              <a:rPr lang="en-US" sz="2800">
                <a:latin typeface="Open Sans Semibold"/>
                <a:ea typeface="Open Sans Semibold"/>
                <a:cs typeface="Open Sans Semibold"/>
              </a:rPr>
              <a:t>Acceptable Documentation Q1 </a:t>
            </a:r>
            <a:endParaRPr lang="en-US" sz="2800"/>
          </a:p>
        </p:txBody>
      </p:sp>
      <p:sp>
        <p:nvSpPr>
          <p:cNvPr id="253" name="Google Shape;253;p3"/>
          <p:cNvSpPr txBox="1">
            <a:spLocks noGrp="1"/>
          </p:cNvSpPr>
          <p:nvPr>
            <p:ph type="body" idx="1"/>
          </p:nvPr>
        </p:nvSpPr>
        <p:spPr>
          <a:xfrm>
            <a:off x="608163" y="729204"/>
            <a:ext cx="10745637" cy="5409908"/>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0"/>
              </a:spcBef>
              <a:spcAft>
                <a:spcPts val="0"/>
              </a:spcAft>
              <a:buSzPts val="1800"/>
              <a:buChar char="•"/>
            </a:pPr>
            <a:r>
              <a:rPr lang="en-US" sz="2000">
                <a:latin typeface="+mn-lt"/>
                <a:ea typeface="Open Sans Light"/>
                <a:cs typeface="Open Sans Light"/>
              </a:rPr>
              <a:t>Documentation that the Parents (educational decision makers) live</a:t>
            </a:r>
            <a:r>
              <a:rPr lang="en-US" sz="2000" b="1">
                <a:latin typeface="+mn-lt"/>
                <a:ea typeface="Open Sans"/>
                <a:cs typeface="Open Sans"/>
                <a:sym typeface="Open Sans"/>
              </a:rPr>
              <a:t> in the same household</a:t>
            </a:r>
            <a:r>
              <a:rPr lang="en-US" sz="2000">
                <a:latin typeface="+mn-lt"/>
                <a:ea typeface="Open Sans Light"/>
                <a:cs typeface="Open Sans Light"/>
              </a:rPr>
              <a:t> and at least one was provided Parent Rights OR</a:t>
            </a:r>
          </a:p>
          <a:p>
            <a:pPr marL="457200" indent="-342900">
              <a:lnSpc>
                <a:spcPct val="120000"/>
              </a:lnSpc>
              <a:spcBef>
                <a:spcPts val="0"/>
              </a:spcBef>
              <a:buSzPts val="1800"/>
            </a:pPr>
            <a:r>
              <a:rPr lang="en-US" sz="2000">
                <a:latin typeface="+mn-lt"/>
                <a:ea typeface="Open Sans Light"/>
                <a:cs typeface="Open Sans Light"/>
              </a:rPr>
              <a:t>Evidence that the Parent Rights were presented to both parents (educational decision makers)  </a:t>
            </a:r>
          </a:p>
          <a:p>
            <a:pPr marL="114300" indent="0">
              <a:lnSpc>
                <a:spcPct val="120000"/>
              </a:lnSpc>
              <a:spcBef>
                <a:spcPts val="0"/>
              </a:spcBef>
              <a:buSzPts val="1800"/>
              <a:buNone/>
            </a:pPr>
            <a:r>
              <a:rPr lang="en-US" sz="2000">
                <a:latin typeface="+mn-lt"/>
                <a:ea typeface="Open Sans Light"/>
                <a:cs typeface="Open Sans Light"/>
              </a:rPr>
              <a:t>OR</a:t>
            </a:r>
          </a:p>
          <a:p>
            <a:pPr marL="457200" indent="-342900">
              <a:lnSpc>
                <a:spcPct val="120000"/>
              </a:lnSpc>
              <a:spcBef>
                <a:spcPts val="0"/>
              </a:spcBef>
              <a:buSzPts val="1800"/>
            </a:pPr>
            <a:r>
              <a:rPr lang="en-US" sz="2000">
                <a:latin typeface="+mn-lt"/>
                <a:ea typeface="Open Sans Light"/>
                <a:cs typeface="Open Sans Light"/>
              </a:rPr>
              <a:t>Documentation indicating why the other parent did not receive them (parent rights terminated, parent is unknown, parent location unknown)    </a:t>
            </a:r>
          </a:p>
          <a:p>
            <a:pPr marL="0" lvl="0" indent="0" algn="l">
              <a:lnSpc>
                <a:spcPct val="120000"/>
              </a:lnSpc>
              <a:spcBef>
                <a:spcPts val="0"/>
              </a:spcBef>
              <a:spcAft>
                <a:spcPts val="0"/>
              </a:spcAft>
              <a:buSzPts val="1800"/>
              <a:buNone/>
            </a:pPr>
            <a:endParaRPr lang="en-US" sz="2000">
              <a:latin typeface="+mn-lt"/>
            </a:endParaRPr>
          </a:p>
          <a:p>
            <a:pPr marL="0" indent="0">
              <a:lnSpc>
                <a:spcPct val="120000"/>
              </a:lnSpc>
              <a:spcBef>
                <a:spcPts val="0"/>
              </a:spcBef>
              <a:buSzPts val="1800"/>
              <a:buNone/>
            </a:pPr>
            <a:r>
              <a:rPr lang="en-US" sz="2000">
                <a:latin typeface="+mn-lt"/>
                <a:ea typeface="Open Sans Light"/>
                <a:cs typeface="Open Sans Light"/>
              </a:rPr>
              <a:t>Additionally required:</a:t>
            </a:r>
          </a:p>
          <a:p>
            <a:pPr marL="457200" lvl="0" indent="-342900" algn="l" rtl="0">
              <a:lnSpc>
                <a:spcPct val="120000"/>
              </a:lnSpc>
              <a:spcBef>
                <a:spcPts val="0"/>
              </a:spcBef>
              <a:spcAft>
                <a:spcPts val="0"/>
              </a:spcAft>
              <a:buSzPts val="1800"/>
              <a:buChar char="•"/>
            </a:pPr>
            <a:r>
              <a:rPr lang="en-US" sz="2000">
                <a:latin typeface="+mn-lt"/>
                <a:ea typeface="Open Sans Light"/>
                <a:cs typeface="Open Sans Light"/>
              </a:rPr>
              <a:t>Evidence that the Parent Rights were given in the native language of the parents (educational decision makers) AND</a:t>
            </a:r>
          </a:p>
          <a:p>
            <a:pPr marL="457200" lvl="0" indent="-342900" algn="l" rtl="0">
              <a:lnSpc>
                <a:spcPct val="120000"/>
              </a:lnSpc>
              <a:spcBef>
                <a:spcPts val="0"/>
              </a:spcBef>
              <a:spcAft>
                <a:spcPts val="0"/>
              </a:spcAft>
              <a:buSzPts val="1800"/>
              <a:buChar char="•"/>
            </a:pPr>
            <a:r>
              <a:rPr lang="en-US" sz="2000">
                <a:latin typeface="+mn-lt"/>
                <a:ea typeface="Open Sans Light"/>
                <a:cs typeface="Open Sans Light"/>
              </a:rPr>
              <a:t>Evidence that the Parent Rights were delivered on all required occasions AND</a:t>
            </a:r>
          </a:p>
          <a:p>
            <a:pPr marL="457200" lvl="0" indent="-342900" algn="l" rtl="0">
              <a:lnSpc>
                <a:spcPct val="120000"/>
              </a:lnSpc>
              <a:spcBef>
                <a:spcPts val="0"/>
              </a:spcBef>
              <a:spcAft>
                <a:spcPts val="0"/>
              </a:spcAft>
              <a:buSzPts val="1800"/>
              <a:buChar char="•"/>
            </a:pPr>
            <a:r>
              <a:rPr lang="en-US" sz="2000">
                <a:latin typeface="+mn-lt"/>
                <a:ea typeface="Open Sans Light"/>
                <a:cs typeface="Open Sans Light"/>
              </a:rPr>
              <a:t>If student 18 years old, evidence that the student also received rights in native language</a:t>
            </a:r>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217AD7-C8FD-652E-381A-3597A381E8B2}"/>
              </a:ext>
            </a:extLst>
          </p:cNvPr>
          <p:cNvSpPr>
            <a:spLocks noGrp="1"/>
          </p:cNvSpPr>
          <p:nvPr>
            <p:ph type="title"/>
          </p:nvPr>
        </p:nvSpPr>
        <p:spPr/>
        <p:txBody>
          <a:bodyPr/>
          <a:lstStyle/>
          <a:p>
            <a:r>
              <a:rPr lang="en-US">
                <a:latin typeface="Open Sans Semibold"/>
                <a:ea typeface="Open Sans Semibold"/>
                <a:cs typeface="Open Sans Semibold"/>
              </a:rPr>
              <a:t>Q1 Examples</a:t>
            </a:r>
            <a:endParaRPr lang="en-US"/>
          </a:p>
        </p:txBody>
      </p:sp>
      <p:sp>
        <p:nvSpPr>
          <p:cNvPr id="16" name="Rectangle 15">
            <a:extLst>
              <a:ext uri="{FF2B5EF4-FFF2-40B4-BE49-F238E27FC236}">
                <a16:creationId xmlns:a16="http://schemas.microsoft.com/office/drawing/2014/main" id="{535938E2-DD01-6C72-7A01-407AF82DEB94}"/>
              </a:ext>
              <a:ext uri="{C183D7F6-B498-43B3-948B-1728B52AA6E4}">
                <adec:decorative xmlns:adec="http://schemas.microsoft.com/office/drawing/2017/decorative" val="1"/>
              </a:ext>
            </a:extLst>
          </p:cNvPr>
          <p:cNvSpPr/>
          <p:nvPr/>
        </p:nvSpPr>
        <p:spPr>
          <a:xfrm>
            <a:off x="655053" y="1344712"/>
            <a:ext cx="9645570" cy="1678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Screen shot image indicating parents were provided a copy of IEP and Parents were provided a copy of the Parental Rights in Primary Language">
            <a:extLst>
              <a:ext uri="{FF2B5EF4-FFF2-40B4-BE49-F238E27FC236}">
                <a16:creationId xmlns:a16="http://schemas.microsoft.com/office/drawing/2014/main" id="{C5076287-E161-B6BF-B96E-4415B697E186}"/>
              </a:ext>
            </a:extLst>
          </p:cNvPr>
          <p:cNvPicPr>
            <a:picLocks noGrp="1" noChangeAspect="1"/>
          </p:cNvPicPr>
          <p:nvPr>
            <p:ph idx="1"/>
          </p:nvPr>
        </p:nvPicPr>
        <p:blipFill>
          <a:blip r:embed="rId3"/>
          <a:stretch>
            <a:fillRect/>
          </a:stretch>
        </p:blipFill>
        <p:spPr>
          <a:xfrm>
            <a:off x="727546" y="1450664"/>
            <a:ext cx="9203904" cy="807360"/>
          </a:xfrm>
          <a:ln w="12700">
            <a:solidFill>
              <a:schemeClr val="bg1"/>
            </a:solidFill>
          </a:ln>
        </p:spPr>
      </p:pic>
      <p:pic>
        <p:nvPicPr>
          <p:cNvPr id="5" name="Picture 5" descr="Screen shot image with parent initials indicating each parent/legal decision maker were given or offered a copy of the procedural safeguards and parental rights.">
            <a:extLst>
              <a:ext uri="{FF2B5EF4-FFF2-40B4-BE49-F238E27FC236}">
                <a16:creationId xmlns:a16="http://schemas.microsoft.com/office/drawing/2014/main" id="{7EE8799A-9727-B951-C7A3-3DC3ABAFD197}"/>
              </a:ext>
            </a:extLst>
          </p:cNvPr>
          <p:cNvPicPr>
            <a:picLocks noChangeAspect="1"/>
          </p:cNvPicPr>
          <p:nvPr/>
        </p:nvPicPr>
        <p:blipFill>
          <a:blip r:embed="rId4"/>
          <a:stretch>
            <a:fillRect/>
          </a:stretch>
        </p:blipFill>
        <p:spPr>
          <a:xfrm>
            <a:off x="730146" y="2287004"/>
            <a:ext cx="9337430" cy="729200"/>
          </a:xfrm>
          <a:prstGeom prst="rect">
            <a:avLst/>
          </a:prstGeom>
        </p:spPr>
      </p:pic>
      <p:sp>
        <p:nvSpPr>
          <p:cNvPr id="14" name="Rectangle 13">
            <a:extLst>
              <a:ext uri="{FF2B5EF4-FFF2-40B4-BE49-F238E27FC236}">
                <a16:creationId xmlns:a16="http://schemas.microsoft.com/office/drawing/2014/main" id="{B357C5B7-4A60-2AAB-FFF5-6E166871DC77}"/>
              </a:ext>
              <a:ext uri="{C183D7F6-B498-43B3-948B-1728B52AA6E4}">
                <adec:decorative xmlns:adec="http://schemas.microsoft.com/office/drawing/2017/decorative" val="1"/>
              </a:ext>
            </a:extLst>
          </p:cNvPr>
          <p:cNvSpPr/>
          <p:nvPr/>
        </p:nvSpPr>
        <p:spPr>
          <a:xfrm>
            <a:off x="658671" y="3074887"/>
            <a:ext cx="9250101" cy="10513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descr="screen shot image with description of conference discussion stating The above were in attendance for the annual IEP for xxx. The parents were given all of the IEP in Spanish and English as well as the parental rights.">
            <a:extLst>
              <a:ext uri="{FF2B5EF4-FFF2-40B4-BE49-F238E27FC236}">
                <a16:creationId xmlns:a16="http://schemas.microsoft.com/office/drawing/2014/main" id="{DC244994-675D-DF83-F6D3-411A18425C84}"/>
              </a:ext>
            </a:extLst>
          </p:cNvPr>
          <p:cNvPicPr>
            <a:picLocks noChangeAspect="1"/>
          </p:cNvPicPr>
          <p:nvPr/>
        </p:nvPicPr>
        <p:blipFill>
          <a:blip r:embed="rId5"/>
          <a:stretch>
            <a:fillRect/>
          </a:stretch>
        </p:blipFill>
        <p:spPr>
          <a:xfrm>
            <a:off x="767234" y="3161107"/>
            <a:ext cx="8958904" cy="916612"/>
          </a:xfrm>
          <a:prstGeom prst="rect">
            <a:avLst/>
          </a:prstGeom>
        </p:spPr>
      </p:pic>
      <p:sp>
        <p:nvSpPr>
          <p:cNvPr id="15" name="Rectangle 14">
            <a:extLst>
              <a:ext uri="{FF2B5EF4-FFF2-40B4-BE49-F238E27FC236}">
                <a16:creationId xmlns:a16="http://schemas.microsoft.com/office/drawing/2014/main" id="{53A76DA2-3BD4-5BE2-E19C-4A75FBB2008E}"/>
              </a:ext>
              <a:ext uri="{C183D7F6-B498-43B3-948B-1728B52AA6E4}">
                <adec:decorative xmlns:adec="http://schemas.microsoft.com/office/drawing/2017/decorative" val="1"/>
              </a:ext>
            </a:extLst>
          </p:cNvPr>
          <p:cNvSpPr/>
          <p:nvPr/>
        </p:nvSpPr>
        <p:spPr>
          <a:xfrm>
            <a:off x="656864" y="4230545"/>
            <a:ext cx="8825694" cy="197734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6" descr="Screen shot image of an example of Parental Rights Distribution indicating the following options: Parents/legal education decision makers with the same listed address were given/sent one copy of the parental rights; parents/legal education decision makers with different listed addresses were each given/sent a copy of the parent rights; and the eligible student of age was given/sent a copy of the parental rights">
            <a:extLst>
              <a:ext uri="{FF2B5EF4-FFF2-40B4-BE49-F238E27FC236}">
                <a16:creationId xmlns:a16="http://schemas.microsoft.com/office/drawing/2014/main" id="{B18F4CBB-F616-34CB-810C-BAA2D0A45D9E}"/>
              </a:ext>
            </a:extLst>
          </p:cNvPr>
          <p:cNvPicPr>
            <a:picLocks noChangeAspect="1"/>
          </p:cNvPicPr>
          <p:nvPr/>
        </p:nvPicPr>
        <p:blipFill>
          <a:blip r:embed="rId6"/>
          <a:stretch>
            <a:fillRect/>
          </a:stretch>
        </p:blipFill>
        <p:spPr>
          <a:xfrm>
            <a:off x="972892" y="4294671"/>
            <a:ext cx="8507046" cy="1906519"/>
          </a:xfrm>
          <a:prstGeom prst="rect">
            <a:avLst/>
          </a:prstGeom>
        </p:spPr>
      </p:pic>
      <p:sp>
        <p:nvSpPr>
          <p:cNvPr id="9" name="Arrow: Left 8">
            <a:extLst>
              <a:ext uri="{FF2B5EF4-FFF2-40B4-BE49-F238E27FC236}">
                <a16:creationId xmlns:a16="http://schemas.microsoft.com/office/drawing/2014/main" id="{1EBB518F-8DC5-F0BE-AF9C-D29761BBBEFB}"/>
              </a:ext>
            </a:extLst>
          </p:cNvPr>
          <p:cNvSpPr/>
          <p:nvPr/>
        </p:nvSpPr>
        <p:spPr>
          <a:xfrm>
            <a:off x="9556007" y="4693588"/>
            <a:ext cx="2325076" cy="5763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6">
                    <a:lumMod val="50000"/>
                  </a:schemeClr>
                </a:solidFill>
                <a:ea typeface="Open Sans Light"/>
                <a:cs typeface="Open Sans Light"/>
              </a:rPr>
              <a:t>Missing Primary language</a:t>
            </a:r>
          </a:p>
        </p:txBody>
      </p:sp>
    </p:spTree>
    <p:extLst>
      <p:ext uri="{BB962C8B-B14F-4D97-AF65-F5344CB8AC3E}">
        <p14:creationId xmlns:p14="http://schemas.microsoft.com/office/powerpoint/2010/main" val="179573191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D1E6-6CCE-47B0-A71D-5978E54F6267}"/>
              </a:ext>
            </a:extLst>
          </p:cNvPr>
          <p:cNvSpPr>
            <a:spLocks noGrp="1"/>
          </p:cNvSpPr>
          <p:nvPr>
            <p:ph type="title"/>
          </p:nvPr>
        </p:nvSpPr>
        <p:spPr/>
        <p:txBody>
          <a:bodyPr/>
          <a:lstStyle/>
          <a:p>
            <a:r>
              <a:rPr lang="en-US"/>
              <a:t>Breakout Discussion</a:t>
            </a:r>
            <a:br>
              <a:rPr lang="en-US"/>
            </a:br>
            <a:r>
              <a:rPr lang="en-US"/>
              <a:t>and Question</a:t>
            </a:r>
          </a:p>
        </p:txBody>
      </p:sp>
      <p:sp>
        <p:nvSpPr>
          <p:cNvPr id="3" name="TextBox 2">
            <a:extLst>
              <a:ext uri="{FF2B5EF4-FFF2-40B4-BE49-F238E27FC236}">
                <a16:creationId xmlns:a16="http://schemas.microsoft.com/office/drawing/2014/main" id="{D8370CFF-65A2-322D-4B28-3EDE86649A57}"/>
              </a:ext>
            </a:extLst>
          </p:cNvPr>
          <p:cNvSpPr txBox="1"/>
          <p:nvPr/>
        </p:nvSpPr>
        <p:spPr>
          <a:xfrm>
            <a:off x="2120096" y="3817715"/>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ea typeface="Open Sans Light"/>
                <a:cs typeface="Open Sans Light"/>
              </a:rPr>
              <a:t>10 minutes</a:t>
            </a:r>
          </a:p>
        </p:txBody>
      </p:sp>
    </p:spTree>
    <p:extLst>
      <p:ext uri="{BB962C8B-B14F-4D97-AF65-F5344CB8AC3E}">
        <p14:creationId xmlns:p14="http://schemas.microsoft.com/office/powerpoint/2010/main" val="31164617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a:xfrm>
            <a:off x="521208" y="4594927"/>
            <a:ext cx="10329822" cy="1037658"/>
          </a:xfrm>
        </p:spPr>
        <p:txBody>
          <a:bodyPr vert="horz" lIns="91440" tIns="45720" rIns="91440" bIns="45720" rtlCol="0" anchor="t">
            <a:normAutofit/>
          </a:bodyPr>
          <a:lstStyle/>
          <a:p>
            <a:pPr marL="285750" indent="-285750">
              <a:lnSpc>
                <a:spcPct val="100000"/>
              </a:lnSpc>
              <a:buFont typeface="Arial"/>
              <a:buChar char="•"/>
            </a:pPr>
            <a:r>
              <a:rPr lang="en-US" cap="all" dirty="0">
                <a:latin typeface="Open Sans Light"/>
                <a:ea typeface="Open Sans Light"/>
                <a:cs typeface="Open Sans Light"/>
                <a:hlinkClick r:id="rId3">
                  <a:extLst>
                    <a:ext uri="{A12FA001-AC4F-418D-AE19-62706E023703}">
                      <ahyp:hlinkClr xmlns:ahyp="http://schemas.microsoft.com/office/drawing/2018/hyperlinkcolor" val="tx"/>
                    </a:ext>
                  </a:extLst>
                </a:hlinkClick>
              </a:rPr>
              <a:t>EVALUATION AND ELIGIBILITY LEGAL REQUIREMENTS PRESENTATION</a:t>
            </a:r>
            <a:endParaRPr lang="en-US" dirty="0">
              <a:latin typeface="Open Sans Light"/>
              <a:ea typeface="Open Sans Light"/>
              <a:cs typeface="Open Sans Light"/>
            </a:endParaRPr>
          </a:p>
          <a:p>
            <a:pPr marL="285750" indent="-285750">
              <a:buFont typeface="Arial"/>
              <a:buChar char="•"/>
            </a:pPr>
            <a:endParaRPr lang="en-US" dirty="0"/>
          </a:p>
          <a:p>
            <a:endParaRPr lang="en-US" dirty="0"/>
          </a:p>
        </p:txBody>
      </p:sp>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792330" y="3429000"/>
            <a:ext cx="10479024" cy="1585982"/>
          </a:xfrm>
        </p:spPr>
        <p:txBody>
          <a:bodyPr>
            <a:normAutofit fontScale="90000"/>
          </a:bodyPr>
          <a:lstStyle/>
          <a:p>
            <a:r>
              <a:rPr lang="en-US" sz="4000" dirty="0">
                <a:hlinkClick r:id="rId4">
                  <a:extLst>
                    <a:ext uri="{A12FA001-AC4F-418D-AE19-62706E023703}">
                      <ahyp:hlinkClr xmlns:ahyp="http://schemas.microsoft.com/office/drawing/2018/hyperlinkcolor" val="tx"/>
                    </a:ext>
                  </a:extLst>
                </a:hlinkClick>
              </a:rPr>
              <a:t>IDEA &amp; Gifted File Review Self-Assessment</a:t>
            </a:r>
            <a:r>
              <a:rPr lang="en-US" sz="4000" dirty="0"/>
              <a:t>: </a:t>
            </a:r>
            <a:r>
              <a:rPr lang="en-US" dirty="0">
                <a:latin typeface="Open Sans Light"/>
                <a:ea typeface="Open Sans Light"/>
                <a:cs typeface="Open Sans Light"/>
              </a:rPr>
              <a:t>Evaluation and Eligibility</a:t>
            </a:r>
            <a:br>
              <a:rPr lang="en-US" dirty="0">
                <a:latin typeface="Open Sans Light"/>
                <a:ea typeface="Open Sans Light"/>
                <a:cs typeface="Open Sans Light"/>
              </a:rPr>
            </a:br>
            <a:br>
              <a:rPr lang="en-US" dirty="0"/>
            </a:br>
            <a:endParaRPr lang="en-US" sz="3200" dirty="0"/>
          </a:p>
        </p:txBody>
      </p:sp>
    </p:spTree>
    <p:extLst>
      <p:ext uri="{BB962C8B-B14F-4D97-AF65-F5344CB8AC3E}">
        <p14:creationId xmlns:p14="http://schemas.microsoft.com/office/powerpoint/2010/main" val="41230573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457662-A916-4F22-9511-557E5E82894C}"/>
              </a:ext>
            </a:extLst>
          </p:cNvPr>
          <p:cNvSpPr>
            <a:spLocks noGrp="1"/>
          </p:cNvSpPr>
          <p:nvPr>
            <p:ph type="title"/>
          </p:nvPr>
        </p:nvSpPr>
        <p:spPr>
          <a:xfrm>
            <a:off x="1525193" y="254870"/>
            <a:ext cx="10515600" cy="881204"/>
          </a:xfrm>
        </p:spPr>
        <p:txBody>
          <a:bodyPr>
            <a:normAutofit/>
          </a:bodyPr>
          <a:lstStyle/>
          <a:p>
            <a:r>
              <a:rPr lang="en-US" dirty="0"/>
              <a:t>Evaluation/Eligibility Report Checklist</a:t>
            </a:r>
          </a:p>
        </p:txBody>
      </p:sp>
      <p:pic>
        <p:nvPicPr>
          <p:cNvPr id="9" name="Content Placeholder 8" descr="screen shot image of page 1 of evaluation/eligibility report checklist">
            <a:extLst>
              <a:ext uri="{FF2B5EF4-FFF2-40B4-BE49-F238E27FC236}">
                <a16:creationId xmlns:a16="http://schemas.microsoft.com/office/drawing/2014/main" id="{330F6E4A-0BC1-4265-9737-4F70CE6813F2}"/>
              </a:ext>
            </a:extLst>
          </p:cNvPr>
          <p:cNvPicPr>
            <a:picLocks noGrp="1" noChangeAspect="1"/>
          </p:cNvPicPr>
          <p:nvPr>
            <p:ph sz="half" idx="1"/>
          </p:nvPr>
        </p:nvPicPr>
        <p:blipFill>
          <a:blip r:embed="rId3"/>
          <a:stretch>
            <a:fillRect/>
          </a:stretch>
        </p:blipFill>
        <p:spPr>
          <a:xfrm>
            <a:off x="1455964" y="1136650"/>
            <a:ext cx="3946071" cy="5040313"/>
          </a:xfrm>
          <a:prstGeom prst="rect">
            <a:avLst/>
          </a:prstGeom>
        </p:spPr>
      </p:pic>
      <p:pic>
        <p:nvPicPr>
          <p:cNvPr id="10" name="Content Placeholder 9" descr="screen shot image of page 2 of the evaluation/eligibility report checklist">
            <a:extLst>
              <a:ext uri="{FF2B5EF4-FFF2-40B4-BE49-F238E27FC236}">
                <a16:creationId xmlns:a16="http://schemas.microsoft.com/office/drawing/2014/main" id="{DEBDAE0E-A2D5-4F7D-B65A-1B1FE3C4D1ED}"/>
              </a:ext>
            </a:extLst>
          </p:cNvPr>
          <p:cNvPicPr>
            <a:picLocks noGrp="1" noChangeAspect="1"/>
          </p:cNvPicPr>
          <p:nvPr>
            <p:ph sz="half" idx="2"/>
          </p:nvPr>
        </p:nvPicPr>
        <p:blipFill>
          <a:blip r:embed="rId4"/>
          <a:stretch>
            <a:fillRect/>
          </a:stretch>
        </p:blipFill>
        <p:spPr>
          <a:xfrm>
            <a:off x="6696173" y="1136650"/>
            <a:ext cx="4133653" cy="5040313"/>
          </a:xfrm>
          <a:prstGeom prst="rect">
            <a:avLst/>
          </a:prstGeom>
        </p:spPr>
      </p:pic>
    </p:spTree>
    <p:extLst>
      <p:ext uri="{BB962C8B-B14F-4D97-AF65-F5344CB8AC3E}">
        <p14:creationId xmlns:p14="http://schemas.microsoft.com/office/powerpoint/2010/main" val="289303045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45CE-EE44-45AD-9397-EED13EF74225}"/>
              </a:ext>
            </a:extLst>
          </p:cNvPr>
          <p:cNvSpPr>
            <a:spLocks noGrp="1"/>
          </p:cNvSpPr>
          <p:nvPr>
            <p:ph type="title"/>
          </p:nvPr>
        </p:nvSpPr>
        <p:spPr/>
        <p:txBody>
          <a:bodyPr/>
          <a:lstStyle/>
          <a:p>
            <a:r>
              <a:rPr lang="en-US" dirty="0"/>
              <a:t>Education Benefit Review Opportunity</a:t>
            </a:r>
          </a:p>
        </p:txBody>
      </p:sp>
      <p:sp>
        <p:nvSpPr>
          <p:cNvPr id="2" name="Content Placeholder 1">
            <a:extLst>
              <a:ext uri="{FF2B5EF4-FFF2-40B4-BE49-F238E27FC236}">
                <a16:creationId xmlns:a16="http://schemas.microsoft.com/office/drawing/2014/main" id="{912C997A-B492-4E14-A542-0D04FA214005}"/>
              </a:ext>
            </a:extLst>
          </p:cNvPr>
          <p:cNvSpPr>
            <a:spLocks noGrp="1"/>
          </p:cNvSpPr>
          <p:nvPr>
            <p:ph sz="half" idx="1"/>
          </p:nvPr>
        </p:nvSpPr>
        <p:spPr>
          <a:xfrm>
            <a:off x="838199" y="1825625"/>
            <a:ext cx="10515599" cy="4351338"/>
          </a:xfrm>
        </p:spPr>
        <p:txBody>
          <a:bodyPr/>
          <a:lstStyle/>
          <a:p>
            <a:r>
              <a:rPr lang="en-US" dirty="0"/>
              <a:t>In an effort to provide results-based technical assistance, KSDE is offering Administrators an exciting opportunity to work with us through the Education Benefit Review Process. </a:t>
            </a:r>
          </a:p>
          <a:p>
            <a:pPr marL="0" indent="0">
              <a:buNone/>
            </a:pPr>
            <a:endParaRPr lang="en-US" dirty="0"/>
          </a:p>
          <a:p>
            <a:r>
              <a:rPr lang="en-US" dirty="0"/>
              <a:t>We are looking for a couple LEA’s that would like to learn about this process and work with us to test it.</a:t>
            </a:r>
          </a:p>
          <a:p>
            <a:pPr marL="0" indent="0">
              <a:buNone/>
            </a:pPr>
            <a:endParaRPr lang="en-US" dirty="0"/>
          </a:p>
          <a:p>
            <a:r>
              <a:rPr lang="en-US" dirty="0"/>
              <a:t>If interested contact Doug Tressler, Elena Lincoln, or Ann Matthews.</a:t>
            </a:r>
          </a:p>
        </p:txBody>
      </p:sp>
    </p:spTree>
    <p:custDataLst>
      <p:tags r:id="rId1"/>
    </p:custDataLst>
    <p:extLst>
      <p:ext uri="{BB962C8B-B14F-4D97-AF65-F5344CB8AC3E}">
        <p14:creationId xmlns:p14="http://schemas.microsoft.com/office/powerpoint/2010/main" val="365411271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C00288F9-7864-4FB9-9152-D92E5F0F906C}"/>
              </a:ext>
            </a:extLst>
          </p:cNvPr>
          <p:cNvSpPr>
            <a:spLocks noGrp="1"/>
          </p:cNvSpPr>
          <p:nvPr>
            <p:ph type="title"/>
          </p:nvPr>
        </p:nvSpPr>
        <p:spPr>
          <a:xfrm>
            <a:off x="838200" y="-619158"/>
            <a:ext cx="10515600" cy="463214"/>
          </a:xfrm>
        </p:spPr>
        <p:txBody>
          <a:bodyPr>
            <a:normAutofit fontScale="90000"/>
          </a:bodyPr>
          <a:lstStyle/>
          <a:p>
            <a:r>
              <a:rPr lang="en-US" dirty="0"/>
              <a:t>Question 2</a:t>
            </a:r>
          </a:p>
        </p:txBody>
      </p:sp>
      <p:sp>
        <p:nvSpPr>
          <p:cNvPr id="2" name="Content Placeholder 1">
            <a:extLst>
              <a:ext uri="{FF2B5EF4-FFF2-40B4-BE49-F238E27FC236}">
                <a16:creationId xmlns:a16="http://schemas.microsoft.com/office/drawing/2014/main" id="{D785606E-B5BD-40F2-A15B-D71650C4D43A}"/>
              </a:ext>
            </a:extLst>
          </p:cNvPr>
          <p:cNvSpPr>
            <a:spLocks noGrp="1"/>
          </p:cNvSpPr>
          <p:nvPr>
            <p:ph idx="1"/>
          </p:nvPr>
        </p:nvSpPr>
        <p:spPr>
          <a:xfrm>
            <a:off x="771236" y="147781"/>
            <a:ext cx="10515600" cy="4188692"/>
          </a:xfrm>
        </p:spPr>
        <p:txBody>
          <a:bodyPr>
            <a:normAutofit fontScale="62500" lnSpcReduction="20000"/>
          </a:bodyPr>
          <a:lstStyle/>
          <a:p>
            <a:pPr marL="0" indent="0">
              <a:lnSpc>
                <a:spcPct val="120000"/>
              </a:lnSpc>
              <a:buNone/>
            </a:pPr>
            <a:r>
              <a:rPr lang="en-US" b="1" dirty="0"/>
              <a:t>2</a:t>
            </a:r>
            <a:r>
              <a:rPr lang="en-US" dirty="0"/>
              <a:t>. Were the assessments and other evaluation materials used to assess the student (for an initial evaluation or reevaluation) selected and administered so as not to be discriminatory on a racial or cultural basis? 34 C.F.R. 300.304(c)(1)(i); K.A.R. 91-40-9(a)(1)(A)</a:t>
            </a:r>
            <a:br>
              <a:rPr lang="en-US" dirty="0"/>
            </a:br>
            <a:br>
              <a:rPr lang="en-US" dirty="0"/>
            </a:br>
            <a:r>
              <a:rPr lang="en-US" b="1" dirty="0"/>
              <a:t>METHOD</a:t>
            </a:r>
            <a:r>
              <a:rPr lang="en-US" dirty="0"/>
              <a:t>: Review the education record to determine whether there is evidence that the group of people responsible for conducting the student’s most recent evaluation/reevaluation selected and administered assessments and other evaluation materials so as not to be discriminatory on a racial or cultural basis. There must be documentation to show that elimination of racial and cultural discrimination was considered when selecting and administering evaluation materials. This information could be found in assessment technical manuals, a prior written notice form, an evaluation/eligibility report, teacher/provider notes, or other documentation in the education record. Staff who conduct assessments could cite relevant information from the assessment technical manual, or refer to that information in professional notes, or provide some other type of documentation about how those findings were taken into consideration. </a:t>
            </a:r>
          </a:p>
        </p:txBody>
      </p:sp>
      <p:sp>
        <p:nvSpPr>
          <p:cNvPr id="5" name="Text Placeholder 2">
            <a:extLst>
              <a:ext uri="{FF2B5EF4-FFF2-40B4-BE49-F238E27FC236}">
                <a16:creationId xmlns:a16="http://schemas.microsoft.com/office/drawing/2014/main" id="{12BE0309-C386-44A8-AE79-7CB1744FD20F}"/>
              </a:ext>
            </a:extLst>
          </p:cNvPr>
          <p:cNvSpPr txBox="1">
            <a:spLocks/>
          </p:cNvSpPr>
          <p:nvPr/>
        </p:nvSpPr>
        <p:spPr>
          <a:xfrm>
            <a:off x="367004" y="4216081"/>
            <a:ext cx="4855556" cy="1581037"/>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spcBef>
                <a:spcPts val="0"/>
              </a:spcBef>
              <a:buNone/>
            </a:pPr>
            <a:r>
              <a:rPr lang="en-US" sz="1200" b="1" kern="0" dirty="0">
                <a:solidFill>
                  <a:srgbClr val="000000"/>
                </a:solidFill>
                <a:latin typeface="+mn-lt"/>
                <a:ea typeface="Arial Narrow"/>
                <a:cs typeface="Arial Narrow"/>
                <a:sym typeface="Arial Narrow"/>
              </a:rPr>
              <a:t>YES</a:t>
            </a:r>
          </a:p>
          <a:p>
            <a:pPr marL="95250" lvl="0" indent="0">
              <a:lnSpc>
                <a:spcPct val="100000"/>
              </a:lnSpc>
              <a:buNone/>
            </a:pPr>
            <a:r>
              <a:rPr lang="en-US" sz="1200" b="1" kern="0" dirty="0">
                <a:solidFill>
                  <a:srgbClr val="000000"/>
                </a:solidFill>
                <a:latin typeface="+mn-lt"/>
                <a:ea typeface="Arial Narrow"/>
                <a:cs typeface="Arial Narrow"/>
                <a:sym typeface="Arial Narrow"/>
              </a:rPr>
              <a:t>Select YES if documentation shows that the assessments and other evaluation materials used to assess the student, for the initial evaluation or most recent reevaluation, were selected and administered so as not to be discriminatory on a racial or cultural basis.</a:t>
            </a:r>
            <a:endParaRPr lang="en-US" sz="1200" b="1" kern="0" dirty="0">
              <a:solidFill>
                <a:srgbClr val="000000"/>
              </a:solidFill>
              <a:latin typeface="+mn-lt"/>
              <a:ea typeface="Arial Narrow"/>
              <a:cs typeface="Arial Narrow"/>
            </a:endParaRPr>
          </a:p>
        </p:txBody>
      </p:sp>
      <p:sp>
        <p:nvSpPr>
          <p:cNvPr id="6" name="Text Placeholder 3">
            <a:extLst>
              <a:ext uri="{FF2B5EF4-FFF2-40B4-BE49-F238E27FC236}">
                <a16:creationId xmlns:a16="http://schemas.microsoft.com/office/drawing/2014/main" id="{C0F12D97-5F77-4A15-8D6B-5BAF5E1AF845}"/>
              </a:ext>
            </a:extLst>
          </p:cNvPr>
          <p:cNvSpPr txBox="1">
            <a:spLocks/>
          </p:cNvSpPr>
          <p:nvPr/>
        </p:nvSpPr>
        <p:spPr>
          <a:xfrm>
            <a:off x="6096000" y="4216080"/>
            <a:ext cx="5190836" cy="1581037"/>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latin typeface="+mn-lt"/>
              </a:rPr>
              <a:t>NO</a:t>
            </a:r>
          </a:p>
          <a:p>
            <a:pPr marL="0" indent="0">
              <a:lnSpc>
                <a:spcPct val="100000"/>
              </a:lnSpc>
              <a:buNone/>
            </a:pPr>
            <a:r>
              <a:rPr lang="en-US" sz="1200" b="1">
                <a:latin typeface="+mn-lt"/>
              </a:rPr>
              <a:t>Select NO if documentation DOES NOT show that the assessments and other evaluation materials used to assess the student, for the initial evaluation or most recent reevaluation, were selected and administered so as not to be discriminatory on a racial or cultural basis.</a:t>
            </a:r>
            <a:endParaRPr lang="en-US" sz="1200" b="1"/>
          </a:p>
        </p:txBody>
      </p:sp>
      <p:sp>
        <p:nvSpPr>
          <p:cNvPr id="7" name="Rectangle 6">
            <a:extLst>
              <a:ext uri="{FF2B5EF4-FFF2-40B4-BE49-F238E27FC236}">
                <a16:creationId xmlns:a16="http://schemas.microsoft.com/office/drawing/2014/main" id="{780E0ADC-77BA-442A-BE27-E469FE89EA6C}"/>
              </a:ext>
            </a:extLst>
          </p:cNvPr>
          <p:cNvSpPr/>
          <p:nvPr/>
        </p:nvSpPr>
        <p:spPr>
          <a:xfrm>
            <a:off x="367004" y="5941354"/>
            <a:ext cx="10771293" cy="215444"/>
          </a:xfrm>
          <a:prstGeom prst="rect">
            <a:avLst/>
          </a:prstGeom>
        </p:spPr>
        <p:txBody>
          <a:bodyPr wrap="square">
            <a:spAutoFit/>
          </a:bodyPr>
          <a:lstStyle/>
          <a:p>
            <a:r>
              <a:rPr lang="en-US" sz="800" i="1">
                <a:latin typeface="Open Sans Light" panose="020B0306030504020204" pitchFamily="34" charset="0"/>
                <a:ea typeface="Open Sans Light" panose="020B0306030504020204" pitchFamily="34" charset="0"/>
                <a:cs typeface="Open Sans Light" panose="020B0306030504020204" pitchFamily="34" charset="0"/>
              </a:rPr>
              <a:t>Kansas Special Education Process Handbook, Chapter 3, Section E.1. and Questions and Answers Section, Q&amp;A 5.; Chapter 7, Section E. </a:t>
            </a:r>
            <a:endParaRPr lang="en-US" sz="80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8597462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
          <p:cNvSpPr txBox="1">
            <a:spLocks noGrp="1"/>
          </p:cNvSpPr>
          <p:nvPr>
            <p:ph type="title"/>
          </p:nvPr>
        </p:nvSpPr>
        <p:spPr>
          <a:xfrm>
            <a:off x="838200" y="4099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SemiBold"/>
              <a:buNone/>
            </a:pPr>
            <a:r>
              <a:rPr lang="en-US" dirty="0"/>
              <a:t>Acceptable Documentation Q2</a:t>
            </a:r>
            <a:endParaRPr dirty="0"/>
          </a:p>
        </p:txBody>
      </p:sp>
      <p:sp>
        <p:nvSpPr>
          <p:cNvPr id="293" name="Google Shape;293;p5"/>
          <p:cNvSpPr txBox="1">
            <a:spLocks noGrp="1"/>
          </p:cNvSpPr>
          <p:nvPr>
            <p:ph type="body" idx="1"/>
          </p:nvPr>
        </p:nvSpPr>
        <p:spPr>
          <a:xfrm>
            <a:off x="838200" y="1103586"/>
            <a:ext cx="10515600" cy="5050634"/>
          </a:xfrm>
          <a:prstGeom prst="rect">
            <a:avLst/>
          </a:prstGeom>
          <a:noFill/>
          <a:ln>
            <a:noFill/>
          </a:ln>
        </p:spPr>
        <p:txBody>
          <a:bodyPr spcFirstLastPara="1" wrap="square" lIns="91425" tIns="45700" rIns="91425" bIns="45700" anchor="t" anchorCtr="0">
            <a:noAutofit/>
          </a:bodyPr>
          <a:lstStyle/>
          <a:p>
            <a:pPr marL="571500" indent="-342900">
              <a:lnSpc>
                <a:spcPct val="100000"/>
              </a:lnSpc>
              <a:buSzPts val="1800"/>
            </a:pPr>
            <a:r>
              <a:rPr lang="en-US" sz="2000" dirty="0">
                <a:latin typeface="Open Sans Light"/>
                <a:ea typeface="Open Sans Light"/>
                <a:cs typeface="Open Sans Light"/>
              </a:rPr>
              <a:t>Documentation indicating how potential cultural and racial discrimination was addressed for a particular student when selecting and administering evaluation materials. This documentation could be found in PWN for evaluation consent, MDT report, case notes for planning the evaluation, PWN for placement, or other places in the educational records. </a:t>
            </a:r>
            <a:endParaRPr lang="en-US" sz="2000" dirty="0"/>
          </a:p>
          <a:p>
            <a:pPr marL="571500" indent="-342900">
              <a:lnSpc>
                <a:spcPct val="100000"/>
              </a:lnSpc>
              <a:buSzPts val="1800"/>
            </a:pPr>
            <a:r>
              <a:rPr lang="en-US" sz="2000" dirty="0">
                <a:latin typeface="Open Sans Light"/>
                <a:ea typeface="Open Sans Light"/>
                <a:cs typeface="Open Sans Light"/>
              </a:rPr>
              <a:t>Demographics (race, ethnicity, language of the student), report of tests administered, and signature/roles for who attended eligibility/re-evaluation meeting when evaluation results discussed. </a:t>
            </a:r>
            <a:endParaRPr lang="en-US" sz="2000" dirty="0"/>
          </a:p>
          <a:p>
            <a:pPr marL="571500" indent="-342900">
              <a:lnSpc>
                <a:spcPct val="100000"/>
              </a:lnSpc>
              <a:buSzPts val="1800"/>
            </a:pPr>
            <a:r>
              <a:rPr lang="en-US" sz="2000" dirty="0">
                <a:latin typeface="Open Sans Light"/>
                <a:ea typeface="Open Sans Light"/>
                <a:cs typeface="Open Sans Light"/>
              </a:rPr>
              <a:t>Demographics (race, ethnicity, language of the student), report of tests administered, and relevant information from the assessment technical manual.</a:t>
            </a:r>
            <a:endParaRPr sz="1950" dirty="0"/>
          </a:p>
          <a:p>
            <a:pPr indent="0">
              <a:lnSpc>
                <a:spcPct val="100000"/>
              </a:lnSpc>
              <a:buSzPts val="1800"/>
              <a:buNone/>
            </a:pPr>
            <a:r>
              <a:rPr lang="en-US" sz="1950" i="1" dirty="0">
                <a:latin typeface="Open Sans Light"/>
                <a:ea typeface="Open Sans Light"/>
                <a:cs typeface="Open Sans Light"/>
              </a:rPr>
              <a:t>Evaluation teams need to consider potential racial or cultural bias in relation to the student’s similar peers, so that it is clear what are needs due to the presence of the exceptionality and what are needs due to the student’s difference in racial or cultural circumstances</a:t>
            </a:r>
            <a:r>
              <a:rPr lang="en-US" sz="1950" dirty="0">
                <a:latin typeface="Open Sans Light"/>
                <a:ea typeface="Open Sans Light"/>
                <a:cs typeface="Open Sans Light"/>
              </a:rPr>
              <a:t>….(IDEA &amp; Gifted Requirements File Review:  Frequently Asked Questions, May 2021)</a:t>
            </a:r>
            <a:endParaRPr sz="1950" dirty="0">
              <a:latin typeface="Open Sans Light"/>
              <a:ea typeface="Open Sans Light"/>
              <a:cs typeface="Open Sans Light"/>
            </a:endParaRPr>
          </a:p>
          <a:p>
            <a:pPr marL="0" lvl="0" indent="0" algn="l" rtl="0">
              <a:lnSpc>
                <a:spcPct val="70000"/>
              </a:lnSpc>
              <a:spcBef>
                <a:spcPts val="1000"/>
              </a:spcBef>
              <a:spcAft>
                <a:spcPts val="0"/>
              </a:spcAft>
              <a:buSzPts val="1750"/>
              <a:buNone/>
            </a:pPr>
            <a:endParaRPr sz="1950" dirty="0"/>
          </a:p>
          <a:p>
            <a:pPr marL="0" lvl="0" indent="0" algn="l" rtl="0">
              <a:lnSpc>
                <a:spcPct val="70000"/>
              </a:lnSpc>
              <a:spcBef>
                <a:spcPts val="1000"/>
              </a:spcBef>
              <a:spcAft>
                <a:spcPts val="0"/>
              </a:spcAft>
              <a:buSzPts val="1750"/>
              <a:buNone/>
            </a:pPr>
            <a:endParaRPr sz="1750"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SemiBold"/>
              <a:buNone/>
            </a:pPr>
            <a:r>
              <a:rPr lang="en-US"/>
              <a:t>Question prompt</a:t>
            </a:r>
            <a:endParaRPr/>
          </a:p>
        </p:txBody>
      </p:sp>
      <p:sp>
        <p:nvSpPr>
          <p:cNvPr id="305" name="Google Shape;305;p6"/>
          <p:cNvSpPr txBox="1">
            <a:spLocks noGrp="1"/>
          </p:cNvSpPr>
          <p:nvPr>
            <p:ph type="body" idx="1"/>
          </p:nvPr>
        </p:nvSpPr>
        <p:spPr>
          <a:xfrm>
            <a:off x="838200" y="1644073"/>
            <a:ext cx="10515600" cy="4533000"/>
          </a:xfrm>
          <a:prstGeom prst="rect">
            <a:avLst/>
          </a:prstGeom>
          <a:noFill/>
          <a:ln>
            <a:noFill/>
          </a:ln>
        </p:spPr>
        <p:txBody>
          <a:bodyPr spcFirstLastPara="1" wrap="square" lIns="91425" tIns="45700" rIns="91425" bIns="45700" anchor="t" anchorCtr="0">
            <a:normAutofit fontScale="92500" lnSpcReduction="10000"/>
          </a:bodyPr>
          <a:lstStyle/>
          <a:p>
            <a:pPr marL="0" indent="0">
              <a:lnSpc>
                <a:spcPct val="100000"/>
              </a:lnSpc>
              <a:spcBef>
                <a:spcPts val="0"/>
              </a:spcBef>
              <a:buClr>
                <a:srgbClr val="12284C"/>
              </a:buClr>
              <a:buSzPts val="3200"/>
              <a:buNone/>
            </a:pPr>
            <a:r>
              <a:rPr lang="en-US" sz="3000" b="1" dirty="0">
                <a:latin typeface="Open Sans"/>
                <a:ea typeface="Open Sans"/>
                <a:cs typeface="Open Sans"/>
                <a:sym typeface="Open Sans"/>
              </a:rPr>
              <a:t>How were the assessments and other evaluation materials used to assess the student (for an initial evaluation or reevaluation) selected and administered so as not to be discriminatory on a racial or cultural basis? </a:t>
            </a:r>
            <a:endParaRPr lang="en-US" sz="3000" b="1" dirty="0">
              <a:latin typeface="Open Sans"/>
              <a:ea typeface="Open Sans"/>
              <a:cs typeface="Open Sans"/>
            </a:endParaRPr>
          </a:p>
          <a:p>
            <a:pPr marL="914400" lvl="2" indent="0">
              <a:lnSpc>
                <a:spcPct val="100000"/>
              </a:lnSpc>
              <a:buSzPts val="2000"/>
              <a:buNone/>
            </a:pPr>
            <a:r>
              <a:rPr lang="en-US" sz="2400" dirty="0">
                <a:latin typeface="Open Sans Light"/>
                <a:ea typeface="Open Sans Light"/>
                <a:cs typeface="Open Sans Light"/>
              </a:rPr>
              <a:t> </a:t>
            </a:r>
            <a:r>
              <a:rPr lang="en-US" sz="2400" i="1" dirty="0">
                <a:latin typeface="Open Sans Light"/>
                <a:ea typeface="Open Sans Light"/>
                <a:cs typeface="Open Sans Light"/>
              </a:rPr>
              <a:t>….XXX was assessed in her native language, which is YYY. The standardized assessment ZZZ was selected as part of this evaluation and was determined to be nondiscriminatory on a racial and cultural basis for this student based on professional understanding of the assessment and bias mitigation as noted in the ZZZ technical manual ...Multiple measures were used to mitigate the impact of bias in this evaluation and will be further described in this report. Any limitations that may exist and result in bias due to racial or cultural factors were reviewed and considered as part of this evaluation and determined to not be a significant factor in current eligibility determination. </a:t>
            </a:r>
            <a:endParaRPr sz="2400" i="1"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D94696-10FE-4414-B1BD-8CA0C0F50B50}"/>
              </a:ext>
            </a:extLst>
          </p:cNvPr>
          <p:cNvSpPr>
            <a:spLocks noGrp="1"/>
          </p:cNvSpPr>
          <p:nvPr>
            <p:ph type="title"/>
          </p:nvPr>
        </p:nvSpPr>
        <p:spPr>
          <a:xfrm>
            <a:off x="622073" y="365125"/>
            <a:ext cx="10731728" cy="836793"/>
          </a:xfrm>
        </p:spPr>
        <p:txBody>
          <a:bodyPr>
            <a:noAutofit/>
          </a:bodyPr>
          <a:lstStyle/>
          <a:p>
            <a:r>
              <a:rPr lang="en-US" sz="2800"/>
              <a:t>Sample Process For Question 2: </a:t>
            </a:r>
            <a:br>
              <a:rPr lang="en-US" sz="2800"/>
            </a:br>
            <a:r>
              <a:rPr lang="en-US" sz="2800"/>
              <a:t>What might this process look like in evaluation/reevaluation?</a:t>
            </a:r>
          </a:p>
        </p:txBody>
      </p:sp>
      <p:sp>
        <p:nvSpPr>
          <p:cNvPr id="4" name="Rectangle 1">
            <a:extLst>
              <a:ext uri="{FF2B5EF4-FFF2-40B4-BE49-F238E27FC236}">
                <a16:creationId xmlns:a16="http://schemas.microsoft.com/office/drawing/2014/main" id="{302E0B44-3076-41D0-B3F6-1BBD58EC72E0}"/>
              </a:ext>
            </a:extLst>
          </p:cNvPr>
          <p:cNvSpPr>
            <a:spLocks noGrp="1" noChangeArrowheads="1"/>
          </p:cNvSpPr>
          <p:nvPr>
            <p:ph idx="1"/>
          </p:nvPr>
        </p:nvSpPr>
        <p:spPr bwMode="auto">
          <a:xfrm>
            <a:off x="622072" y="1559860"/>
            <a:ext cx="10312710" cy="42780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latin typeface="+mn-lt"/>
                <a:ea typeface="Open Sans Light"/>
                <a:cs typeface="Arial"/>
              </a:rPr>
              <a:t>Step </a:t>
            </a:r>
            <a:r>
              <a:rPr kumimoji="0" lang="en-US" altLang="en-US" sz="1600" b="1" i="0" u="none" strike="noStrike" cap="none" normalizeH="0" baseline="0" dirty="0">
                <a:ln>
                  <a:noFill/>
                </a:ln>
                <a:effectLst/>
                <a:latin typeface="+mn-lt"/>
                <a:ea typeface="Open Sans Light"/>
                <a:cs typeface="Arial"/>
              </a:rPr>
              <a:t>1:  MDT gathers and documents information regarding student's demographics and background as part of evaluation/reevaluation process.</a:t>
            </a:r>
            <a:endParaRPr lang="en-US" altLang="en-US" sz="1600" b="0" i="0" u="none" strike="noStrike" cap="none" normalizeH="0" baseline="0" dirty="0">
              <a:ln>
                <a:noFill/>
              </a:ln>
              <a:effectLst/>
              <a:latin typeface="+mn-lt"/>
              <a:ea typeface="Open Sans Light"/>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0" i="0" u="none" strike="noStrike" cap="none" normalizeH="0" baseline="0" dirty="0">
              <a:ln>
                <a:noFill/>
              </a:ln>
              <a:effectLst/>
              <a:latin typeface="+mn-lt"/>
              <a:cs typeface="Arial" panose="020B0604020202020204" pitchFamily="34" charset="0"/>
            </a:endParaRPr>
          </a:p>
          <a:p>
            <a:pPr marL="0" indent="0">
              <a:lnSpc>
                <a:spcPct val="100000"/>
              </a:lnSpc>
              <a:buClrTx/>
              <a:buNone/>
            </a:pPr>
            <a:r>
              <a:rPr kumimoji="0" lang="en-US" altLang="en-US" sz="1600" b="1" i="0" u="none" strike="noStrike" cap="none" normalizeH="0" baseline="0" dirty="0">
                <a:ln>
                  <a:noFill/>
                </a:ln>
                <a:effectLst/>
                <a:latin typeface="+mn-lt"/>
                <a:ea typeface="Open Sans Light"/>
                <a:cs typeface="Arial"/>
              </a:rPr>
              <a:t>Demographic information includes relevant information about the student's racial and cultural characteristics, native language, KELPA scores and language proficiency levels (if not a native English speaker), school attendance/moves, </a:t>
            </a:r>
            <a:r>
              <a:rPr lang="en-US" altLang="en-US" sz="1600" b="1" dirty="0">
                <a:latin typeface="+mn-lt"/>
                <a:ea typeface="Open Sans Light"/>
                <a:cs typeface="Arial"/>
              </a:rPr>
              <a:t> </a:t>
            </a:r>
            <a:r>
              <a:rPr kumimoji="0" lang="en-US" altLang="en-US" sz="1600" b="1" i="0" u="none" strike="noStrike" cap="none" normalizeH="0" baseline="0" dirty="0">
                <a:ln>
                  <a:noFill/>
                </a:ln>
                <a:effectLst/>
                <a:latin typeface="+mn-lt"/>
                <a:ea typeface="Open Sans Light"/>
                <a:cs typeface="Arial"/>
              </a:rPr>
              <a:t>etc.</a:t>
            </a:r>
            <a:r>
              <a:rPr lang="en-US" altLang="en-US" sz="1600" b="1" dirty="0">
                <a:latin typeface="+mn-lt"/>
                <a:ea typeface="Open Sans Light"/>
                <a:cs typeface="Arial"/>
              </a:rPr>
              <a:t> </a:t>
            </a:r>
            <a:endParaRPr lang="en-US" altLang="en-US" sz="1600" b="0" i="0" u="none" strike="noStrike" cap="none" normalizeH="0" baseline="0" dirty="0">
              <a:ln>
                <a:noFill/>
              </a:ln>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0" i="0" u="none" strike="noStrike" cap="none" normalizeH="0" baseline="0" dirty="0">
              <a:ln>
                <a:noFill/>
              </a:ln>
              <a:effectLst/>
              <a:latin typeface="+mn-lt"/>
              <a:cs typeface="Arial" panose="020B0604020202020204" pitchFamily="34" charset="0"/>
            </a:endParaRPr>
          </a:p>
          <a:p>
            <a:pPr marL="0" indent="0">
              <a:lnSpc>
                <a:spcPct val="100000"/>
              </a:lnSpc>
              <a:buClrTx/>
              <a:buNone/>
            </a:pPr>
            <a:r>
              <a:rPr lang="en-US" altLang="en-US" sz="1600" b="1" dirty="0">
                <a:latin typeface="+mn-lt"/>
                <a:ea typeface="Open Sans Light"/>
                <a:cs typeface="Arial"/>
              </a:rPr>
              <a:t>Step</a:t>
            </a:r>
            <a:r>
              <a:rPr kumimoji="0" lang="en-US" altLang="en-US" sz="1600" b="1" i="0" u="none" strike="noStrike" cap="none" normalizeH="0" baseline="0" dirty="0">
                <a:ln>
                  <a:noFill/>
                </a:ln>
                <a:effectLst/>
                <a:latin typeface="+mn-lt"/>
                <a:ea typeface="Open Sans Light"/>
                <a:cs typeface="Arial"/>
              </a:rPr>
              <a:t> 2:  MDT reviews the student's demographic information and background and considers how team will address potential cultural and racial bias in the evaluation/reevaluation process.</a:t>
            </a:r>
            <a:r>
              <a:rPr lang="en-US" altLang="en-US" sz="1600" b="1" dirty="0">
                <a:latin typeface="+mn-lt"/>
                <a:ea typeface="Open Sans Light"/>
                <a:cs typeface="Arial"/>
              </a:rPr>
              <a:t> </a:t>
            </a:r>
            <a:r>
              <a:rPr kumimoji="0" lang="en-US" altLang="en-US" sz="1600" b="1" i="0" u="none" strike="noStrike" cap="none" normalizeH="0" baseline="0" dirty="0">
                <a:ln>
                  <a:noFill/>
                </a:ln>
                <a:effectLst/>
                <a:latin typeface="+mn-lt"/>
                <a:ea typeface="Open Sans Light"/>
                <a:cs typeface="Arial"/>
              </a:rPr>
              <a:t> (E.g., team considers specifically how they will select and administer assessments and evaluation materials for this student</a:t>
            </a:r>
            <a:r>
              <a:rPr lang="en-US" altLang="en-US" sz="1600" b="1" dirty="0">
                <a:latin typeface="+mn-lt"/>
                <a:ea typeface="Open Sans Light"/>
                <a:cs typeface="Arial"/>
              </a:rPr>
              <a:t>, </a:t>
            </a:r>
            <a:r>
              <a:rPr kumimoji="0" lang="en-US" altLang="en-US" sz="1600" b="1" i="0" u="none" strike="noStrike" cap="none" normalizeH="0" baseline="0" dirty="0">
                <a:ln>
                  <a:noFill/>
                </a:ln>
                <a:effectLst/>
                <a:latin typeface="+mn-lt"/>
                <a:ea typeface="Open Sans Light"/>
                <a:cs typeface="Arial"/>
              </a:rPr>
              <a:t>in light of this student’s demographics</a:t>
            </a:r>
            <a:r>
              <a:rPr lang="en-US" altLang="en-US" sz="1600" b="1" dirty="0">
                <a:latin typeface="+mn-lt"/>
                <a:ea typeface="Open Sans Light"/>
                <a:cs typeface="Arial"/>
              </a:rPr>
              <a:t>.)</a:t>
            </a:r>
            <a:r>
              <a:rPr kumimoji="0" lang="en-US" altLang="en-US" sz="1600" b="1" i="0" u="none" strike="noStrike" cap="none" normalizeH="0" baseline="0" dirty="0">
                <a:ln>
                  <a:noFill/>
                </a:ln>
                <a:effectLst/>
                <a:latin typeface="+mn-lt"/>
                <a:ea typeface="Open Sans Light"/>
                <a:cs typeface="Arial"/>
              </a:rPr>
              <a:t> </a:t>
            </a:r>
            <a:br>
              <a:rPr lang="en-US" altLang="en-US" sz="1600" b="1" i="0" u="none" strike="noStrike" cap="none" normalizeH="0" baseline="0" dirty="0">
                <a:ln>
                  <a:noFill/>
                </a:ln>
                <a:effectLst/>
                <a:latin typeface="+mn-lt"/>
                <a:cs typeface="Arial" panose="020B0604020202020204" pitchFamily="34" charset="0"/>
              </a:rPr>
            </a:br>
            <a:endParaRPr lang="en-US" altLang="en-US" sz="1600" b="0" i="0" u="none" strike="noStrike" cap="none" normalizeH="0" baseline="0" dirty="0">
              <a:ln>
                <a:noFill/>
              </a:ln>
              <a:effectLst/>
              <a:latin typeface="+mn-lt"/>
              <a:cs typeface="Arial" panose="020B0604020202020204" pitchFamily="34" charset="0"/>
            </a:endParaRPr>
          </a:p>
          <a:p>
            <a:pPr marL="0" indent="0">
              <a:lnSpc>
                <a:spcPct val="100000"/>
              </a:lnSpc>
              <a:buClrTx/>
              <a:buNone/>
            </a:pPr>
            <a:r>
              <a:rPr kumimoji="0" lang="en-US" altLang="en-US" sz="1600" b="1" i="0" u="none" strike="noStrike" cap="none" normalizeH="0" baseline="0" dirty="0">
                <a:ln>
                  <a:noFill/>
                </a:ln>
                <a:effectLst/>
                <a:latin typeface="+mn-lt"/>
                <a:ea typeface="Open Sans Light"/>
                <a:cs typeface="Arial"/>
              </a:rPr>
              <a:t>Step 3:  MDT documents how the team will use/did use the student's demographic information to guide the selection and administration of assessments and tools to ensure non-biased evaluation. This documentation of approach should be included in the education record (e.g., PWN for evaluation consent, evaluation/reevaluation report, case notes for planning the evaluation, PWN for placement, or other places in the student's record</a:t>
            </a:r>
            <a:r>
              <a:rPr lang="en-US" altLang="en-US" sz="1600" b="1" dirty="0">
                <a:latin typeface="+mn-lt"/>
                <a:ea typeface="Open Sans Light"/>
                <a:cs typeface="Arial"/>
              </a:rPr>
              <a:t>).  </a:t>
            </a:r>
            <a:endParaRPr lang="en-US" altLang="en-US" sz="1600" b="1" i="0" u="none" strike="noStrike" cap="none" normalizeH="0" baseline="0" dirty="0">
              <a:ln>
                <a:noFill/>
              </a:ln>
              <a:effectLst/>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0672437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faa72a8901_0_4"/>
          <p:cNvSpPr txBox="1">
            <a:spLocks noGrp="1"/>
          </p:cNvSpPr>
          <p:nvPr>
            <p:ph type="title"/>
          </p:nvPr>
        </p:nvSpPr>
        <p:spPr>
          <a:xfrm>
            <a:off x="838200" y="365125"/>
            <a:ext cx="10515600" cy="656627"/>
          </a:xfrm>
          <a:prstGeom prst="rect">
            <a:avLst/>
          </a:prstGeom>
        </p:spPr>
        <p:txBody>
          <a:bodyPr spcFirstLastPara="1" wrap="square" lIns="91425" tIns="45700" rIns="91425" bIns="45700" anchor="ctr" anchorCtr="0">
            <a:normAutofit fontScale="90000"/>
          </a:bodyPr>
          <a:lstStyle/>
          <a:p>
            <a:pPr>
              <a:spcBef>
                <a:spcPts val="0"/>
              </a:spcBef>
            </a:pPr>
            <a:r>
              <a:rPr lang="en-US">
                <a:latin typeface="Arial"/>
                <a:ea typeface="Open Sans Semibold"/>
                <a:cs typeface="Arial"/>
              </a:rPr>
              <a:t>Examples for Question 2</a:t>
            </a:r>
            <a:endParaRPr lang="en-US">
              <a:latin typeface="Arial"/>
              <a:cs typeface="Arial"/>
            </a:endParaRPr>
          </a:p>
        </p:txBody>
      </p:sp>
      <p:sp>
        <p:nvSpPr>
          <p:cNvPr id="312" name="Google Shape;312;gfaa72a8901_0_4"/>
          <p:cNvSpPr txBox="1">
            <a:spLocks noGrp="1"/>
          </p:cNvSpPr>
          <p:nvPr>
            <p:ph type="body" idx="1"/>
          </p:nvPr>
        </p:nvSpPr>
        <p:spPr>
          <a:xfrm>
            <a:off x="856593" y="1021752"/>
            <a:ext cx="10608527" cy="5118439"/>
          </a:xfrm>
          <a:prstGeom prst="rect">
            <a:avLst/>
          </a:prstGeom>
        </p:spPr>
        <p:txBody>
          <a:bodyPr spcFirstLastPara="1" wrap="square" lIns="91425" tIns="45700" rIns="91425" bIns="45700" anchor="t" anchorCtr="0">
            <a:normAutofit fontScale="92500" lnSpcReduction="20000"/>
          </a:bodyPr>
          <a:lstStyle/>
          <a:p>
            <a:pPr marL="0" lvl="0" indent="0" algn="l" rtl="0">
              <a:lnSpc>
                <a:spcPct val="110000"/>
              </a:lnSpc>
              <a:spcBef>
                <a:spcPts val="0"/>
              </a:spcBef>
              <a:spcAft>
                <a:spcPts val="0"/>
              </a:spcAft>
              <a:buNone/>
            </a:pPr>
            <a:r>
              <a:rPr lang="en-US" sz="2000" dirty="0">
                <a:solidFill>
                  <a:srgbClr val="12284C"/>
                </a:solidFill>
                <a:latin typeface="+mn-lt"/>
                <a:ea typeface="Calibri"/>
                <a:cs typeface="Calibri"/>
                <a:sym typeface="Calibri"/>
              </a:rPr>
              <a:t>Because the technical manuals for nationally normed tests showed group mean differences for this student’s racial/cultural group, it was decided to conduct the initial evaluation using non-verbal culture-free tests…</a:t>
            </a:r>
            <a:endParaRPr sz="2000" dirty="0">
              <a:solidFill>
                <a:srgbClr val="12284C"/>
              </a:solidFill>
              <a:latin typeface="+mn-lt"/>
              <a:ea typeface="Calibri"/>
              <a:cs typeface="Calibri"/>
              <a:sym typeface="Calibri"/>
            </a:endParaRPr>
          </a:p>
          <a:p>
            <a:pPr marL="0" lvl="0" indent="0" algn="l" rtl="0">
              <a:lnSpc>
                <a:spcPct val="110000"/>
              </a:lnSpc>
              <a:spcBef>
                <a:spcPts val="0"/>
              </a:spcBef>
              <a:spcAft>
                <a:spcPts val="0"/>
              </a:spcAft>
              <a:buNone/>
            </a:pPr>
            <a:endParaRPr sz="2000" dirty="0">
              <a:solidFill>
                <a:srgbClr val="12284C"/>
              </a:solidFill>
              <a:latin typeface="+mn-lt"/>
              <a:ea typeface="Calibri"/>
              <a:cs typeface="Calibri"/>
              <a:sym typeface="Calibri"/>
            </a:endParaRPr>
          </a:p>
          <a:p>
            <a:pPr marL="0" indent="0">
              <a:lnSpc>
                <a:spcPct val="110000"/>
              </a:lnSpc>
              <a:spcBef>
                <a:spcPts val="0"/>
              </a:spcBef>
              <a:buNone/>
            </a:pPr>
            <a:r>
              <a:rPr lang="en-US" sz="2000" dirty="0">
                <a:solidFill>
                  <a:srgbClr val="12284C"/>
                </a:solidFill>
                <a:latin typeface="+mn-lt"/>
                <a:ea typeface="Calibri"/>
                <a:cs typeface="Calibri"/>
                <a:sym typeface="Calibri"/>
              </a:rPr>
              <a:t>Because the professional literature regarding nationally normed tests (</a:t>
            </a:r>
            <a:r>
              <a:rPr lang="en-US" sz="2000" u="sng" dirty="0">
                <a:solidFill>
                  <a:srgbClr val="12284C"/>
                </a:solidFill>
                <a:latin typeface="+mn-lt"/>
                <a:ea typeface="Calibri"/>
                <a:cs typeface="Calibri"/>
                <a:sym typeface="Calibri"/>
              </a:rPr>
              <a:t>or</a:t>
            </a:r>
            <a:r>
              <a:rPr lang="en-US" sz="2000" dirty="0">
                <a:solidFill>
                  <a:srgbClr val="12284C"/>
                </a:solidFill>
                <a:latin typeface="+mn-lt"/>
                <a:ea typeface="Calibri"/>
                <a:cs typeface="Calibri"/>
                <a:sym typeface="Calibri"/>
              </a:rPr>
              <a:t> because the district's placement data) show biased outcomes for this student’s racial/cultural group, it was decided to conduct the initial evaluation using authentic assessment practices…</a:t>
            </a:r>
            <a:endParaRPr lang="en-US" sz="2000" dirty="0">
              <a:solidFill>
                <a:srgbClr val="12284C"/>
              </a:solidFill>
              <a:latin typeface="+mn-lt"/>
              <a:ea typeface="Calibri"/>
              <a:cs typeface="Calibri"/>
            </a:endParaRPr>
          </a:p>
          <a:p>
            <a:pPr marL="0" lvl="0" indent="0" algn="l" rtl="0">
              <a:lnSpc>
                <a:spcPct val="110000"/>
              </a:lnSpc>
              <a:spcBef>
                <a:spcPts val="0"/>
              </a:spcBef>
              <a:spcAft>
                <a:spcPts val="0"/>
              </a:spcAft>
              <a:buNone/>
            </a:pPr>
            <a:endParaRPr sz="2000" dirty="0">
              <a:solidFill>
                <a:srgbClr val="12284C"/>
              </a:solidFill>
              <a:latin typeface="+mn-lt"/>
              <a:ea typeface="Calibri"/>
              <a:cs typeface="Calibri"/>
              <a:sym typeface="Calibri"/>
            </a:endParaRPr>
          </a:p>
          <a:p>
            <a:pPr marL="0" indent="0">
              <a:lnSpc>
                <a:spcPct val="110000"/>
              </a:lnSpc>
              <a:spcBef>
                <a:spcPts val="0"/>
              </a:spcBef>
              <a:buNone/>
            </a:pPr>
            <a:r>
              <a:rPr lang="en-US" sz="2000" dirty="0">
                <a:solidFill>
                  <a:srgbClr val="12284C"/>
                </a:solidFill>
                <a:latin typeface="+mn-lt"/>
                <a:ea typeface="Calibri"/>
                <a:cs typeface="Calibri"/>
                <a:sym typeface="Calibri"/>
              </a:rPr>
              <a:t>Because of the impact of this student’s cultural background on opportunities for prior learning, it was decided to conduct the initial evaluation using a Response to Intervention (RTI) approach…</a:t>
            </a:r>
            <a:endParaRPr sz="2000" dirty="0">
              <a:solidFill>
                <a:srgbClr val="12284C"/>
              </a:solidFill>
              <a:latin typeface="+mn-lt"/>
              <a:ea typeface="Calibri"/>
              <a:cs typeface="Calibri"/>
              <a:sym typeface="Calibri"/>
            </a:endParaRPr>
          </a:p>
          <a:p>
            <a:pPr marL="0" lvl="0" indent="0" algn="l" rtl="0">
              <a:lnSpc>
                <a:spcPct val="110000"/>
              </a:lnSpc>
              <a:spcBef>
                <a:spcPts val="0"/>
              </a:spcBef>
              <a:spcAft>
                <a:spcPts val="0"/>
              </a:spcAft>
              <a:buNone/>
            </a:pPr>
            <a:endParaRPr lang="en-US" sz="2000" dirty="0">
              <a:solidFill>
                <a:srgbClr val="12284C"/>
              </a:solidFill>
              <a:latin typeface="+mn-lt"/>
              <a:ea typeface="Calibri"/>
              <a:cs typeface="Calibri"/>
              <a:sym typeface="Calibri"/>
            </a:endParaRPr>
          </a:p>
          <a:p>
            <a:pPr marL="0" lvl="0" indent="0" algn="l" rtl="0">
              <a:lnSpc>
                <a:spcPct val="110000"/>
              </a:lnSpc>
              <a:spcBef>
                <a:spcPts val="0"/>
              </a:spcBef>
              <a:spcAft>
                <a:spcPts val="0"/>
              </a:spcAft>
              <a:buNone/>
            </a:pPr>
            <a:r>
              <a:rPr lang="en-US" sz="2000" b="1" dirty="0">
                <a:solidFill>
                  <a:srgbClr val="12284C"/>
                </a:solidFill>
                <a:latin typeface="+mn-lt"/>
                <a:ea typeface="Calibri"/>
                <a:cs typeface="Calibri"/>
                <a:sym typeface="Calibri"/>
              </a:rPr>
              <a:t>OR</a:t>
            </a:r>
          </a:p>
          <a:p>
            <a:pPr marL="0" lvl="0" indent="0" algn="l" rtl="0">
              <a:lnSpc>
                <a:spcPct val="110000"/>
              </a:lnSpc>
              <a:spcBef>
                <a:spcPts val="0"/>
              </a:spcBef>
              <a:spcAft>
                <a:spcPts val="0"/>
              </a:spcAft>
              <a:buNone/>
            </a:pPr>
            <a:endParaRPr lang="en-US" sz="2000" dirty="0">
              <a:solidFill>
                <a:srgbClr val="12284C"/>
              </a:solidFill>
              <a:latin typeface="+mn-lt"/>
              <a:ea typeface="Calibri"/>
              <a:cs typeface="Calibri"/>
              <a:sym typeface="Calibri"/>
            </a:endParaRPr>
          </a:p>
          <a:p>
            <a:pPr marL="0" indent="0">
              <a:lnSpc>
                <a:spcPct val="110000"/>
              </a:lnSpc>
              <a:spcBef>
                <a:spcPct val="0"/>
              </a:spcBef>
              <a:spcAft>
                <a:spcPct val="0"/>
              </a:spcAft>
              <a:buNone/>
            </a:pPr>
            <a:r>
              <a:rPr lang="en-US" sz="2000" i="1" dirty="0">
                <a:solidFill>
                  <a:srgbClr val="12284C"/>
                </a:solidFill>
                <a:latin typeface="+mn-lt"/>
                <a:ea typeface="Open Sans Light"/>
                <a:cs typeface="Open Sans Light"/>
                <a:sym typeface="Calibri"/>
              </a:rPr>
              <a:t>The multidisciplinary team members considered the student's demographics in selecting and </a:t>
            </a:r>
            <a:endParaRPr lang="en-US" sz="2000" dirty="0">
              <a:latin typeface="+mn-lt"/>
              <a:ea typeface="Open Sans Light"/>
              <a:cs typeface="Open Sans Light"/>
              <a:sym typeface="Calibri"/>
            </a:endParaRPr>
          </a:p>
          <a:p>
            <a:pPr marL="0" indent="0">
              <a:lnSpc>
                <a:spcPct val="110000"/>
              </a:lnSpc>
              <a:spcBef>
                <a:spcPct val="0"/>
              </a:spcBef>
              <a:spcAft>
                <a:spcPct val="0"/>
              </a:spcAft>
              <a:buNone/>
            </a:pPr>
            <a:r>
              <a:rPr lang="en-US" sz="2000" i="1" dirty="0">
                <a:solidFill>
                  <a:srgbClr val="12284C"/>
                </a:solidFill>
                <a:latin typeface="+mn-lt"/>
                <a:ea typeface="Open Sans Light"/>
                <a:cs typeface="Open Sans Light"/>
                <a:sym typeface="Calibri"/>
              </a:rPr>
              <a:t>administering the evaluation assessments and materials. Because this student’s racial/cultural background (as described previously in this report) is the same as the majority of the population on which these cognitive and academic assessments were normed, the battery of tests selected should not result in a biased evaluation.</a:t>
            </a:r>
            <a:endParaRPr lang="en-US" sz="2000" i="1" dirty="0">
              <a:latin typeface="+mn-lt"/>
              <a:ea typeface="Open Sans Light"/>
              <a:cs typeface="Open Sans Light"/>
            </a:endParaRPr>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012DAB4C-F01E-4B52-BABC-19CD88D2C420}"/>
              </a:ext>
            </a:extLst>
          </p:cNvPr>
          <p:cNvSpPr>
            <a:spLocks noGrp="1"/>
          </p:cNvSpPr>
          <p:nvPr>
            <p:ph type="title"/>
          </p:nvPr>
        </p:nvSpPr>
        <p:spPr>
          <a:xfrm>
            <a:off x="838200" y="-624577"/>
            <a:ext cx="10515600" cy="527760"/>
          </a:xfrm>
        </p:spPr>
        <p:txBody>
          <a:bodyPr>
            <a:noAutofit/>
          </a:bodyPr>
          <a:lstStyle/>
          <a:p>
            <a:r>
              <a:rPr lang="en-US" sz="1900" dirty="0">
                <a:latin typeface="+mn-lt"/>
              </a:rPr>
              <a:t>Question 3</a:t>
            </a:r>
          </a:p>
        </p:txBody>
      </p:sp>
      <p:sp>
        <p:nvSpPr>
          <p:cNvPr id="2" name="Content Placeholder 1">
            <a:extLst>
              <a:ext uri="{FF2B5EF4-FFF2-40B4-BE49-F238E27FC236}">
                <a16:creationId xmlns:a16="http://schemas.microsoft.com/office/drawing/2014/main" id="{DA07DE7E-8833-4094-B4B2-0E00D5FD1950}"/>
              </a:ext>
            </a:extLst>
          </p:cNvPr>
          <p:cNvSpPr>
            <a:spLocks noGrp="1"/>
          </p:cNvSpPr>
          <p:nvPr>
            <p:ph idx="1"/>
          </p:nvPr>
        </p:nvSpPr>
        <p:spPr>
          <a:xfrm>
            <a:off x="367004" y="258184"/>
            <a:ext cx="11337316" cy="3883510"/>
          </a:xfrm>
        </p:spPr>
        <p:txBody>
          <a:bodyPr>
            <a:normAutofit fontScale="62500" lnSpcReduction="20000"/>
          </a:bodyPr>
          <a:lstStyle/>
          <a:p>
            <a:pPr marL="0" indent="0">
              <a:lnSpc>
                <a:spcPct val="120000"/>
              </a:lnSpc>
              <a:buNone/>
            </a:pPr>
            <a:r>
              <a:rPr lang="en-US" b="1" dirty="0"/>
              <a:t>3</a:t>
            </a:r>
            <a:r>
              <a:rPr lang="en-US" dirty="0"/>
              <a:t>. </a:t>
            </a:r>
            <a:r>
              <a:rPr lang="en-US" dirty="0">
                <a:solidFill>
                  <a:srgbClr val="12284B"/>
                </a:solidFill>
              </a:rPr>
              <a:t>Were the assessments and other evaluation materials used to assess the student (for an initial evaluation or reevaluation) provided and administered in the student’s native language or other mode of communication? </a:t>
            </a:r>
            <a:r>
              <a:rPr lang="en-US" dirty="0">
                <a:solidFill>
                  <a:srgbClr val="0462C1"/>
                </a:solidFill>
              </a:rPr>
              <a:t>34 C.F.R. 300.304(c)(1)(ii)</a:t>
            </a:r>
            <a:r>
              <a:rPr lang="en-US" dirty="0">
                <a:solidFill>
                  <a:srgbClr val="000000"/>
                </a:solidFill>
              </a:rPr>
              <a:t>; </a:t>
            </a:r>
            <a:r>
              <a:rPr lang="en-US" dirty="0">
                <a:solidFill>
                  <a:srgbClr val="0462C1"/>
                </a:solidFill>
              </a:rPr>
              <a:t>K.A.R. 91-40-9(a)(1)(B) </a:t>
            </a:r>
            <a:br>
              <a:rPr lang="en-US" dirty="0">
                <a:solidFill>
                  <a:srgbClr val="0462C1"/>
                </a:solidFill>
              </a:rPr>
            </a:br>
            <a:br>
              <a:rPr lang="en-US" dirty="0">
                <a:solidFill>
                  <a:srgbClr val="0462C1"/>
                </a:solidFill>
              </a:rPr>
            </a:br>
            <a:r>
              <a:rPr lang="en-US" b="1" dirty="0">
                <a:solidFill>
                  <a:srgbClr val="12284B"/>
                </a:solidFill>
              </a:rPr>
              <a:t>METHOD</a:t>
            </a:r>
            <a:r>
              <a:rPr lang="en-US" dirty="0">
                <a:solidFill>
                  <a:srgbClr val="12284B"/>
                </a:solidFill>
              </a:rPr>
              <a:t>: First, review the education record to determine the student’s native language or other mode of communication. Next, review the education record to determine whether the assessments and other evaluation materials used for the student’s most recent evaluation or reevaluation were provided and administered in the student’s native language or other mode of communication. If the assessments and other evaluation materials were not provided and administered in the native language or other mode of communication, review the education record for information showing that it was clearly not feasible to do so. This information could be found in a prior written notice form, an evaluation/eligibility report, teacher/provider notes, or other documentation in the education record. </a:t>
            </a:r>
            <a:endParaRPr lang="en-US" dirty="0"/>
          </a:p>
        </p:txBody>
      </p:sp>
      <p:sp>
        <p:nvSpPr>
          <p:cNvPr id="4" name="Text Placeholder 2">
            <a:extLst>
              <a:ext uri="{FF2B5EF4-FFF2-40B4-BE49-F238E27FC236}">
                <a16:creationId xmlns:a16="http://schemas.microsoft.com/office/drawing/2014/main" id="{9DE93491-EF19-43B1-9098-9DE7F6FBD39F}"/>
              </a:ext>
            </a:extLst>
          </p:cNvPr>
          <p:cNvSpPr txBox="1">
            <a:spLocks/>
          </p:cNvSpPr>
          <p:nvPr/>
        </p:nvSpPr>
        <p:spPr>
          <a:xfrm>
            <a:off x="367004" y="4031887"/>
            <a:ext cx="5394604" cy="2102583"/>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a:solidFill>
                  <a:srgbClr val="000000"/>
                </a:solidFill>
                <a:latin typeface="+mn-lt"/>
                <a:ea typeface="Arial Narrow"/>
                <a:cs typeface="Arial Narrow"/>
                <a:sym typeface="Arial Narrow"/>
              </a:rPr>
              <a:t>YES</a:t>
            </a:r>
          </a:p>
          <a:p>
            <a:pPr marL="95250" indent="0">
              <a:lnSpc>
                <a:spcPct val="100000"/>
              </a:lnSpc>
              <a:buNone/>
            </a:pPr>
            <a:r>
              <a:rPr lang="en-US" sz="1200" b="1" kern="0">
                <a:solidFill>
                  <a:srgbClr val="000000"/>
                </a:solidFill>
                <a:latin typeface="+mn-lt"/>
                <a:ea typeface="Arial Narrow"/>
                <a:cs typeface="Arial Narrow"/>
                <a:sym typeface="Arial Narrow"/>
              </a:rPr>
              <a:t>Select YES if documentation shows that the assessments and other evaluation materials used to assess the student, for the initial evaluation or most recent reevaluation, were provided and administered in the student’s native language or other mode of communication. </a:t>
            </a:r>
          </a:p>
          <a:p>
            <a:pPr marL="95250" indent="0">
              <a:lnSpc>
                <a:spcPct val="100000"/>
              </a:lnSpc>
              <a:buNone/>
            </a:pPr>
            <a:r>
              <a:rPr lang="en-US" sz="1200" b="1" kern="0">
                <a:solidFill>
                  <a:srgbClr val="000000"/>
                </a:solidFill>
                <a:latin typeface="+mn-lt"/>
                <a:ea typeface="Arial Narrow"/>
                <a:cs typeface="Arial Narrow"/>
                <a:sym typeface="Arial Narrow"/>
              </a:rPr>
              <a:t>OR  </a:t>
            </a:r>
          </a:p>
          <a:p>
            <a:pPr marL="95250" indent="0">
              <a:lnSpc>
                <a:spcPct val="100000"/>
              </a:lnSpc>
              <a:buNone/>
            </a:pPr>
            <a:r>
              <a:rPr lang="en-US" sz="1200" b="1" kern="0">
                <a:solidFill>
                  <a:srgbClr val="000000"/>
                </a:solidFill>
                <a:latin typeface="+mn-lt"/>
                <a:ea typeface="Arial Narrow"/>
                <a:cs typeface="Arial Narrow"/>
                <a:sym typeface="Arial Narrow"/>
              </a:rPr>
              <a:t>Select YES if documentation shows that it was </a:t>
            </a:r>
            <a:r>
              <a:rPr lang="en-US" sz="1200" b="1" u="sng" kern="0">
                <a:solidFill>
                  <a:srgbClr val="000000"/>
                </a:solidFill>
                <a:latin typeface="+mn-lt"/>
                <a:ea typeface="Arial Narrow"/>
                <a:cs typeface="Arial Narrow"/>
                <a:sym typeface="Arial Narrow"/>
              </a:rPr>
              <a:t>clearly not feasible </a:t>
            </a:r>
            <a:r>
              <a:rPr lang="en-US" sz="1200" b="1" kern="0">
                <a:solidFill>
                  <a:srgbClr val="000000"/>
                </a:solidFill>
                <a:latin typeface="+mn-lt"/>
                <a:ea typeface="Arial Narrow"/>
                <a:cs typeface="Arial Narrow"/>
                <a:sym typeface="Arial Narrow"/>
              </a:rPr>
              <a:t>to provide or administer the assessments and other evaluation materials in the student’s native language or other mode of communication</a:t>
            </a:r>
            <a:endParaRPr lang="en-US" sz="1200" kern="0">
              <a:solidFill>
                <a:srgbClr val="000000"/>
              </a:solidFill>
              <a:latin typeface="+mn-lt"/>
              <a:ea typeface="Arial Narrow"/>
              <a:cs typeface="Arial Narrow"/>
              <a:sym typeface="Arial Narrow"/>
            </a:endParaRPr>
          </a:p>
        </p:txBody>
      </p:sp>
      <p:sp>
        <p:nvSpPr>
          <p:cNvPr id="5" name="Text Placeholder 3">
            <a:extLst>
              <a:ext uri="{FF2B5EF4-FFF2-40B4-BE49-F238E27FC236}">
                <a16:creationId xmlns:a16="http://schemas.microsoft.com/office/drawing/2014/main" id="{A5BA4704-2318-4C2E-A1DF-296266B1E081}"/>
              </a:ext>
            </a:extLst>
          </p:cNvPr>
          <p:cNvSpPr txBox="1">
            <a:spLocks/>
          </p:cNvSpPr>
          <p:nvPr/>
        </p:nvSpPr>
        <p:spPr>
          <a:xfrm>
            <a:off x="6096000" y="4031886"/>
            <a:ext cx="5190836" cy="2102583"/>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000000"/>
              </a:buClr>
              <a:buNone/>
            </a:pPr>
            <a:r>
              <a:rPr lang="en-US" sz="1200" b="1">
                <a:solidFill>
                  <a:srgbClr val="000000"/>
                </a:solidFill>
                <a:latin typeface="+mn-lt"/>
                <a:ea typeface="Arial Narrow"/>
                <a:cs typeface="Arial Narrow"/>
                <a:sym typeface="Arial Narrow"/>
              </a:rPr>
              <a:t>NO </a:t>
            </a:r>
          </a:p>
          <a:p>
            <a:pPr marL="0" indent="0">
              <a:lnSpc>
                <a:spcPct val="100000"/>
              </a:lnSpc>
              <a:spcBef>
                <a:spcPts val="0"/>
              </a:spcBef>
              <a:buClr>
                <a:srgbClr val="000000"/>
              </a:buClr>
              <a:buNone/>
            </a:pPr>
            <a:endParaRPr lang="en-US" sz="1200" b="1">
              <a:solidFill>
                <a:srgbClr val="000000"/>
              </a:solidFill>
              <a:latin typeface="+mn-lt"/>
              <a:ea typeface="Arial Narrow"/>
              <a:cs typeface="Arial Narrow"/>
              <a:sym typeface="Arial Narrow"/>
            </a:endParaRPr>
          </a:p>
          <a:p>
            <a:pPr marL="0" indent="0">
              <a:lnSpc>
                <a:spcPct val="100000"/>
              </a:lnSpc>
              <a:spcBef>
                <a:spcPts val="0"/>
              </a:spcBef>
              <a:buClr>
                <a:srgbClr val="000000"/>
              </a:buClr>
              <a:buNone/>
            </a:pPr>
            <a:r>
              <a:rPr lang="en-US" sz="1200" b="1">
                <a:solidFill>
                  <a:srgbClr val="000000"/>
                </a:solidFill>
                <a:latin typeface="+mn-lt"/>
                <a:ea typeface="Arial Narrow"/>
                <a:cs typeface="Arial Narrow"/>
                <a:sym typeface="Arial Narrow"/>
              </a:rPr>
              <a:t>Select NO if documentation DOES NOT show that the assessments and other evaluation materials used to assess the student, for the initial evaluation or most recent reevaluation, were provided and administered in the student’s native language or other mode of communication.</a:t>
            </a:r>
            <a:endParaRPr lang="en-US" sz="1200">
              <a:solidFill>
                <a:srgbClr val="000000"/>
              </a:solidFill>
              <a:latin typeface="+mn-lt"/>
              <a:ea typeface="Arial Narrow"/>
              <a:cs typeface="Arial Narrow"/>
              <a:sym typeface="Arial Narrow"/>
            </a:endParaRPr>
          </a:p>
        </p:txBody>
      </p:sp>
      <p:sp>
        <p:nvSpPr>
          <p:cNvPr id="6" name="TextBox 5">
            <a:extLst>
              <a:ext uri="{FF2B5EF4-FFF2-40B4-BE49-F238E27FC236}">
                <a16:creationId xmlns:a16="http://schemas.microsoft.com/office/drawing/2014/main" id="{5859A5AE-77D2-472D-BB37-3860E07B209C}"/>
              </a:ext>
            </a:extLst>
          </p:cNvPr>
          <p:cNvSpPr txBox="1"/>
          <p:nvPr/>
        </p:nvSpPr>
        <p:spPr>
          <a:xfrm>
            <a:off x="367004" y="6134470"/>
            <a:ext cx="4592023" cy="215444"/>
          </a:xfrm>
          <a:prstGeom prst="rect">
            <a:avLst/>
          </a:prstGeom>
          <a:noFill/>
        </p:spPr>
        <p:txBody>
          <a:bodyPr wrap="square" rtlCol="0">
            <a:spAutoFit/>
          </a:bodyPr>
          <a:lstStyle/>
          <a:p>
            <a:r>
              <a:rPr lang="en-US" sz="800" i="1">
                <a:solidFill>
                  <a:srgbClr val="11284B"/>
                </a:solidFill>
              </a:rPr>
              <a:t>KSDE Special Education Process Handbook, Chapter 3, Section and E.1, Chapter 7, Section E.</a:t>
            </a:r>
            <a:endParaRPr lang="en-US" sz="800" i="1"/>
          </a:p>
        </p:txBody>
      </p:sp>
    </p:spTree>
    <p:custDataLst>
      <p:tags r:id="rId1"/>
    </p:custDataLst>
    <p:extLst>
      <p:ext uri="{BB962C8B-B14F-4D97-AF65-F5344CB8AC3E}">
        <p14:creationId xmlns:p14="http://schemas.microsoft.com/office/powerpoint/2010/main" val="59405252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f9f4144947_0_36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SemiBold"/>
              <a:buNone/>
            </a:pPr>
            <a:r>
              <a:rPr lang="en-US"/>
              <a:t>Common findings</a:t>
            </a:r>
            <a:endParaRPr/>
          </a:p>
        </p:txBody>
      </p:sp>
      <p:sp>
        <p:nvSpPr>
          <p:cNvPr id="333" name="Google Shape;333;gf9f4144947_0_366"/>
          <p:cNvSpPr txBox="1">
            <a:spLocks noGrp="1"/>
          </p:cNvSpPr>
          <p:nvPr>
            <p:ph type="body" idx="1"/>
          </p:nvPr>
        </p:nvSpPr>
        <p:spPr>
          <a:xfrm>
            <a:off x="838200" y="1504589"/>
            <a:ext cx="10515600" cy="4533000"/>
          </a:xfrm>
          <a:prstGeom prst="rect">
            <a:avLst/>
          </a:prstGeom>
          <a:noFill/>
          <a:ln>
            <a:noFill/>
          </a:ln>
        </p:spPr>
        <p:txBody>
          <a:bodyPr spcFirstLastPara="1" wrap="square" lIns="91425" tIns="45700" rIns="91425" bIns="45700" anchor="t" anchorCtr="0">
            <a:normAutofit fontScale="92500" lnSpcReduction="10000"/>
          </a:bodyPr>
          <a:lstStyle/>
          <a:p>
            <a:pPr marL="685800" indent="-457200">
              <a:lnSpc>
                <a:spcPct val="110000"/>
              </a:lnSpc>
            </a:pPr>
            <a:r>
              <a:rPr lang="en-US" dirty="0">
                <a:solidFill>
                  <a:srgbClr val="12284C"/>
                </a:solidFill>
                <a:latin typeface="+mn-lt"/>
                <a:ea typeface="Arial"/>
                <a:cs typeface="Arial"/>
                <a:sym typeface="Arial"/>
              </a:rPr>
              <a:t>Evaluations conducted entirely in English for students whose primary mode of communication or preferred/native/home language is described in the MDT report or elsewhere as “non-English”</a:t>
            </a:r>
          </a:p>
          <a:p>
            <a:pPr marL="685800" indent="-457200"/>
            <a:r>
              <a:rPr lang="en-US" dirty="0">
                <a:solidFill>
                  <a:srgbClr val="12284C"/>
                </a:solidFill>
                <a:latin typeface="+mn-lt"/>
                <a:ea typeface="Arial"/>
                <a:cs typeface="Arial"/>
                <a:sym typeface="Arial"/>
              </a:rPr>
              <a:t>Lack of consistency between what is described in the MDT and what is listed in the IEP as student’s language</a:t>
            </a:r>
          </a:p>
          <a:p>
            <a:pPr marL="685800" indent="-457200"/>
            <a:r>
              <a:rPr lang="en-US" dirty="0">
                <a:solidFill>
                  <a:srgbClr val="12284C"/>
                </a:solidFill>
                <a:latin typeface="+mn-lt"/>
                <a:ea typeface="Arial"/>
                <a:cs typeface="Arial"/>
                <a:sym typeface="Arial"/>
              </a:rPr>
              <a:t>For students in ELL programs, scores/proficiency on KELPA and other measures of the student’s English proficiency not included as part of the MDT report </a:t>
            </a:r>
          </a:p>
          <a:p>
            <a:pPr marL="685800" indent="-457200"/>
            <a:r>
              <a:rPr lang="en-US" dirty="0">
                <a:solidFill>
                  <a:srgbClr val="12284C"/>
                </a:solidFill>
                <a:latin typeface="+mn-lt"/>
                <a:ea typeface="Arial"/>
                <a:cs typeface="Arial"/>
                <a:sym typeface="Arial"/>
              </a:rPr>
              <a:t>ELL teacher typically is NOT present at the IEP team meetings (this is a recommended practice).</a:t>
            </a:r>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faa72a8901_0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2284C"/>
                </a:solidFill>
                <a:latin typeface="Arial"/>
                <a:ea typeface="Arial"/>
                <a:cs typeface="Arial"/>
                <a:sym typeface="Arial"/>
              </a:rPr>
              <a:t>Examples of documentation for Q3 </a:t>
            </a:r>
            <a:endParaRPr/>
          </a:p>
        </p:txBody>
      </p:sp>
      <p:sp>
        <p:nvSpPr>
          <p:cNvPr id="340" name="Google Shape;340;gfaa72a8901_0_12"/>
          <p:cNvSpPr txBox="1">
            <a:spLocks noGrp="1"/>
          </p:cNvSpPr>
          <p:nvPr>
            <p:ph type="body" idx="1"/>
          </p:nvPr>
        </p:nvSpPr>
        <p:spPr>
          <a:xfrm>
            <a:off x="838200" y="1511725"/>
            <a:ext cx="10515600" cy="4533000"/>
          </a:xfrm>
          <a:prstGeom prst="rect">
            <a:avLst/>
          </a:prstGeom>
        </p:spPr>
        <p:txBody>
          <a:bodyPr spcFirstLastPara="1" wrap="square" lIns="91425" tIns="45700" rIns="91425" bIns="45700" anchor="t" anchorCtr="0">
            <a:normAutofit fontScale="85000" lnSpcReduction="10000"/>
          </a:bodyPr>
          <a:lstStyle/>
          <a:p>
            <a:pPr>
              <a:spcBef>
                <a:spcPts val="0"/>
              </a:spcBef>
            </a:pPr>
            <a:r>
              <a:rPr lang="en-US" sz="2000" u="sng" dirty="0">
                <a:solidFill>
                  <a:srgbClr val="12284C"/>
                </a:solidFill>
                <a:latin typeface="+mn-lt"/>
                <a:ea typeface="Calibri"/>
                <a:cs typeface="Calibri"/>
                <a:sym typeface="Calibri"/>
              </a:rPr>
              <a:t>If assessments are available in the student’s native language:  </a:t>
            </a:r>
            <a:r>
              <a:rPr lang="en-US" sz="2000" dirty="0">
                <a:solidFill>
                  <a:srgbClr val="12284C"/>
                </a:solidFill>
                <a:latin typeface="+mn-lt"/>
                <a:ea typeface="Calibri"/>
                <a:cs typeface="Calibri"/>
                <a:sym typeface="Calibri"/>
              </a:rPr>
              <a:t>The student’s primary language is Spanish and the student’s second language is English.  The student’s competency in both languages will be assessed.  Also, the student’s cognitive skills will be assessed in both Spanish and English (for example, using the WISC-V Spanish and the WISC-V in English).  In addition, the student’s academic skills will be assessed in both languages (for example, using DIBELS and IDEL or the Woodcock-Johnson IV and the </a:t>
            </a:r>
            <a:r>
              <a:rPr lang="en-US" sz="2000" dirty="0" err="1">
                <a:solidFill>
                  <a:srgbClr val="12284C"/>
                </a:solidFill>
                <a:latin typeface="+mn-lt"/>
                <a:ea typeface="Calibri"/>
                <a:cs typeface="Calibri"/>
                <a:sym typeface="Calibri"/>
              </a:rPr>
              <a:t>Bateria</a:t>
            </a:r>
            <a:r>
              <a:rPr lang="en-US" sz="2000" dirty="0">
                <a:solidFill>
                  <a:srgbClr val="12284C"/>
                </a:solidFill>
                <a:latin typeface="+mn-lt"/>
                <a:ea typeface="Calibri"/>
                <a:cs typeface="Calibri"/>
                <a:sym typeface="Calibri"/>
              </a:rPr>
              <a:t> IV).  Additional non-verbal measures will also be administered.</a:t>
            </a:r>
            <a:endParaRPr sz="2000" dirty="0">
              <a:solidFill>
                <a:srgbClr val="12284C"/>
              </a:solidFill>
              <a:latin typeface="+mn-lt"/>
              <a:ea typeface="Calibri"/>
              <a:cs typeface="Calibri"/>
              <a:sym typeface="Calibri"/>
            </a:endParaRPr>
          </a:p>
          <a:p>
            <a:pPr marL="0" lvl="0" indent="0" algn="l" rtl="0">
              <a:spcBef>
                <a:spcPts val="0"/>
              </a:spcBef>
              <a:spcAft>
                <a:spcPts val="0"/>
              </a:spcAft>
              <a:buNone/>
            </a:pPr>
            <a:endParaRPr sz="2000" dirty="0">
              <a:solidFill>
                <a:srgbClr val="12284C"/>
              </a:solidFill>
              <a:latin typeface="+mn-lt"/>
              <a:ea typeface="Calibri"/>
              <a:cs typeface="Calibri"/>
              <a:sym typeface="Calibri"/>
            </a:endParaRPr>
          </a:p>
          <a:p>
            <a:pPr>
              <a:lnSpc>
                <a:spcPct val="110000"/>
              </a:lnSpc>
              <a:spcBef>
                <a:spcPts val="0"/>
              </a:spcBef>
            </a:pPr>
            <a:r>
              <a:rPr lang="en-US" sz="2000" u="sng" dirty="0">
                <a:solidFill>
                  <a:srgbClr val="12284C"/>
                </a:solidFill>
                <a:latin typeface="+mn-lt"/>
                <a:ea typeface="Calibri"/>
                <a:cs typeface="Calibri"/>
                <a:sym typeface="Calibri"/>
              </a:rPr>
              <a:t>If assessments are not available in the student’s native language:  </a:t>
            </a:r>
            <a:r>
              <a:rPr lang="en-US" sz="2000" dirty="0">
                <a:solidFill>
                  <a:srgbClr val="12284C"/>
                </a:solidFill>
                <a:latin typeface="+mn-lt"/>
                <a:ea typeface="Calibri"/>
                <a:cs typeface="Calibri"/>
                <a:sym typeface="Calibri"/>
              </a:rPr>
              <a:t>The student’s primary language is Russian and the student’s second language is English.  Evaluation of his English skills show that he is fluent in English.  His parents speak only Russian, and the student often translates for his parents when shopping or using professional services.  He began learning English prior to starting kindergarten from an older brother and took English classes as soon as starting school in Russia, before the family’s move to the U.S.  The evaluation of his high ability will be accomplished through a combination of formal and informal assessment in English.  Test interpretation will emphasize the non-verbal components of cognitive tests to limit the possible negative impact of language acquisition.  Similarly, academic test interpretation will emphasize the areas least impacted by language acquisition, which are also observed to be his areas of strength in the classroom setting.</a:t>
            </a:r>
            <a:endParaRPr sz="2000" dirty="0">
              <a:solidFill>
                <a:srgbClr val="12284C"/>
              </a:solidFill>
              <a:latin typeface="+mn-lt"/>
              <a:ea typeface="Calibri"/>
              <a:cs typeface="Calibri"/>
              <a:sym typeface="Calibri"/>
            </a:endParaRPr>
          </a:p>
          <a:p>
            <a:pPr marL="0" lvl="0" indent="0" algn="l" rtl="0">
              <a:spcBef>
                <a:spcPts val="100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E4AF5B-7A40-4AC9-B600-55B3DADF6618}"/>
              </a:ext>
            </a:extLst>
          </p:cNvPr>
          <p:cNvSpPr>
            <a:spLocks noGrp="1"/>
          </p:cNvSpPr>
          <p:nvPr>
            <p:ph idx="1"/>
          </p:nvPr>
        </p:nvSpPr>
        <p:spPr>
          <a:xfrm>
            <a:off x="838200" y="1398267"/>
            <a:ext cx="10515600" cy="4778696"/>
          </a:xfrm>
        </p:spPr>
        <p:txBody>
          <a:bodyPr>
            <a:normAutofit fontScale="77500" lnSpcReduction="20000"/>
          </a:bodyPr>
          <a:lstStyle/>
          <a:p>
            <a:pPr>
              <a:lnSpc>
                <a:spcPct val="120000"/>
              </a:lnSpc>
            </a:pPr>
            <a:r>
              <a:rPr lang="en-US" dirty="0">
                <a:latin typeface="Open Sans Light"/>
                <a:ea typeface="Open Sans Light"/>
                <a:cs typeface="Open Sans Light"/>
              </a:rPr>
              <a:t>Native Language - In most cases, the term native language refers to the language that a person acquires in early childhood because it is spoken in the family and/or it is the language of the region where the child lives.</a:t>
            </a:r>
            <a:endParaRPr lang="en-US" dirty="0"/>
          </a:p>
          <a:p>
            <a:pPr>
              <a:lnSpc>
                <a:spcPct val="120000"/>
              </a:lnSpc>
            </a:pPr>
            <a:r>
              <a:rPr lang="en-US" dirty="0">
                <a:latin typeface="Open Sans Light"/>
                <a:ea typeface="Open Sans Light"/>
                <a:cs typeface="Open Sans Light"/>
              </a:rPr>
              <a:t>Preferred Language - The language most preferred for communication.</a:t>
            </a:r>
            <a:endParaRPr lang="en-US" dirty="0"/>
          </a:p>
          <a:p>
            <a:pPr>
              <a:lnSpc>
                <a:spcPct val="120000"/>
              </a:lnSpc>
            </a:pPr>
            <a:r>
              <a:rPr lang="en-US" dirty="0">
                <a:latin typeface="Open Sans Light"/>
                <a:ea typeface="Open Sans Light"/>
                <a:cs typeface="Open Sans Light"/>
              </a:rPr>
              <a:t>Primary Language- Primary language is the language that someone uses most frequently to communicate with. It is the language a person uses in most situations. For many people, their primary language is their first language, but for others their primary language might be their second language.</a:t>
            </a:r>
          </a:p>
          <a:p>
            <a:pPr>
              <a:lnSpc>
                <a:spcPct val="120000"/>
              </a:lnSpc>
            </a:pPr>
            <a:r>
              <a:rPr lang="en-US" dirty="0">
                <a:latin typeface="Open Sans Light"/>
                <a:ea typeface="Open Sans Light"/>
                <a:cs typeface="Open Sans Light"/>
              </a:rPr>
              <a:t>Home Language - A home language is a language (or the variety of a language) that is most commonly spoken by the members of a family for everyday interactions at home.</a:t>
            </a:r>
          </a:p>
        </p:txBody>
      </p:sp>
      <p:sp>
        <p:nvSpPr>
          <p:cNvPr id="3" name="Title 2">
            <a:extLst>
              <a:ext uri="{FF2B5EF4-FFF2-40B4-BE49-F238E27FC236}">
                <a16:creationId xmlns:a16="http://schemas.microsoft.com/office/drawing/2014/main" id="{C405C227-BE23-4D6C-9650-0F6BF9BB55B0}"/>
              </a:ext>
            </a:extLst>
          </p:cNvPr>
          <p:cNvSpPr>
            <a:spLocks noGrp="1"/>
          </p:cNvSpPr>
          <p:nvPr>
            <p:ph type="title"/>
          </p:nvPr>
        </p:nvSpPr>
        <p:spPr/>
        <p:txBody>
          <a:bodyPr/>
          <a:lstStyle/>
          <a:p>
            <a:r>
              <a:rPr lang="en-US">
                <a:latin typeface="Open Sans Semibold"/>
                <a:ea typeface="Open Sans Semibold"/>
                <a:cs typeface="Open Sans Semibold"/>
              </a:rPr>
              <a:t>Definitions</a:t>
            </a:r>
            <a:endParaRPr lang="en-US"/>
          </a:p>
        </p:txBody>
      </p:sp>
    </p:spTree>
    <p:extLst>
      <p:ext uri="{BB962C8B-B14F-4D97-AF65-F5344CB8AC3E}">
        <p14:creationId xmlns:p14="http://schemas.microsoft.com/office/powerpoint/2010/main" val="230715869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D1E6-6CCE-47B0-A71D-5978E54F6267}"/>
              </a:ext>
            </a:extLst>
          </p:cNvPr>
          <p:cNvSpPr>
            <a:spLocks noGrp="1"/>
          </p:cNvSpPr>
          <p:nvPr>
            <p:ph type="title"/>
          </p:nvPr>
        </p:nvSpPr>
        <p:spPr/>
        <p:txBody>
          <a:bodyPr/>
          <a:lstStyle/>
          <a:p>
            <a:r>
              <a:rPr lang="en-US"/>
              <a:t>Breakout Discussion</a:t>
            </a:r>
            <a:br>
              <a:rPr lang="en-US"/>
            </a:br>
            <a:r>
              <a:rPr lang="en-US"/>
              <a:t>and Question</a:t>
            </a:r>
          </a:p>
        </p:txBody>
      </p:sp>
      <p:sp>
        <p:nvSpPr>
          <p:cNvPr id="3" name="TextBox 2">
            <a:extLst>
              <a:ext uri="{FF2B5EF4-FFF2-40B4-BE49-F238E27FC236}">
                <a16:creationId xmlns:a16="http://schemas.microsoft.com/office/drawing/2014/main" id="{D8370CFF-65A2-322D-4B28-3EDE86649A57}"/>
              </a:ext>
            </a:extLst>
          </p:cNvPr>
          <p:cNvSpPr txBox="1"/>
          <p:nvPr/>
        </p:nvSpPr>
        <p:spPr>
          <a:xfrm>
            <a:off x="2120096" y="3817715"/>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ea typeface="Open Sans Light"/>
                <a:cs typeface="Open Sans Light"/>
              </a:rPr>
              <a:t>20 minutes</a:t>
            </a:r>
          </a:p>
        </p:txBody>
      </p:sp>
    </p:spTree>
    <p:extLst>
      <p:ext uri="{BB962C8B-B14F-4D97-AF65-F5344CB8AC3E}">
        <p14:creationId xmlns:p14="http://schemas.microsoft.com/office/powerpoint/2010/main" val="289572255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338BD9-032B-4819-AC02-3D360B4FC83D}"/>
              </a:ext>
            </a:extLst>
          </p:cNvPr>
          <p:cNvSpPr>
            <a:spLocks noGrp="1"/>
          </p:cNvSpPr>
          <p:nvPr>
            <p:ph idx="1"/>
          </p:nvPr>
        </p:nvSpPr>
        <p:spPr/>
        <p:txBody>
          <a:bodyPr>
            <a:normAutofit/>
          </a:bodyPr>
          <a:lstStyle/>
          <a:p>
            <a:r>
              <a:rPr lang="en-US">
                <a:latin typeface="Open Sans Light"/>
                <a:ea typeface="Open Sans Light"/>
                <a:cs typeface="Open Sans Light"/>
              </a:rPr>
              <a:t>General:</a:t>
            </a:r>
          </a:p>
          <a:p>
            <a:pPr lvl="1"/>
            <a:r>
              <a:rPr lang="en-US">
                <a:latin typeface="Open Sans Light"/>
                <a:ea typeface="Open Sans Light"/>
                <a:cs typeface="Open Sans Light"/>
              </a:rPr>
              <a:t>Step up, step back</a:t>
            </a:r>
          </a:p>
          <a:p>
            <a:pPr lvl="1"/>
            <a:r>
              <a:rPr lang="en-US">
                <a:latin typeface="Open Sans Light"/>
                <a:ea typeface="Open Sans Light"/>
                <a:cs typeface="Open Sans Light"/>
              </a:rPr>
              <a:t>Listen for understanding</a:t>
            </a:r>
          </a:p>
          <a:p>
            <a:pPr lvl="1"/>
            <a:r>
              <a:rPr lang="en-US">
                <a:latin typeface="Open Sans Light"/>
                <a:ea typeface="Open Sans Light"/>
                <a:cs typeface="Open Sans Light"/>
              </a:rPr>
              <a:t>All questions are welcome</a:t>
            </a:r>
          </a:p>
          <a:p>
            <a:pPr marL="0" indent="0">
              <a:buNone/>
            </a:pPr>
            <a:endParaRPr lang="en-US"/>
          </a:p>
        </p:txBody>
      </p:sp>
      <p:sp>
        <p:nvSpPr>
          <p:cNvPr id="3" name="Title 2">
            <a:extLst>
              <a:ext uri="{FF2B5EF4-FFF2-40B4-BE49-F238E27FC236}">
                <a16:creationId xmlns:a16="http://schemas.microsoft.com/office/drawing/2014/main" id="{CF4AD59F-A24E-4788-B4C2-437A45031902}"/>
              </a:ext>
            </a:extLst>
          </p:cNvPr>
          <p:cNvSpPr>
            <a:spLocks noGrp="1"/>
          </p:cNvSpPr>
          <p:nvPr>
            <p:ph type="title"/>
          </p:nvPr>
        </p:nvSpPr>
        <p:spPr/>
        <p:txBody>
          <a:bodyPr/>
          <a:lstStyle/>
          <a:p>
            <a:r>
              <a:rPr lang="en-US"/>
              <a:t>Norms</a:t>
            </a:r>
          </a:p>
        </p:txBody>
      </p:sp>
    </p:spTree>
    <p:extLst>
      <p:ext uri="{BB962C8B-B14F-4D97-AF65-F5344CB8AC3E}">
        <p14:creationId xmlns:p14="http://schemas.microsoft.com/office/powerpoint/2010/main" val="183258974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012DAB4C-F01E-4B52-BABC-19CD88D2C420}"/>
              </a:ext>
            </a:extLst>
          </p:cNvPr>
          <p:cNvSpPr>
            <a:spLocks noGrp="1"/>
          </p:cNvSpPr>
          <p:nvPr>
            <p:ph type="title"/>
          </p:nvPr>
        </p:nvSpPr>
        <p:spPr>
          <a:xfrm>
            <a:off x="771236" y="-710639"/>
            <a:ext cx="10515600" cy="540284"/>
          </a:xfrm>
        </p:spPr>
        <p:txBody>
          <a:bodyPr>
            <a:noAutofit/>
          </a:bodyPr>
          <a:lstStyle/>
          <a:p>
            <a:r>
              <a:rPr lang="en-US" sz="1700" dirty="0">
                <a:latin typeface="+mn-lt"/>
              </a:rPr>
              <a:t>Question 4</a:t>
            </a:r>
          </a:p>
        </p:txBody>
      </p:sp>
      <p:sp>
        <p:nvSpPr>
          <p:cNvPr id="3" name="Content Placeholder 2">
            <a:extLst>
              <a:ext uri="{FF2B5EF4-FFF2-40B4-BE49-F238E27FC236}">
                <a16:creationId xmlns:a16="http://schemas.microsoft.com/office/drawing/2014/main" id="{665D638E-D5A1-4810-BFF5-2D1460112104}"/>
              </a:ext>
            </a:extLst>
          </p:cNvPr>
          <p:cNvSpPr>
            <a:spLocks noGrp="1"/>
          </p:cNvSpPr>
          <p:nvPr>
            <p:ph idx="1"/>
          </p:nvPr>
        </p:nvSpPr>
        <p:spPr>
          <a:xfrm>
            <a:off x="367004" y="338151"/>
            <a:ext cx="10986796" cy="3937299"/>
          </a:xfrm>
        </p:spPr>
        <p:txBody>
          <a:bodyPr>
            <a:normAutofit fontScale="55000" lnSpcReduction="20000"/>
          </a:bodyPr>
          <a:lstStyle/>
          <a:p>
            <a:pPr marL="0" indent="0">
              <a:lnSpc>
                <a:spcPct val="120000"/>
              </a:lnSpc>
              <a:buNone/>
            </a:pPr>
            <a:r>
              <a:rPr lang="en-US" b="1" dirty="0"/>
              <a:t>4</a:t>
            </a:r>
            <a:r>
              <a:rPr lang="en-US" dirty="0"/>
              <a:t>. During the most recent evaluation or reevaluation of the student, was the student assessed in ALL areas related to the suspected exceptionality, including, if appropriate, health, vision, hearing, social and emotional status, general intelligence, academic performance, communicative status, and motor abilities? 34 C.F.R. 300.304(c)(4); K.A.R. 91-40-9(b)(1)(A)-(H)</a:t>
            </a:r>
            <a:br>
              <a:rPr lang="en-US" dirty="0"/>
            </a:br>
            <a:br>
              <a:rPr lang="en-US" dirty="0"/>
            </a:br>
            <a:r>
              <a:rPr lang="en-US" b="1" dirty="0"/>
              <a:t>METHOD</a:t>
            </a:r>
            <a:r>
              <a:rPr lang="en-US" dirty="0"/>
              <a:t>: First, review the education record to determine the student’s suspected needs and areas of concern that were observed or contemplated at the time of the referral for evaluation or reevaluation. This information could be found in communications or information provided by the parent, teacher notes and observations, Student Intervention Team (SIT) notes/documents, discipline records, emergency safety intervention (ESI) records, health and vision screenings, etc. Next, review the education record to determine whether the evaluation assessed the student in ALL suspected needs and areas of concern that were observed or contemplated at the time of the referral for evaluation or reevaluation, whether or not commonly linked to the disability category in which the child has been classified. If ALL areas were not assessed, review the education record for information showing which areas were selected and why those not selected were not assessed. This information could be found in a prior written notice form, an evaluation/eligibility report, teacher/provider notes, or other documentation in the education record.</a:t>
            </a:r>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293432" y="3800146"/>
            <a:ext cx="5394604" cy="1651428"/>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a:solidFill>
                  <a:srgbClr val="000000"/>
                </a:solidFill>
                <a:latin typeface="+mn-lt"/>
                <a:ea typeface="Arial Narrow"/>
                <a:cs typeface="Arial Narrow"/>
                <a:sym typeface="Arial Narrow"/>
              </a:rPr>
              <a:t>YES</a:t>
            </a:r>
          </a:p>
          <a:p>
            <a:pPr marL="95250" indent="0">
              <a:lnSpc>
                <a:spcPct val="100000"/>
              </a:lnSpc>
              <a:buNone/>
            </a:pPr>
            <a:r>
              <a:rPr lang="en-US" sz="1200" b="1" kern="0">
                <a:solidFill>
                  <a:srgbClr val="000000"/>
                </a:solidFill>
                <a:latin typeface="+mn-lt"/>
                <a:ea typeface="Arial Narrow"/>
                <a:cs typeface="Arial Narrow"/>
                <a:sym typeface="Arial Narrow"/>
              </a:rPr>
              <a:t>Select YES if documentation shows that during the most recent evaluation or reevaluation, the student was assessed in ALL areas related to the suspected exceptionality, including, if appropriate, health, vision, hearing, social and emotional status, general intelligence, academic performance, communicative status, and motor abilities.</a:t>
            </a:r>
            <a:endParaRPr lang="en-US" sz="1200" kern="0">
              <a:solidFill>
                <a:srgbClr val="000000"/>
              </a:solidFill>
              <a:latin typeface="+mn-lt"/>
              <a:ea typeface="Arial Narrow"/>
              <a:cs typeface="Arial Narrow"/>
              <a:sym typeface="Arial Narrow"/>
            </a:endParaRP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6096000" y="3800145"/>
            <a:ext cx="5190836" cy="1651429"/>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latin typeface="+mn-lt"/>
              </a:rPr>
              <a:t>NO</a:t>
            </a:r>
          </a:p>
          <a:p>
            <a:pPr marL="0" indent="0">
              <a:buNone/>
            </a:pPr>
            <a:r>
              <a:rPr lang="en-US" sz="1200" b="1">
                <a:latin typeface="+mn-lt"/>
              </a:rPr>
              <a:t>Select NO if documentation DOES NOT show that during the most recent evaluation or reevaluation, the student was assessed in ALL areas related to the suspected exceptionality, including, if appropriate, health, vision, hearing, social and emotional status, general intelligence, academic performance, communicative status, and motor abilities.</a:t>
            </a:r>
            <a:endParaRPr lang="en-US" sz="1200" b="1"/>
          </a:p>
        </p:txBody>
      </p:sp>
      <p:sp>
        <p:nvSpPr>
          <p:cNvPr id="2" name="Rectangle 1">
            <a:extLst>
              <a:ext uri="{FF2B5EF4-FFF2-40B4-BE49-F238E27FC236}">
                <a16:creationId xmlns:a16="http://schemas.microsoft.com/office/drawing/2014/main" id="{743E82B9-0FD2-44A0-8846-898286AD5C8B}"/>
              </a:ext>
            </a:extLst>
          </p:cNvPr>
          <p:cNvSpPr/>
          <p:nvPr/>
        </p:nvSpPr>
        <p:spPr>
          <a:xfrm>
            <a:off x="367005" y="5451574"/>
            <a:ext cx="11457991" cy="738664"/>
          </a:xfrm>
          <a:prstGeom prst="rect">
            <a:avLst/>
          </a:prstGeom>
        </p:spPr>
        <p:txBody>
          <a:bodyPr wrap="square">
            <a:spAutoFit/>
          </a:bodyPr>
          <a:lstStyle/>
          <a:p>
            <a:r>
              <a:rPr lang="en-US" sz="1400" b="1"/>
              <a:t>SPECIAL NOTE</a:t>
            </a:r>
            <a:r>
              <a:rPr lang="en-US" sz="1400"/>
              <a:t>: The list of areas in the question (health, vision, hearing, social and emotional status, general intelligence, academic performance, communicative status, and motor abilities) is not an exhaustive list of areas that must be assessed. Decisions regarding the areas to be assessed are determined by the suspected needs of the child.</a:t>
            </a:r>
          </a:p>
        </p:txBody>
      </p:sp>
      <p:sp>
        <p:nvSpPr>
          <p:cNvPr id="4" name="Rectangle 3">
            <a:extLst>
              <a:ext uri="{FF2B5EF4-FFF2-40B4-BE49-F238E27FC236}">
                <a16:creationId xmlns:a16="http://schemas.microsoft.com/office/drawing/2014/main" id="{2C5CB90F-C1B9-4463-8D1B-B994371FAB1D}"/>
              </a:ext>
            </a:extLst>
          </p:cNvPr>
          <p:cNvSpPr/>
          <p:nvPr/>
        </p:nvSpPr>
        <p:spPr>
          <a:xfrm>
            <a:off x="367004" y="6082516"/>
            <a:ext cx="4330032" cy="215444"/>
          </a:xfrm>
          <a:prstGeom prst="rect">
            <a:avLst/>
          </a:prstGeom>
        </p:spPr>
        <p:txBody>
          <a:bodyPr wrap="none">
            <a:spAutoFit/>
          </a:bodyPr>
          <a:lstStyle/>
          <a:p>
            <a:pPr lvl="0"/>
            <a:r>
              <a:rPr lang="en-US" sz="800">
                <a:solidFill>
                  <a:srgbClr val="12284C"/>
                </a:solidFill>
              </a:rPr>
              <a:t>Kansas Special Education Process Handbook, Chapter 3, Section E.1.; Chapter 7, Section E.</a:t>
            </a:r>
          </a:p>
        </p:txBody>
      </p:sp>
    </p:spTree>
    <p:custDataLst>
      <p:tags r:id="rId1"/>
    </p:custDataLst>
    <p:extLst>
      <p:ext uri="{BB962C8B-B14F-4D97-AF65-F5344CB8AC3E}">
        <p14:creationId xmlns:p14="http://schemas.microsoft.com/office/powerpoint/2010/main" val="29494182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FBE0978F-8E41-41C2-AAD7-257302999B2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Question 5</a:t>
            </a:r>
          </a:p>
        </p:txBody>
      </p:sp>
      <p:sp>
        <p:nvSpPr>
          <p:cNvPr id="9" name="TextBox 8">
            <a:extLst>
              <a:ext uri="{FF2B5EF4-FFF2-40B4-BE49-F238E27FC236}">
                <a16:creationId xmlns:a16="http://schemas.microsoft.com/office/drawing/2014/main" id="{51A93C11-CBED-4AF1-9460-58DE54F0CA06}"/>
              </a:ext>
            </a:extLst>
          </p:cNvPr>
          <p:cNvSpPr txBox="1"/>
          <p:nvPr/>
        </p:nvSpPr>
        <p:spPr>
          <a:xfrm>
            <a:off x="697831" y="364035"/>
            <a:ext cx="10623884" cy="2308324"/>
          </a:xfrm>
          <a:prstGeom prst="rect">
            <a:avLst/>
          </a:prstGeom>
          <a:noFill/>
        </p:spPr>
        <p:txBody>
          <a:bodyPr wrap="square">
            <a:spAutoFit/>
          </a:bodyPr>
          <a:lstStyle/>
          <a:p>
            <a:r>
              <a:rPr lang="en-US" sz="1800" b="1" dirty="0">
                <a:latin typeface="+mn-lt"/>
              </a:rPr>
              <a:t>5</a:t>
            </a:r>
            <a:r>
              <a:rPr lang="en-US" sz="1800" dirty="0">
                <a:latin typeface="+mn-lt"/>
              </a:rPr>
              <a:t>. If the parent was required to obtain a medical diagnosis as part of the evaluation or re-evaluation, did the public agency pay for it? 34 C.F.R. 300.17(a), 300.34(c)(5); K.A.R. 91-40-1(z)(1), 91-40-1(</a:t>
            </a:r>
            <a:r>
              <a:rPr lang="en-US" sz="1800" dirty="0" err="1">
                <a:latin typeface="+mn-lt"/>
              </a:rPr>
              <a:t>nn</a:t>
            </a:r>
            <a:r>
              <a:rPr lang="en-US" sz="1800" dirty="0">
                <a:latin typeface="+mn-lt"/>
              </a:rPr>
              <a:t>)</a:t>
            </a:r>
            <a:br>
              <a:rPr lang="en-US" sz="1800" dirty="0">
                <a:latin typeface="+mn-lt"/>
              </a:rPr>
            </a:br>
            <a:br>
              <a:rPr lang="en-US" sz="1800" dirty="0">
                <a:latin typeface="+mn-lt"/>
              </a:rPr>
            </a:br>
            <a:r>
              <a:rPr lang="en-US" sz="1800" b="1" dirty="0">
                <a:latin typeface="+mn-lt"/>
              </a:rPr>
              <a:t>METHOD</a:t>
            </a:r>
            <a:r>
              <a:rPr lang="en-US" sz="1800" dirty="0">
                <a:latin typeface="+mn-lt"/>
              </a:rPr>
              <a:t>: First review the education record for documentation indicating whether the parent was required to obtain a medical diagnosis for the student as part of the evaluation or re-evaluation. If documentation shows that a medical diagnosis was required, review the education record for documentation that the public agency paid for the medical diagnosis or reimbursed the parent for the cost of obtaining the medical diagnosis.</a:t>
            </a:r>
            <a:endParaRPr lang="en-US" dirty="0"/>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247369" y="2939845"/>
            <a:ext cx="3680924" cy="2105877"/>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a:solidFill>
                  <a:srgbClr val="000000"/>
                </a:solidFill>
                <a:latin typeface="+mn-lt"/>
                <a:ea typeface="Arial Narrow"/>
                <a:cs typeface="Arial Narrow"/>
                <a:sym typeface="Arial Narrow"/>
              </a:rPr>
              <a:t>YES</a:t>
            </a:r>
          </a:p>
          <a:p>
            <a:pPr marL="95250" indent="0">
              <a:lnSpc>
                <a:spcPct val="100000"/>
              </a:lnSpc>
              <a:buNone/>
            </a:pPr>
            <a:r>
              <a:rPr lang="en-US" sz="1200" b="1" kern="0">
                <a:solidFill>
                  <a:srgbClr val="000000"/>
                </a:solidFill>
                <a:latin typeface="+mn-lt"/>
                <a:ea typeface="Arial Narrow"/>
                <a:cs typeface="Arial Narrow"/>
                <a:sym typeface="Arial Narrow"/>
              </a:rPr>
              <a:t>Select YES if documentation shows that the parent was required to obtain a medical diagnosis AND the public agency paid for it.</a:t>
            </a:r>
            <a:endParaRPr lang="en-US" sz="1200" kern="0">
              <a:solidFill>
                <a:srgbClr val="000000"/>
              </a:solidFill>
              <a:latin typeface="+mn-lt"/>
              <a:ea typeface="Arial Narrow"/>
              <a:cs typeface="Arial Narrow"/>
              <a:sym typeface="Arial Narrow"/>
            </a:endParaRP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4255538" y="2926279"/>
            <a:ext cx="3680925" cy="2105878"/>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latin typeface="+mn-lt"/>
              </a:rPr>
              <a:t>NO</a:t>
            </a:r>
          </a:p>
          <a:p>
            <a:pPr marL="0" indent="0">
              <a:buNone/>
            </a:pPr>
            <a:r>
              <a:rPr lang="en-US" sz="1200" b="1">
                <a:latin typeface="+mn-lt"/>
              </a:rPr>
              <a:t>Select NO if documentation shows that the parent was required to obtain a medical diagnosis and the public agency did NOT pay for it.</a:t>
            </a:r>
            <a:endParaRPr lang="en-US" sz="1200" b="1"/>
          </a:p>
        </p:txBody>
      </p:sp>
      <p:sp>
        <p:nvSpPr>
          <p:cNvPr id="7" name="Text Placeholder 2">
            <a:extLst>
              <a:ext uri="{FF2B5EF4-FFF2-40B4-BE49-F238E27FC236}">
                <a16:creationId xmlns:a16="http://schemas.microsoft.com/office/drawing/2014/main" id="{CC1380B0-9712-4456-9BDF-579AD4FEDBB2}"/>
              </a:ext>
            </a:extLst>
          </p:cNvPr>
          <p:cNvSpPr txBox="1">
            <a:spLocks/>
          </p:cNvSpPr>
          <p:nvPr/>
        </p:nvSpPr>
        <p:spPr>
          <a:xfrm>
            <a:off x="8263708" y="2939846"/>
            <a:ext cx="3680924" cy="2105880"/>
          </a:xfrm>
          <a:prstGeom prst="rect">
            <a:avLst/>
          </a:prstGeom>
          <a:solidFill>
            <a:schemeClr val="accent2">
              <a:lumMod val="10000"/>
              <a:lumOff val="90000"/>
            </a:schemeClr>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ClrTx/>
              <a:buSzTx/>
              <a:buNone/>
            </a:pPr>
            <a:r>
              <a:rPr lang="en-US" sz="1200" b="1">
                <a:solidFill>
                  <a:srgbClr val="12284C"/>
                </a:solidFill>
                <a:latin typeface="Open Sans Light"/>
                <a:ea typeface="+mn-ea"/>
                <a:cs typeface="+mn-cs"/>
              </a:rPr>
              <a:t>N/A </a:t>
            </a:r>
          </a:p>
          <a:p>
            <a:pPr marL="0" lvl="0" indent="0">
              <a:lnSpc>
                <a:spcPct val="100000"/>
              </a:lnSpc>
              <a:spcBef>
                <a:spcPts val="0"/>
              </a:spcBef>
              <a:buClrTx/>
              <a:buSzTx/>
              <a:buNone/>
            </a:pPr>
            <a:endParaRPr lang="en-US" sz="1200" b="1">
              <a:solidFill>
                <a:srgbClr val="12284C"/>
              </a:solidFill>
              <a:latin typeface="Open Sans Light"/>
              <a:ea typeface="+mn-ea"/>
              <a:cs typeface="+mn-cs"/>
            </a:endParaRPr>
          </a:p>
          <a:p>
            <a:pPr marL="0" lvl="0" indent="0">
              <a:lnSpc>
                <a:spcPct val="100000"/>
              </a:lnSpc>
              <a:spcBef>
                <a:spcPts val="0"/>
              </a:spcBef>
              <a:buClrTx/>
              <a:buSzTx/>
              <a:buNone/>
            </a:pPr>
            <a:r>
              <a:rPr lang="en-US" sz="1200" b="1">
                <a:solidFill>
                  <a:srgbClr val="12284C"/>
                </a:solidFill>
                <a:latin typeface="Open Sans Light"/>
                <a:ea typeface="+mn-ea"/>
                <a:cs typeface="+mn-cs"/>
              </a:rPr>
              <a:t>N/A Select N/A if documentation shows: </a:t>
            </a:r>
          </a:p>
          <a:p>
            <a:pPr marL="0" lvl="0" indent="0">
              <a:lnSpc>
                <a:spcPct val="100000"/>
              </a:lnSpc>
              <a:spcBef>
                <a:spcPts val="0"/>
              </a:spcBef>
              <a:buClrTx/>
              <a:buSzTx/>
              <a:buNone/>
            </a:pPr>
            <a:r>
              <a:rPr lang="en-US" sz="1200" b="1">
                <a:solidFill>
                  <a:srgbClr val="12284C"/>
                </a:solidFill>
                <a:latin typeface="Open Sans Light"/>
                <a:ea typeface="+mn-ea"/>
                <a:cs typeface="+mn-cs"/>
              </a:rPr>
              <a:t>• This is a file for a gifted-only student.</a:t>
            </a:r>
          </a:p>
          <a:p>
            <a:pPr marL="0" lvl="0" indent="0">
              <a:lnSpc>
                <a:spcPct val="100000"/>
              </a:lnSpc>
              <a:spcBef>
                <a:spcPts val="0"/>
              </a:spcBef>
              <a:buClrTx/>
              <a:buSzTx/>
              <a:buNone/>
            </a:pPr>
            <a:r>
              <a:rPr lang="en-US" sz="1200" b="1">
                <a:solidFill>
                  <a:srgbClr val="12284C"/>
                </a:solidFill>
                <a:latin typeface="Open Sans Light"/>
                <a:ea typeface="+mn-ea"/>
                <a:cs typeface="+mn-cs"/>
              </a:rPr>
              <a:t> OR </a:t>
            </a:r>
          </a:p>
          <a:p>
            <a:pPr marL="0" lvl="0" indent="0">
              <a:lnSpc>
                <a:spcPct val="100000"/>
              </a:lnSpc>
              <a:spcBef>
                <a:spcPts val="0"/>
              </a:spcBef>
              <a:buClrTx/>
              <a:buSzTx/>
              <a:buNone/>
            </a:pPr>
            <a:r>
              <a:rPr lang="en-US" sz="1200" b="1">
                <a:solidFill>
                  <a:srgbClr val="12284C"/>
                </a:solidFill>
                <a:latin typeface="Open Sans Light"/>
                <a:ea typeface="+mn-ea"/>
                <a:cs typeface="+mn-cs"/>
              </a:rPr>
              <a:t>• The public agency did not require the parent to obtain a medical diagnosis for the student as part of the evaluation or re-evaluation.</a:t>
            </a:r>
          </a:p>
        </p:txBody>
      </p:sp>
      <p:sp>
        <p:nvSpPr>
          <p:cNvPr id="2" name="Rectangle 1">
            <a:extLst>
              <a:ext uri="{FF2B5EF4-FFF2-40B4-BE49-F238E27FC236}">
                <a16:creationId xmlns:a16="http://schemas.microsoft.com/office/drawing/2014/main" id="{743E82B9-0FD2-44A0-8846-898286AD5C8B}"/>
              </a:ext>
            </a:extLst>
          </p:cNvPr>
          <p:cNvSpPr/>
          <p:nvPr/>
        </p:nvSpPr>
        <p:spPr>
          <a:xfrm>
            <a:off x="367003" y="5045725"/>
            <a:ext cx="11457991" cy="830997"/>
          </a:xfrm>
          <a:prstGeom prst="rect">
            <a:avLst/>
          </a:prstGeom>
        </p:spPr>
        <p:txBody>
          <a:bodyPr wrap="square">
            <a:spAutoFit/>
          </a:bodyPr>
          <a:lstStyle/>
          <a:p>
            <a:r>
              <a:rPr lang="en-US" sz="1600" b="1"/>
              <a:t>SPECIAL NOTE: </a:t>
            </a:r>
            <a:r>
              <a:rPr lang="en-US" sz="1600"/>
              <a:t>A medical diagnosis may be considered as supporting information. However, a diagnosis is not required by law, nor necessarily determinative, in eligibility decisions. If the parent elected to unilaterally obtain a medical diagnosis at any time, the public agency is not required to reimburse the parent.</a:t>
            </a:r>
            <a:endParaRPr lang="en-US"/>
          </a:p>
        </p:txBody>
      </p:sp>
      <p:sp>
        <p:nvSpPr>
          <p:cNvPr id="4" name="Rectangle 3">
            <a:extLst>
              <a:ext uri="{FF2B5EF4-FFF2-40B4-BE49-F238E27FC236}">
                <a16:creationId xmlns:a16="http://schemas.microsoft.com/office/drawing/2014/main" id="{2C5CB90F-C1B9-4463-8D1B-B994371FAB1D}"/>
              </a:ext>
            </a:extLst>
          </p:cNvPr>
          <p:cNvSpPr/>
          <p:nvPr/>
        </p:nvSpPr>
        <p:spPr>
          <a:xfrm>
            <a:off x="367003" y="6022358"/>
            <a:ext cx="7273145" cy="338554"/>
          </a:xfrm>
          <a:prstGeom prst="rect">
            <a:avLst/>
          </a:prstGeom>
        </p:spPr>
        <p:txBody>
          <a:bodyPr wrap="none">
            <a:spAutoFit/>
          </a:bodyPr>
          <a:lstStyle/>
          <a:p>
            <a:pPr lvl="0"/>
            <a:r>
              <a:rPr lang="en-US" sz="800">
                <a:solidFill>
                  <a:srgbClr val="12284C"/>
                </a:solidFill>
              </a:rPr>
              <a:t>Kansas Special Education Process Handbook, Chapter 3, Questions and Answers Section, Q. 13. Kansas State Department of Education Eligibility Indicators</a:t>
            </a:r>
          </a:p>
          <a:p>
            <a:pPr lvl="0"/>
            <a:r>
              <a:rPr lang="en-US" sz="800">
                <a:solidFill>
                  <a:srgbClr val="12284C"/>
                </a:solidFill>
              </a:rPr>
              <a:t>.</a:t>
            </a:r>
          </a:p>
        </p:txBody>
      </p:sp>
    </p:spTree>
    <p:custDataLst>
      <p:tags r:id="rId1"/>
    </p:custDataLst>
    <p:extLst>
      <p:ext uri="{BB962C8B-B14F-4D97-AF65-F5344CB8AC3E}">
        <p14:creationId xmlns:p14="http://schemas.microsoft.com/office/powerpoint/2010/main" val="195653494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012DAB4C-F01E-4B52-BABC-19CD88D2C420}"/>
              </a:ext>
            </a:extLst>
          </p:cNvPr>
          <p:cNvSpPr>
            <a:spLocks noGrp="1"/>
          </p:cNvSpPr>
          <p:nvPr>
            <p:ph type="title"/>
          </p:nvPr>
        </p:nvSpPr>
        <p:spPr>
          <a:xfrm>
            <a:off x="734468" y="-678365"/>
            <a:ext cx="10515600" cy="527760"/>
          </a:xfrm>
        </p:spPr>
        <p:txBody>
          <a:bodyPr>
            <a:noAutofit/>
          </a:bodyPr>
          <a:lstStyle/>
          <a:p>
            <a:r>
              <a:rPr lang="en-US" sz="1900" dirty="0">
                <a:latin typeface="+mn-lt"/>
              </a:rPr>
              <a:t>Question 6</a:t>
            </a:r>
          </a:p>
        </p:txBody>
      </p:sp>
      <p:sp>
        <p:nvSpPr>
          <p:cNvPr id="3" name="Content Placeholder 2">
            <a:extLst>
              <a:ext uri="{FF2B5EF4-FFF2-40B4-BE49-F238E27FC236}">
                <a16:creationId xmlns:a16="http://schemas.microsoft.com/office/drawing/2014/main" id="{959D91D5-4D54-4828-A982-D0CF3D7BBCEC}"/>
              </a:ext>
            </a:extLst>
          </p:cNvPr>
          <p:cNvSpPr>
            <a:spLocks noGrp="1"/>
          </p:cNvSpPr>
          <p:nvPr>
            <p:ph idx="1"/>
          </p:nvPr>
        </p:nvSpPr>
        <p:spPr>
          <a:xfrm>
            <a:off x="503805" y="107624"/>
            <a:ext cx="10931573" cy="3944113"/>
          </a:xfrm>
        </p:spPr>
        <p:txBody>
          <a:bodyPr>
            <a:normAutofit fontScale="62500" lnSpcReduction="20000"/>
          </a:bodyPr>
          <a:lstStyle/>
          <a:p>
            <a:pPr marL="0" indent="0">
              <a:lnSpc>
                <a:spcPct val="120000"/>
              </a:lnSpc>
              <a:buNone/>
            </a:pPr>
            <a:r>
              <a:rPr lang="en-US" b="1" dirty="0"/>
              <a:t>6</a:t>
            </a:r>
            <a:r>
              <a:rPr lang="en-US" dirty="0"/>
              <a:t>. Upon completing the most recent evaluation or reevaluation of the student, did a team of qualified professionals AND the parent determine whether the student is a student with an exceptionality? 34 C.F.R. 300.306(a)(1); K.S.A. 72-3428(e)(1)</a:t>
            </a:r>
            <a:br>
              <a:rPr lang="en-US" dirty="0"/>
            </a:br>
            <a:br>
              <a:rPr lang="en-US" dirty="0"/>
            </a:br>
            <a:r>
              <a:rPr lang="en-US" b="1" dirty="0"/>
              <a:t>METHOD</a:t>
            </a:r>
            <a:r>
              <a:rPr lang="en-US" dirty="0"/>
              <a:t>: Review the education record for documentation indicating who was included as part of the group responsible for determining the student’s initial or continued eligibility. This information could be found in the evaluation/eligibility report, a meeting attendance record, meeting notes, etc. Note that K.A.R. 91-40-10(a)(2) requires each member of the team of qualified professionals (but not the parent) to certify in writing whether the evaluation report reflects the team member’s conclusion; this certification document would serve as evidence of who was on the team. Documentation must show that all professionals on the team provided input and contributed to the decision. For evidence of the parent’s involvement in the eligibility determination, look for documentation that they had the opportunity to provide input in the preparation of the evaluation report and at the eligibility meeting.</a:t>
            </a:r>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367002" y="3757899"/>
            <a:ext cx="5394604" cy="1765229"/>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a:solidFill>
                  <a:srgbClr val="000000"/>
                </a:solidFill>
                <a:latin typeface="+mn-lt"/>
                <a:ea typeface="Arial Narrow"/>
                <a:cs typeface="Arial Narrow"/>
                <a:sym typeface="Arial Narrow"/>
              </a:rPr>
              <a:t>YES</a:t>
            </a:r>
          </a:p>
          <a:p>
            <a:pPr marL="95250" indent="0">
              <a:lnSpc>
                <a:spcPct val="100000"/>
              </a:lnSpc>
              <a:buNone/>
            </a:pPr>
            <a:r>
              <a:rPr lang="en-US" sz="1200" b="1" kern="0">
                <a:solidFill>
                  <a:srgbClr val="000000"/>
                </a:solidFill>
                <a:latin typeface="+mn-lt"/>
                <a:ea typeface="Arial Narrow"/>
                <a:cs typeface="Arial Narrow"/>
                <a:sym typeface="Arial Narrow"/>
              </a:rPr>
              <a:t>Select YES if documentation shows that the most recent (initial or continued) eligibility determination was made by ALL of the following:</a:t>
            </a:r>
          </a:p>
          <a:p>
            <a:pPr marL="95250" indent="0">
              <a:lnSpc>
                <a:spcPct val="100000"/>
              </a:lnSpc>
              <a:buNone/>
            </a:pPr>
            <a:r>
              <a:rPr lang="en-US" sz="1200" b="1" kern="0">
                <a:solidFill>
                  <a:srgbClr val="000000"/>
                </a:solidFill>
                <a:latin typeface="+mn-lt"/>
                <a:ea typeface="Arial Narrow"/>
                <a:cs typeface="Arial Narrow"/>
                <a:sym typeface="Arial Narrow"/>
              </a:rPr>
              <a:t>•     A team of qualified professionals </a:t>
            </a:r>
          </a:p>
          <a:p>
            <a:pPr marL="95250" indent="0">
              <a:lnSpc>
                <a:spcPct val="100000"/>
              </a:lnSpc>
              <a:buNone/>
            </a:pPr>
            <a:r>
              <a:rPr lang="en-US" sz="1200" b="1" kern="0">
                <a:solidFill>
                  <a:srgbClr val="000000"/>
                </a:solidFill>
                <a:latin typeface="+mn-lt"/>
                <a:ea typeface="Arial Narrow"/>
                <a:cs typeface="Arial Narrow"/>
                <a:sym typeface="Arial Narrow"/>
              </a:rPr>
              <a:t>AND</a:t>
            </a:r>
          </a:p>
          <a:p>
            <a:pPr marL="95250" indent="0">
              <a:lnSpc>
                <a:spcPct val="100000"/>
              </a:lnSpc>
              <a:buNone/>
            </a:pPr>
            <a:r>
              <a:rPr lang="en-US" sz="1200" b="1" kern="0">
                <a:solidFill>
                  <a:srgbClr val="000000"/>
                </a:solidFill>
                <a:latin typeface="+mn-lt"/>
                <a:ea typeface="Arial Narrow"/>
                <a:cs typeface="Arial Narrow"/>
                <a:sym typeface="Arial Narrow"/>
              </a:rPr>
              <a:t>•     The parent</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6095998" y="3757900"/>
            <a:ext cx="5190836" cy="1765230"/>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latin typeface="+mn-lt"/>
              </a:rPr>
              <a:t>NO </a:t>
            </a:r>
          </a:p>
          <a:p>
            <a:pPr marL="0" indent="0">
              <a:buNone/>
            </a:pPr>
            <a:r>
              <a:rPr lang="en-US" sz="1200" b="1">
                <a:latin typeface="+mn-lt"/>
              </a:rPr>
              <a:t>Select NO if documentation DOES NOT show that the most recent (initial or continued) eligibility determination was made by ALL of the following: </a:t>
            </a:r>
          </a:p>
          <a:p>
            <a:pPr marL="0" indent="0">
              <a:buNone/>
            </a:pPr>
            <a:r>
              <a:rPr lang="en-US" sz="1200" b="1">
                <a:latin typeface="+mn-lt"/>
              </a:rPr>
              <a:t>• A team of qualified professionals </a:t>
            </a:r>
          </a:p>
          <a:p>
            <a:pPr marL="0" indent="0">
              <a:buNone/>
            </a:pPr>
            <a:r>
              <a:rPr lang="en-US" sz="1200" b="1">
                <a:latin typeface="+mn-lt"/>
              </a:rPr>
              <a:t>AND </a:t>
            </a:r>
          </a:p>
          <a:p>
            <a:pPr marL="0" indent="0">
              <a:buNone/>
            </a:pPr>
            <a:r>
              <a:rPr lang="en-US" sz="1200" b="1">
                <a:latin typeface="+mn-lt"/>
              </a:rPr>
              <a:t>• The parent</a:t>
            </a:r>
            <a:endParaRPr lang="en-US" sz="1200" b="1"/>
          </a:p>
        </p:txBody>
      </p:sp>
      <p:sp>
        <p:nvSpPr>
          <p:cNvPr id="2" name="Rectangle 1">
            <a:extLst>
              <a:ext uri="{FF2B5EF4-FFF2-40B4-BE49-F238E27FC236}">
                <a16:creationId xmlns:a16="http://schemas.microsoft.com/office/drawing/2014/main" id="{743E82B9-0FD2-44A0-8846-898286AD5C8B}"/>
              </a:ext>
            </a:extLst>
          </p:cNvPr>
          <p:cNvSpPr/>
          <p:nvPr/>
        </p:nvSpPr>
        <p:spPr>
          <a:xfrm>
            <a:off x="367002" y="5523128"/>
            <a:ext cx="11457991" cy="584775"/>
          </a:xfrm>
          <a:prstGeom prst="rect">
            <a:avLst/>
          </a:prstGeom>
        </p:spPr>
        <p:txBody>
          <a:bodyPr wrap="square">
            <a:spAutoFit/>
          </a:bodyPr>
          <a:lstStyle/>
          <a:p>
            <a:r>
              <a:rPr lang="en-US" sz="1600" b="1"/>
              <a:t>SPECIAL NOTE</a:t>
            </a:r>
            <a:r>
              <a:rPr lang="en-US" sz="1600"/>
              <a:t>: A team of qualified professionals includes more than one professional. One professional alone (e.g., a school psychologist alone) is not a team of qualified professionals.</a:t>
            </a:r>
            <a:endParaRPr lang="en-US"/>
          </a:p>
        </p:txBody>
      </p:sp>
      <p:sp>
        <p:nvSpPr>
          <p:cNvPr id="4" name="Rectangle 3">
            <a:extLst>
              <a:ext uri="{FF2B5EF4-FFF2-40B4-BE49-F238E27FC236}">
                <a16:creationId xmlns:a16="http://schemas.microsoft.com/office/drawing/2014/main" id="{2C5CB90F-C1B9-4463-8D1B-B994371FAB1D}"/>
              </a:ext>
            </a:extLst>
          </p:cNvPr>
          <p:cNvSpPr/>
          <p:nvPr/>
        </p:nvSpPr>
        <p:spPr>
          <a:xfrm>
            <a:off x="367004" y="6082516"/>
            <a:ext cx="4979248" cy="338554"/>
          </a:xfrm>
          <a:prstGeom prst="rect">
            <a:avLst/>
          </a:prstGeom>
        </p:spPr>
        <p:txBody>
          <a:bodyPr wrap="none">
            <a:spAutoFit/>
          </a:bodyPr>
          <a:lstStyle/>
          <a:p>
            <a:pPr lvl="0"/>
            <a:r>
              <a:rPr lang="en-US" sz="800">
                <a:solidFill>
                  <a:srgbClr val="12284C"/>
                </a:solidFill>
              </a:rPr>
              <a:t>Kansas Special Education Process Handbook, Chapter 3, Sections C. and F.; Chapter 7, Sections D. and F.</a:t>
            </a:r>
          </a:p>
          <a:p>
            <a:pPr lvl="0"/>
            <a:r>
              <a:rPr lang="en-US" sz="800">
                <a:solidFill>
                  <a:srgbClr val="12284C"/>
                </a:solidFill>
              </a:rPr>
              <a:t>.</a:t>
            </a:r>
          </a:p>
        </p:txBody>
      </p:sp>
    </p:spTree>
    <p:custDataLst>
      <p:tags r:id="rId1"/>
    </p:custDataLst>
    <p:extLst>
      <p:ext uri="{BB962C8B-B14F-4D97-AF65-F5344CB8AC3E}">
        <p14:creationId xmlns:p14="http://schemas.microsoft.com/office/powerpoint/2010/main" val="21642598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D884-E546-4E1E-BACC-BC020CE59D54}"/>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31111663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838200" y="-689125"/>
            <a:ext cx="10515600" cy="559215"/>
          </a:xfrm>
        </p:spPr>
        <p:txBody>
          <a:bodyPr>
            <a:noAutofit/>
          </a:bodyPr>
          <a:lstStyle/>
          <a:p>
            <a:r>
              <a:rPr lang="en-US" sz="1800" dirty="0">
                <a:latin typeface="+mn-lt"/>
              </a:rPr>
              <a:t>Question 7</a:t>
            </a:r>
          </a:p>
        </p:txBody>
      </p:sp>
      <p:sp>
        <p:nvSpPr>
          <p:cNvPr id="2" name="Content Placeholder 1">
            <a:extLst>
              <a:ext uri="{FF2B5EF4-FFF2-40B4-BE49-F238E27FC236}">
                <a16:creationId xmlns:a16="http://schemas.microsoft.com/office/drawing/2014/main" id="{137B8956-C706-4FF5-A611-821046D1B7E6}"/>
              </a:ext>
            </a:extLst>
          </p:cNvPr>
          <p:cNvSpPr>
            <a:spLocks noGrp="1"/>
          </p:cNvSpPr>
          <p:nvPr>
            <p:ph idx="1"/>
          </p:nvPr>
        </p:nvSpPr>
        <p:spPr>
          <a:xfrm>
            <a:off x="547744" y="116488"/>
            <a:ext cx="10515600" cy="6122947"/>
          </a:xfrm>
        </p:spPr>
        <p:txBody>
          <a:bodyPr>
            <a:normAutofit fontScale="92500" lnSpcReduction="20000"/>
          </a:bodyPr>
          <a:lstStyle/>
          <a:p>
            <a:pPr marL="0" indent="0">
              <a:lnSpc>
                <a:spcPct val="120000"/>
              </a:lnSpc>
              <a:buNone/>
            </a:pPr>
            <a:r>
              <a:rPr lang="en-US" sz="1600" b="1" dirty="0">
                <a:ea typeface="Open Sans Semibold"/>
                <a:cs typeface="Open Sans Semibold"/>
              </a:rPr>
              <a:t>7</a:t>
            </a:r>
            <a:r>
              <a:rPr lang="en-US" sz="1900" dirty="0">
                <a:ea typeface="Open Sans Semibold"/>
                <a:cs typeface="Open Sans Semibold"/>
              </a:rPr>
              <a:t>. If the student was suspected to have a </a:t>
            </a:r>
            <a:r>
              <a:rPr lang="en-US" sz="1900" b="1" dirty="0">
                <a:ea typeface="Open Sans Semibold"/>
                <a:cs typeface="Open Sans Semibold"/>
              </a:rPr>
              <a:t>specific learning disability</a:t>
            </a:r>
            <a:r>
              <a:rPr lang="en-US" sz="1900" dirty="0">
                <a:ea typeface="Open Sans Semibold"/>
                <a:cs typeface="Open Sans Semibold"/>
              </a:rPr>
              <a:t>, did the group responsible for determining (initial or continued) eligibility include ALL of the following?: 34 C.F.R. 300.308; K.A.R. 91-40-11(a)</a:t>
            </a:r>
            <a:br>
              <a:rPr lang="en-US" sz="1900" dirty="0"/>
            </a:br>
            <a:br>
              <a:rPr lang="en-US" sz="1900" dirty="0"/>
            </a:br>
            <a:r>
              <a:rPr lang="en-US" sz="1900" dirty="0">
                <a:ea typeface="Open Sans Semibold"/>
                <a:cs typeface="Open Sans Semibold"/>
              </a:rPr>
              <a:t>• The student’s parents; and</a:t>
            </a:r>
            <a:br>
              <a:rPr lang="en-US" sz="1900" dirty="0"/>
            </a:br>
            <a:r>
              <a:rPr lang="en-US" sz="1900" dirty="0">
                <a:ea typeface="Open Sans Semibold"/>
                <a:cs typeface="Open Sans Semibold"/>
              </a:rPr>
              <a:t>• The student’s regular teacher; or if the student does not have a regular teacher, a regular classroom teacher qualified to teach a student of his or her age; or for a child of less than school age, an individual qualified by the SEA to teach a child of his or her age; and</a:t>
            </a:r>
            <a:br>
              <a:rPr lang="en-US" sz="1900" dirty="0"/>
            </a:br>
            <a:r>
              <a:rPr lang="en-US" sz="1900" dirty="0">
                <a:ea typeface="Open Sans Semibold"/>
                <a:cs typeface="Open Sans Semibold"/>
              </a:rPr>
              <a:t>• </a:t>
            </a:r>
            <a:r>
              <a:rPr lang="en-US" sz="1900" b="1" dirty="0">
                <a:ea typeface="Open Sans Semibold"/>
                <a:cs typeface="Open Sans Semibold"/>
              </a:rPr>
              <a:t>At least one person qualified to conduct individual diagnostic examinations of children,</a:t>
            </a:r>
            <a:r>
              <a:rPr lang="en-US" sz="1900" dirty="0">
                <a:ea typeface="Open Sans Semibold"/>
                <a:cs typeface="Open Sans Semibold"/>
              </a:rPr>
              <a:t> such as school psychologist, speech-language pathologist, or reading specialist</a:t>
            </a:r>
          </a:p>
          <a:p>
            <a:pPr marL="0" indent="0">
              <a:lnSpc>
                <a:spcPct val="100000"/>
              </a:lnSpc>
              <a:buNone/>
            </a:pPr>
            <a:endParaRPr lang="en-US" sz="1900" b="1" dirty="0"/>
          </a:p>
          <a:p>
            <a:pPr marL="0" indent="0">
              <a:lnSpc>
                <a:spcPct val="100000"/>
              </a:lnSpc>
              <a:buNone/>
            </a:pPr>
            <a:r>
              <a:rPr lang="en-US" sz="1900" b="1" dirty="0"/>
              <a:t>METHOD</a:t>
            </a:r>
            <a:r>
              <a:rPr lang="en-US" sz="1900" dirty="0"/>
              <a:t>: First, review the education record to determine if the student was suspected to have a specific learning disability when the evaluation or reevaluation was conducted. This information could be found in a parent’s or teacher’s/provider’s referral, Student Intervention Team (SIT) notes/documents, a prior written notice form, an evaluation/eligibility report, the IEP, etc. Next, review the education record for documentation indicating who was included as part of the group responsible for determining the student’s initial or continued eligibility. This information could be found in the evaluation/eligibility report, a meeting attendance record, meeting notes, etc. Note that K.A.R. 91-40-10(a)(2) requires each member of the team of qualified professionals (but not the parent) to certify in writing whether the evaluation report reflects the team member’s conclusion; this certification document would serve as evidence of who was on the team. For evidence of the parent’s involvement in the eligibility determination, look for documentation that they had the opportunity to provide input in the preparation of the evaluation report and at the eligibility meeting.</a:t>
            </a:r>
          </a:p>
        </p:txBody>
      </p:sp>
    </p:spTree>
    <p:custDataLst>
      <p:tags r:id="rId1"/>
    </p:custDataLst>
    <p:extLst>
      <p:ext uri="{BB962C8B-B14F-4D97-AF65-F5344CB8AC3E}">
        <p14:creationId xmlns:p14="http://schemas.microsoft.com/office/powerpoint/2010/main" val="8872768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F4BAEF-CE84-4250-9109-1325A47DC2BB}"/>
              </a:ext>
            </a:extLst>
          </p:cNvPr>
          <p:cNvSpPr>
            <a:spLocks noGrp="1"/>
          </p:cNvSpPr>
          <p:nvPr>
            <p:ph type="title"/>
          </p:nvPr>
        </p:nvSpPr>
        <p:spPr/>
        <p:txBody>
          <a:bodyPr>
            <a:normAutofit/>
          </a:bodyPr>
          <a:lstStyle/>
          <a:p>
            <a:r>
              <a:rPr lang="en-US" sz="2800"/>
              <a:t>Question 7 Continued </a:t>
            </a:r>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197015" y="1690688"/>
            <a:ext cx="3887967" cy="3743374"/>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indent="0">
              <a:lnSpc>
                <a:spcPct val="100000"/>
              </a:lnSpc>
              <a:spcBef>
                <a:spcPts val="0"/>
              </a:spcBef>
              <a:buNone/>
            </a:pPr>
            <a:r>
              <a:rPr lang="en-US" sz="1200" b="1" kern="0">
                <a:solidFill>
                  <a:srgbClr val="000000"/>
                </a:solidFill>
                <a:latin typeface="+mn-lt"/>
                <a:ea typeface="Arial Narrow"/>
                <a:cs typeface="Arial Narrow"/>
                <a:sym typeface="Arial Narrow"/>
              </a:rPr>
              <a:t>YES </a:t>
            </a:r>
          </a:p>
          <a:p>
            <a:pPr marL="95250" indent="0">
              <a:lnSpc>
                <a:spcPct val="100000"/>
              </a:lnSpc>
              <a:buNone/>
            </a:pPr>
            <a:r>
              <a:rPr lang="en-US" sz="1200" b="1" kern="0">
                <a:solidFill>
                  <a:srgbClr val="000000"/>
                </a:solidFill>
                <a:latin typeface="+mn-lt"/>
                <a:ea typeface="Arial Narrow"/>
                <a:cs typeface="Arial Narrow"/>
                <a:sym typeface="Arial Narrow"/>
              </a:rPr>
              <a:t>Select YES if documentation shows that the group responsible for determining initial or continued eligibility included ALL of the following: </a:t>
            </a:r>
            <a:endParaRPr lang="en-US" sz="1200" b="1" kern="0">
              <a:solidFill>
                <a:srgbClr val="000000"/>
              </a:solidFill>
              <a:latin typeface="+mn-lt"/>
              <a:ea typeface="Arial Narrow"/>
              <a:cs typeface="Arial Narrow"/>
            </a:endParaRPr>
          </a:p>
          <a:p>
            <a:pPr marL="95250" indent="0">
              <a:lnSpc>
                <a:spcPct val="100000"/>
              </a:lnSpc>
              <a:buNone/>
            </a:pPr>
            <a:r>
              <a:rPr lang="en-US" sz="1200" b="1" kern="0">
                <a:solidFill>
                  <a:srgbClr val="000000"/>
                </a:solidFill>
                <a:latin typeface="+mn-lt"/>
                <a:ea typeface="Arial Narrow"/>
                <a:cs typeface="Arial Narrow"/>
                <a:sym typeface="Arial Narrow"/>
              </a:rPr>
              <a:t>• The student’s parents; </a:t>
            </a:r>
            <a:endParaRPr lang="en-US" sz="1200" b="1" kern="0">
              <a:solidFill>
                <a:srgbClr val="000000"/>
              </a:solidFill>
              <a:latin typeface="+mn-lt"/>
              <a:ea typeface="Arial Narrow"/>
              <a:cs typeface="Arial Narrow"/>
            </a:endParaRPr>
          </a:p>
          <a:p>
            <a:pPr marL="95250" indent="0">
              <a:lnSpc>
                <a:spcPct val="100000"/>
              </a:lnSpc>
              <a:buNone/>
            </a:pPr>
            <a:r>
              <a:rPr lang="en-US" sz="1200" b="1" kern="0">
                <a:solidFill>
                  <a:srgbClr val="000000"/>
                </a:solidFill>
                <a:latin typeface="+mn-lt"/>
                <a:ea typeface="Arial Narrow"/>
                <a:cs typeface="Arial Narrow"/>
                <a:sym typeface="Arial Narrow"/>
              </a:rPr>
              <a:t>AND </a:t>
            </a:r>
            <a:endParaRPr lang="en-US" sz="1200" b="1" kern="0">
              <a:solidFill>
                <a:srgbClr val="000000"/>
              </a:solidFill>
              <a:latin typeface="+mn-lt"/>
              <a:ea typeface="Arial Narrow"/>
              <a:cs typeface="Arial Narrow"/>
            </a:endParaRPr>
          </a:p>
          <a:p>
            <a:pPr marL="95250" indent="0">
              <a:lnSpc>
                <a:spcPct val="100000"/>
              </a:lnSpc>
              <a:buNone/>
            </a:pPr>
            <a:r>
              <a:rPr lang="en-US" sz="1200" b="1" kern="0">
                <a:solidFill>
                  <a:srgbClr val="000000"/>
                </a:solidFill>
                <a:latin typeface="+mn-lt"/>
                <a:ea typeface="Arial Narrow"/>
                <a:cs typeface="Arial Narrow"/>
                <a:sym typeface="Arial Narrow"/>
              </a:rPr>
              <a:t>• The student’s regular teacher, or if the student does not have a regular teacher, a regular classroom teacher qualified to teach a student of his or her age, or for a child of less than school age, an individual qualified by the SEA to teach a child of his or her age; </a:t>
            </a:r>
            <a:endParaRPr lang="en-US" sz="1200" b="1" kern="0">
              <a:solidFill>
                <a:srgbClr val="000000"/>
              </a:solidFill>
              <a:latin typeface="+mn-lt"/>
              <a:ea typeface="Arial Narrow"/>
              <a:cs typeface="Arial Narrow"/>
            </a:endParaRPr>
          </a:p>
          <a:p>
            <a:pPr marL="95250" lvl="0" indent="0">
              <a:lnSpc>
                <a:spcPct val="100000"/>
              </a:lnSpc>
              <a:buNone/>
            </a:pPr>
            <a:r>
              <a:rPr lang="en-US" sz="1200" b="1" kern="0">
                <a:solidFill>
                  <a:srgbClr val="000000"/>
                </a:solidFill>
                <a:latin typeface="+mn-lt"/>
                <a:ea typeface="Arial Narrow"/>
                <a:cs typeface="Arial Narrow"/>
                <a:sym typeface="Arial Narrow"/>
              </a:rPr>
              <a:t>AND</a:t>
            </a:r>
            <a:endParaRPr lang="en-US" sz="1200" b="1" kern="0">
              <a:solidFill>
                <a:srgbClr val="000000"/>
              </a:solidFill>
              <a:latin typeface="+mn-lt"/>
              <a:ea typeface="Arial Narrow"/>
              <a:cs typeface="Arial Narrow"/>
            </a:endParaRPr>
          </a:p>
          <a:p>
            <a:pPr marL="95250" indent="0">
              <a:lnSpc>
                <a:spcPct val="100000"/>
              </a:lnSpc>
              <a:buNone/>
            </a:pPr>
            <a:r>
              <a:rPr lang="en-US" sz="1200" b="1" kern="0">
                <a:solidFill>
                  <a:srgbClr val="000000"/>
                </a:solidFill>
                <a:latin typeface="+mn-lt"/>
                <a:ea typeface="Arial Narrow"/>
                <a:cs typeface="Arial Narrow"/>
                <a:sym typeface="Arial Narrow"/>
              </a:rPr>
              <a:t> • At least one person qualified to conduct individual diagnostic examinations of children, such as school psychologist, speech-language pathologist, or remedial reading teacher.</a:t>
            </a:r>
            <a:endParaRPr lang="en-US" sz="1200" b="1" kern="0">
              <a:solidFill>
                <a:srgbClr val="000000"/>
              </a:solidFill>
              <a:latin typeface="+mn-lt"/>
              <a:ea typeface="Arial Narrow"/>
              <a:cs typeface="Arial Narrow"/>
            </a:endParaRP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4290904" y="1690688"/>
            <a:ext cx="3717979" cy="3743374"/>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latin typeface="+mn-lt"/>
              </a:rPr>
              <a:t>NO </a:t>
            </a:r>
          </a:p>
          <a:p>
            <a:pPr marL="0" indent="0">
              <a:buNone/>
            </a:pPr>
            <a:r>
              <a:rPr lang="en-US" sz="1200" b="1">
                <a:latin typeface="+mn-lt"/>
              </a:rPr>
              <a:t>Select NO if documentation DOES NOT show that the group responsible for determining initial or continued eligibility included ALL of the following:</a:t>
            </a:r>
          </a:p>
          <a:p>
            <a:pPr marL="0" indent="0">
              <a:buNone/>
            </a:pPr>
            <a:r>
              <a:rPr lang="en-US" sz="1200" b="1">
                <a:latin typeface="+mn-lt"/>
              </a:rPr>
              <a:t> • The student’s parents; </a:t>
            </a:r>
          </a:p>
          <a:p>
            <a:pPr marL="0" indent="0">
              <a:buNone/>
            </a:pPr>
            <a:r>
              <a:rPr lang="en-US" sz="1200" b="1">
                <a:latin typeface="+mn-lt"/>
              </a:rPr>
              <a:t>AND </a:t>
            </a:r>
          </a:p>
          <a:p>
            <a:pPr marL="0" indent="0">
              <a:buNone/>
            </a:pPr>
            <a:r>
              <a:rPr lang="en-US" sz="1200" b="1">
                <a:latin typeface="+mn-lt"/>
              </a:rPr>
              <a:t>• The student’s regular teacher, or if the student does not have a regular teacher, a regular classroom teacher qualified to teach a student of his or her age, or for a child of less than school age, an individual qualified by the SEA to teach a child of his or her age; </a:t>
            </a:r>
          </a:p>
          <a:p>
            <a:pPr marL="0" indent="0">
              <a:buNone/>
            </a:pPr>
            <a:r>
              <a:rPr lang="en-US" sz="1200" b="1">
                <a:latin typeface="+mn-lt"/>
              </a:rPr>
              <a:t>AND </a:t>
            </a:r>
          </a:p>
          <a:p>
            <a:pPr marL="0" indent="0">
              <a:buNone/>
            </a:pPr>
            <a:r>
              <a:rPr lang="en-US" sz="1200" b="1">
                <a:latin typeface="+mn-lt"/>
              </a:rPr>
              <a:t>• At least one person qualified to conduct individual diagnostic examinations of children, such as a school psychologist, speech-language pathologist, or remedial reading teacher.</a:t>
            </a:r>
            <a:endParaRPr lang="en-US" sz="1200" b="1"/>
          </a:p>
        </p:txBody>
      </p:sp>
      <p:sp>
        <p:nvSpPr>
          <p:cNvPr id="10" name="Text Placeholder 2">
            <a:extLst>
              <a:ext uri="{FF2B5EF4-FFF2-40B4-BE49-F238E27FC236}">
                <a16:creationId xmlns:a16="http://schemas.microsoft.com/office/drawing/2014/main" id="{DC62AC5C-EEB0-43EE-9009-70DB254EFB10}"/>
              </a:ext>
            </a:extLst>
          </p:cNvPr>
          <p:cNvSpPr txBox="1">
            <a:spLocks/>
          </p:cNvSpPr>
          <p:nvPr/>
        </p:nvSpPr>
        <p:spPr>
          <a:xfrm>
            <a:off x="8214805" y="1707041"/>
            <a:ext cx="3693411" cy="3727021"/>
          </a:xfrm>
          <a:prstGeom prst="rect">
            <a:avLst/>
          </a:prstGeom>
          <a:solidFill>
            <a:schemeClr val="accent2">
              <a:lumMod val="10000"/>
              <a:lumOff val="90000"/>
            </a:schemeClr>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ClrTx/>
              <a:buSzTx/>
              <a:buNone/>
            </a:pPr>
            <a:r>
              <a:rPr lang="en-US" sz="1200" b="1">
                <a:solidFill>
                  <a:srgbClr val="12284C"/>
                </a:solidFill>
                <a:latin typeface="Open Sans Light"/>
                <a:ea typeface="+mn-ea"/>
                <a:cs typeface="+mn-cs"/>
              </a:rPr>
              <a:t>N/A </a:t>
            </a:r>
          </a:p>
          <a:p>
            <a:pPr marL="0" lvl="0" indent="0">
              <a:lnSpc>
                <a:spcPct val="100000"/>
              </a:lnSpc>
              <a:spcBef>
                <a:spcPts val="0"/>
              </a:spcBef>
              <a:buClrTx/>
              <a:buSzTx/>
              <a:buNone/>
            </a:pPr>
            <a:endParaRPr lang="en-US" sz="1200" b="1">
              <a:solidFill>
                <a:srgbClr val="12284C"/>
              </a:solidFill>
              <a:latin typeface="Open Sans Light"/>
              <a:ea typeface="+mn-ea"/>
              <a:cs typeface="+mn-cs"/>
            </a:endParaRPr>
          </a:p>
          <a:p>
            <a:pPr marL="0" lvl="0" indent="0">
              <a:lnSpc>
                <a:spcPct val="100000"/>
              </a:lnSpc>
              <a:spcBef>
                <a:spcPts val="0"/>
              </a:spcBef>
              <a:buClrTx/>
              <a:buSzTx/>
              <a:buNone/>
            </a:pPr>
            <a:r>
              <a:rPr lang="en-US" sz="1200" b="1">
                <a:solidFill>
                  <a:srgbClr val="12284C"/>
                </a:solidFill>
                <a:latin typeface="Open Sans Light"/>
                <a:ea typeface="+mn-ea"/>
                <a:cs typeface="+mn-cs"/>
              </a:rPr>
              <a:t>Select N/A if documentation shows:</a:t>
            </a:r>
          </a:p>
          <a:p>
            <a:pPr marL="0" lvl="0" indent="0">
              <a:lnSpc>
                <a:spcPct val="100000"/>
              </a:lnSpc>
              <a:spcBef>
                <a:spcPts val="0"/>
              </a:spcBef>
              <a:buClrTx/>
              <a:buSzTx/>
              <a:buNone/>
            </a:pPr>
            <a:endParaRPr lang="en-US" sz="1200" b="1">
              <a:solidFill>
                <a:srgbClr val="12284C"/>
              </a:solidFill>
              <a:latin typeface="Open Sans Light"/>
              <a:ea typeface="+mn-ea"/>
              <a:cs typeface="+mn-cs"/>
            </a:endParaRPr>
          </a:p>
          <a:p>
            <a:pPr marL="0" lvl="0" indent="0">
              <a:lnSpc>
                <a:spcPct val="100000"/>
              </a:lnSpc>
              <a:spcBef>
                <a:spcPts val="0"/>
              </a:spcBef>
              <a:buClrTx/>
              <a:buSzTx/>
              <a:buNone/>
            </a:pPr>
            <a:r>
              <a:rPr lang="en-US" sz="1200" b="1">
                <a:solidFill>
                  <a:srgbClr val="12284C"/>
                </a:solidFill>
                <a:latin typeface="Open Sans Light"/>
                <a:ea typeface="+mn-ea"/>
                <a:cs typeface="+mn-cs"/>
              </a:rPr>
              <a:t>• This is a file for a gifted-only student. </a:t>
            </a:r>
          </a:p>
          <a:p>
            <a:pPr marL="0" lvl="0" indent="0">
              <a:lnSpc>
                <a:spcPct val="100000"/>
              </a:lnSpc>
              <a:spcBef>
                <a:spcPts val="0"/>
              </a:spcBef>
              <a:buClrTx/>
              <a:buSzTx/>
              <a:buNone/>
            </a:pPr>
            <a:endParaRPr lang="en-US" sz="1200" b="1">
              <a:solidFill>
                <a:srgbClr val="12284C"/>
              </a:solidFill>
              <a:latin typeface="Open Sans Light"/>
              <a:ea typeface="+mn-ea"/>
              <a:cs typeface="+mn-cs"/>
            </a:endParaRPr>
          </a:p>
          <a:p>
            <a:pPr marL="0" lvl="0" indent="0">
              <a:lnSpc>
                <a:spcPct val="100000"/>
              </a:lnSpc>
              <a:spcBef>
                <a:spcPts val="0"/>
              </a:spcBef>
              <a:buClrTx/>
              <a:buSzTx/>
              <a:buNone/>
            </a:pPr>
            <a:r>
              <a:rPr lang="en-US" sz="1200" b="1">
                <a:solidFill>
                  <a:srgbClr val="12284C"/>
                </a:solidFill>
                <a:latin typeface="Open Sans Light"/>
                <a:ea typeface="+mn-ea"/>
                <a:cs typeface="+mn-cs"/>
              </a:rPr>
              <a:t>OR </a:t>
            </a:r>
          </a:p>
          <a:p>
            <a:pPr marL="0" lvl="0" indent="0">
              <a:lnSpc>
                <a:spcPct val="100000"/>
              </a:lnSpc>
              <a:spcBef>
                <a:spcPts val="0"/>
              </a:spcBef>
              <a:buClrTx/>
              <a:buSzTx/>
              <a:buNone/>
            </a:pPr>
            <a:endParaRPr lang="en-US" sz="1200" b="1">
              <a:solidFill>
                <a:srgbClr val="FFFFFF"/>
              </a:solidFill>
              <a:latin typeface="Open Sans Light"/>
              <a:ea typeface="+mn-ea"/>
              <a:cs typeface="+mn-cs"/>
            </a:endParaRPr>
          </a:p>
          <a:p>
            <a:pPr marL="0" lvl="0" indent="0">
              <a:lnSpc>
                <a:spcPct val="100000"/>
              </a:lnSpc>
              <a:spcBef>
                <a:spcPts val="0"/>
              </a:spcBef>
              <a:buClrTx/>
              <a:buSzTx/>
              <a:buNone/>
            </a:pPr>
            <a:r>
              <a:rPr lang="en-US" sz="1200" b="1">
                <a:solidFill>
                  <a:srgbClr val="12284C"/>
                </a:solidFill>
                <a:latin typeface="Open Sans Light"/>
                <a:ea typeface="+mn-ea"/>
                <a:cs typeface="+mn-cs"/>
              </a:rPr>
              <a:t>• This is a file for a student who was not suspected to have a specific learning disability.</a:t>
            </a:r>
          </a:p>
        </p:txBody>
      </p:sp>
      <p:sp>
        <p:nvSpPr>
          <p:cNvPr id="4" name="Rectangle 3">
            <a:extLst>
              <a:ext uri="{FF2B5EF4-FFF2-40B4-BE49-F238E27FC236}">
                <a16:creationId xmlns:a16="http://schemas.microsoft.com/office/drawing/2014/main" id="{2C5CB90F-C1B9-4463-8D1B-B994371FAB1D}"/>
              </a:ext>
            </a:extLst>
          </p:cNvPr>
          <p:cNvSpPr/>
          <p:nvPr/>
        </p:nvSpPr>
        <p:spPr>
          <a:xfrm>
            <a:off x="379035" y="6046417"/>
            <a:ext cx="5001690" cy="215444"/>
          </a:xfrm>
          <a:prstGeom prst="rect">
            <a:avLst/>
          </a:prstGeom>
        </p:spPr>
        <p:txBody>
          <a:bodyPr wrap="none">
            <a:spAutoFit/>
          </a:bodyPr>
          <a:lstStyle/>
          <a:p>
            <a:pPr lvl="0"/>
            <a:r>
              <a:rPr lang="en-US" sz="800">
                <a:solidFill>
                  <a:srgbClr val="12284C"/>
                </a:solidFill>
              </a:rPr>
              <a:t>Kansas Special Education Process Handbook, Chapter 3, Sections C. and F., Chapter 7, Sections D. and F..</a:t>
            </a:r>
          </a:p>
        </p:txBody>
      </p:sp>
    </p:spTree>
    <p:custDataLst>
      <p:tags r:id="rId1"/>
    </p:custDataLst>
    <p:extLst>
      <p:ext uri="{BB962C8B-B14F-4D97-AF65-F5344CB8AC3E}">
        <p14:creationId xmlns:p14="http://schemas.microsoft.com/office/powerpoint/2010/main" val="12332056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012DAB4C-F01E-4B52-BABC-19CD88D2C420}"/>
              </a:ext>
            </a:extLst>
          </p:cNvPr>
          <p:cNvSpPr>
            <a:spLocks noGrp="1"/>
          </p:cNvSpPr>
          <p:nvPr>
            <p:ph type="title"/>
          </p:nvPr>
        </p:nvSpPr>
        <p:spPr>
          <a:xfrm>
            <a:off x="644562" y="-538517"/>
            <a:ext cx="10515600" cy="538517"/>
          </a:xfrm>
        </p:spPr>
        <p:txBody>
          <a:bodyPr>
            <a:noAutofit/>
          </a:bodyPr>
          <a:lstStyle/>
          <a:p>
            <a:r>
              <a:rPr lang="en-US" sz="1900" dirty="0">
                <a:latin typeface="+mn-lt"/>
              </a:rPr>
              <a:t>Question 8</a:t>
            </a:r>
          </a:p>
        </p:txBody>
      </p:sp>
      <p:sp>
        <p:nvSpPr>
          <p:cNvPr id="2" name="Content Placeholder 1">
            <a:extLst>
              <a:ext uri="{FF2B5EF4-FFF2-40B4-BE49-F238E27FC236}">
                <a16:creationId xmlns:a16="http://schemas.microsoft.com/office/drawing/2014/main" id="{32613614-C26D-4856-9FE3-9BCD7359F28E}"/>
              </a:ext>
            </a:extLst>
          </p:cNvPr>
          <p:cNvSpPr>
            <a:spLocks noGrp="1"/>
          </p:cNvSpPr>
          <p:nvPr>
            <p:ph idx="1"/>
          </p:nvPr>
        </p:nvSpPr>
        <p:spPr>
          <a:xfrm>
            <a:off x="644562" y="272476"/>
            <a:ext cx="10515600" cy="3872698"/>
          </a:xfrm>
        </p:spPr>
        <p:txBody>
          <a:bodyPr>
            <a:normAutofit fontScale="62500" lnSpcReduction="20000"/>
          </a:bodyPr>
          <a:lstStyle/>
          <a:p>
            <a:pPr marL="0" indent="0">
              <a:lnSpc>
                <a:spcPct val="120000"/>
              </a:lnSpc>
              <a:buNone/>
            </a:pPr>
            <a:r>
              <a:rPr lang="en-US" b="1" dirty="0"/>
              <a:t>8</a:t>
            </a:r>
            <a:r>
              <a:rPr lang="en-US" dirty="0"/>
              <a:t>. When conducting the evaluation or reevaluation, did the eligibility team ensure that a single procedure, measure or assessment was NOT used as the sole criterion for determining whether the student has an exceptionality and for determining an appropriate educational program for the student? 34 C.F.R. 300.304(b)(2); K.A.R. 91-40-9(a)(8)</a:t>
            </a:r>
            <a:br>
              <a:rPr lang="en-US" dirty="0"/>
            </a:br>
            <a:br>
              <a:rPr lang="en-US" dirty="0"/>
            </a:br>
            <a:r>
              <a:rPr lang="en-US" b="1" dirty="0"/>
              <a:t>METHOD</a:t>
            </a:r>
            <a:r>
              <a:rPr lang="en-US" dirty="0"/>
              <a:t>: First, review the evaluation/eligibility report, team meeting notes, prior written notice forms, and other documentation in the education record to determine which procedures, measures, or assessments were used to evaluate or reevaluate the student. Then review the education record for evidence indicating which of these procedures, measures, or assessments were the criteria that the team used to determine the student’s eligibility. The federal and state regulation require that a single procedure, measure or assessment shall NOT be used as the sole criterion for determining eligibility.</a:t>
            </a:r>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453064" y="4145174"/>
            <a:ext cx="5394604" cy="1765229"/>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dirty="0">
                <a:solidFill>
                  <a:srgbClr val="000000"/>
                </a:solidFill>
                <a:latin typeface="+mn-lt"/>
                <a:ea typeface="Arial Narrow"/>
                <a:cs typeface="Arial Narrow"/>
                <a:sym typeface="Arial Narrow"/>
              </a:rPr>
              <a:t>YES</a:t>
            </a:r>
          </a:p>
          <a:p>
            <a:pPr marL="95250" indent="0">
              <a:lnSpc>
                <a:spcPct val="100000"/>
              </a:lnSpc>
              <a:buNone/>
            </a:pPr>
            <a:r>
              <a:rPr lang="en-US" sz="1200" b="1" kern="0" dirty="0">
                <a:solidFill>
                  <a:srgbClr val="000000"/>
                </a:solidFill>
                <a:latin typeface="+mn-lt"/>
                <a:ea typeface="Arial Narrow"/>
                <a:cs typeface="Arial Narrow"/>
                <a:sym typeface="Arial Narrow"/>
              </a:rPr>
              <a:t>Select YES if documentation shows that a sole criterion was NOT used for determining whether the student has an exceptionality or for determining an appropriate educational program for the student.</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6182060" y="4145175"/>
            <a:ext cx="5190836" cy="1765230"/>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latin typeface="+mn-lt"/>
              </a:rPr>
              <a:t>NO </a:t>
            </a:r>
          </a:p>
          <a:p>
            <a:pPr marL="0" indent="0">
              <a:buNone/>
            </a:pPr>
            <a:r>
              <a:rPr lang="en-US" sz="1200" b="1">
                <a:latin typeface="+mn-lt"/>
              </a:rPr>
              <a:t>Select NO if documentation shows that a sole criterion was used for determining whether the student has an exceptionality or for determining an appropriate educational program for the student.</a:t>
            </a:r>
            <a:endParaRPr lang="en-US" sz="1200" b="1"/>
          </a:p>
        </p:txBody>
      </p:sp>
      <p:sp>
        <p:nvSpPr>
          <p:cNvPr id="4" name="Rectangle 3">
            <a:extLst>
              <a:ext uri="{FF2B5EF4-FFF2-40B4-BE49-F238E27FC236}">
                <a16:creationId xmlns:a16="http://schemas.microsoft.com/office/drawing/2014/main" id="{2C5CB90F-C1B9-4463-8D1B-B994371FAB1D}"/>
              </a:ext>
            </a:extLst>
          </p:cNvPr>
          <p:cNvSpPr/>
          <p:nvPr/>
        </p:nvSpPr>
        <p:spPr>
          <a:xfrm>
            <a:off x="367004" y="6082516"/>
            <a:ext cx="4322017" cy="338554"/>
          </a:xfrm>
          <a:prstGeom prst="rect">
            <a:avLst/>
          </a:prstGeom>
        </p:spPr>
        <p:txBody>
          <a:bodyPr wrap="none">
            <a:spAutoFit/>
          </a:bodyPr>
          <a:lstStyle/>
          <a:p>
            <a:pPr lvl="0"/>
            <a:r>
              <a:rPr lang="en-US" sz="800">
                <a:solidFill>
                  <a:srgbClr val="12284C"/>
                </a:solidFill>
              </a:rPr>
              <a:t>Kansas Special Education Process Handbook, Chapter 3, Section E.1.; Chapter 7, Section E.</a:t>
            </a:r>
          </a:p>
          <a:p>
            <a:pPr lvl="0"/>
            <a:r>
              <a:rPr lang="en-US" sz="800">
                <a:solidFill>
                  <a:srgbClr val="12284C"/>
                </a:solidFill>
              </a:rPr>
              <a:t>.</a:t>
            </a:r>
          </a:p>
        </p:txBody>
      </p:sp>
    </p:spTree>
    <p:custDataLst>
      <p:tags r:id="rId1"/>
    </p:custDataLst>
    <p:extLst>
      <p:ext uri="{BB962C8B-B14F-4D97-AF65-F5344CB8AC3E}">
        <p14:creationId xmlns:p14="http://schemas.microsoft.com/office/powerpoint/2010/main" val="337822393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012DAB4C-F01E-4B52-BABC-19CD88D2C420}"/>
              </a:ext>
            </a:extLst>
          </p:cNvPr>
          <p:cNvSpPr>
            <a:spLocks noGrp="1"/>
          </p:cNvSpPr>
          <p:nvPr>
            <p:ph type="title"/>
          </p:nvPr>
        </p:nvSpPr>
        <p:spPr>
          <a:xfrm>
            <a:off x="633805" y="-592305"/>
            <a:ext cx="10515600" cy="471382"/>
          </a:xfrm>
        </p:spPr>
        <p:txBody>
          <a:bodyPr>
            <a:noAutofit/>
          </a:bodyPr>
          <a:lstStyle/>
          <a:p>
            <a:r>
              <a:rPr lang="en-US" sz="1700" dirty="0">
                <a:latin typeface="+mn-lt"/>
              </a:rPr>
              <a:t>Question 9</a:t>
            </a:r>
          </a:p>
        </p:txBody>
      </p:sp>
      <p:sp>
        <p:nvSpPr>
          <p:cNvPr id="3" name="Content Placeholder 2">
            <a:extLst>
              <a:ext uri="{FF2B5EF4-FFF2-40B4-BE49-F238E27FC236}">
                <a16:creationId xmlns:a16="http://schemas.microsoft.com/office/drawing/2014/main" id="{B28ED3C1-4E76-4506-A51F-97DE2791BB21}"/>
              </a:ext>
            </a:extLst>
          </p:cNvPr>
          <p:cNvSpPr>
            <a:spLocks noGrp="1"/>
          </p:cNvSpPr>
          <p:nvPr>
            <p:ph idx="1"/>
          </p:nvPr>
        </p:nvSpPr>
        <p:spPr>
          <a:xfrm>
            <a:off x="771234" y="142135"/>
            <a:ext cx="10515600" cy="2963545"/>
          </a:xfrm>
        </p:spPr>
        <p:txBody>
          <a:bodyPr>
            <a:normAutofit fontScale="55000" lnSpcReduction="20000"/>
          </a:bodyPr>
          <a:lstStyle/>
          <a:p>
            <a:pPr marL="0" indent="0">
              <a:lnSpc>
                <a:spcPct val="120000"/>
              </a:lnSpc>
              <a:buNone/>
            </a:pPr>
            <a:r>
              <a:rPr lang="en-US" b="1" dirty="0"/>
              <a:t>9</a:t>
            </a:r>
            <a:r>
              <a:rPr lang="en-US" dirty="0"/>
              <a:t>. When interpreting evaluation data to determine if the student is or continues to be a student with an exceptionality and the educational needs of the student, did the team of qualified professionals and the parent draw upon, document, and carefully consider information from a variety of sources including aptitude and achievement tests, parent input, teacher recommendations, physical condition, social or cultural background, and adaptive behavior?  34 C.F.R. 300.306(c)(1)(i)-(ii); K.A.R. 91-40-10(d)(1)-(2)</a:t>
            </a:r>
            <a:br>
              <a:rPr lang="en-US" dirty="0"/>
            </a:br>
            <a:br>
              <a:rPr lang="en-US" dirty="0"/>
            </a:br>
            <a:r>
              <a:rPr lang="en-US" b="1" dirty="0"/>
              <a:t>METHOD</a:t>
            </a:r>
            <a:r>
              <a:rPr lang="en-US" dirty="0"/>
              <a:t>: Review the evaluation/eligibility report, team meeting notes, prior written notice forms, and other documentation in the education record to determine if the team and the parent drew upon, documented, and carefully considered information from a variety of sources when determining eligibility and the educational needs of the student. A checklist of these sources alone would not be sufficient to show that the information was carefully considered and documented.</a:t>
            </a:r>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367002" y="3105680"/>
            <a:ext cx="5394604" cy="1392428"/>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a:solidFill>
                  <a:srgbClr val="000000"/>
                </a:solidFill>
                <a:latin typeface="+mn-lt"/>
                <a:ea typeface="Arial Narrow"/>
                <a:cs typeface="Arial Narrow"/>
                <a:sym typeface="Arial Narrow"/>
              </a:rPr>
              <a:t>YES</a:t>
            </a:r>
          </a:p>
          <a:p>
            <a:pPr marL="95250" indent="0">
              <a:lnSpc>
                <a:spcPct val="100000"/>
              </a:lnSpc>
              <a:buNone/>
            </a:pPr>
            <a:r>
              <a:rPr lang="en-US" sz="1200" b="1" kern="0">
                <a:solidFill>
                  <a:srgbClr val="000000"/>
                </a:solidFill>
                <a:latin typeface="+mn-lt"/>
                <a:ea typeface="Arial Narrow"/>
                <a:cs typeface="Arial Narrow"/>
                <a:sym typeface="Arial Narrow"/>
              </a:rPr>
              <a:t>Select YES if documentation shows that when determining initial or continued eligibility and the educational needs of the student, the team of qualified professionals and the parent drew upon, documented, and carefully considered information from a variety of sources.</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6095998" y="3105680"/>
            <a:ext cx="5190836" cy="1392429"/>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latin typeface="+mn-lt"/>
              </a:rPr>
              <a:t>NO </a:t>
            </a:r>
          </a:p>
          <a:p>
            <a:pPr marL="0" indent="0">
              <a:buNone/>
            </a:pPr>
            <a:r>
              <a:rPr lang="en-US" sz="1200" b="1">
                <a:latin typeface="+mn-lt"/>
              </a:rPr>
              <a:t>Select NO if documentation DOES NOT show that when determining initial or continued eligibility and the educational needs of the student, the team of qualified professionals and the parent drew upon, documented, and carefully considered information from a variety of sources.</a:t>
            </a:r>
            <a:endParaRPr lang="en-US" sz="1200" b="1"/>
          </a:p>
        </p:txBody>
      </p:sp>
      <p:sp>
        <p:nvSpPr>
          <p:cNvPr id="4" name="Rectangle 3">
            <a:extLst>
              <a:ext uri="{FF2B5EF4-FFF2-40B4-BE49-F238E27FC236}">
                <a16:creationId xmlns:a16="http://schemas.microsoft.com/office/drawing/2014/main" id="{2C5CB90F-C1B9-4463-8D1B-B994371FAB1D}"/>
              </a:ext>
            </a:extLst>
          </p:cNvPr>
          <p:cNvSpPr/>
          <p:nvPr/>
        </p:nvSpPr>
        <p:spPr>
          <a:xfrm>
            <a:off x="293111" y="4498108"/>
            <a:ext cx="4322017" cy="338554"/>
          </a:xfrm>
          <a:prstGeom prst="rect">
            <a:avLst/>
          </a:prstGeom>
        </p:spPr>
        <p:txBody>
          <a:bodyPr wrap="none">
            <a:spAutoFit/>
          </a:bodyPr>
          <a:lstStyle/>
          <a:p>
            <a:pPr lvl="0"/>
            <a:r>
              <a:rPr lang="en-US" sz="800">
                <a:solidFill>
                  <a:srgbClr val="12284C"/>
                </a:solidFill>
              </a:rPr>
              <a:t>Kansas Special Education Process Handbook, Chapter 3, Section E.1.; Chapter 7, Section E.</a:t>
            </a:r>
          </a:p>
          <a:p>
            <a:pPr lvl="0"/>
            <a:r>
              <a:rPr lang="en-US" sz="800">
                <a:solidFill>
                  <a:srgbClr val="12284C"/>
                </a:solidFill>
              </a:rPr>
              <a:t>.</a:t>
            </a:r>
          </a:p>
        </p:txBody>
      </p:sp>
      <p:sp>
        <p:nvSpPr>
          <p:cNvPr id="2" name="TextBox 1">
            <a:extLst>
              <a:ext uri="{FF2B5EF4-FFF2-40B4-BE49-F238E27FC236}">
                <a16:creationId xmlns:a16="http://schemas.microsoft.com/office/drawing/2014/main" id="{CB280AA8-0637-452C-AD1E-9843C3B087CF}"/>
              </a:ext>
            </a:extLst>
          </p:cNvPr>
          <p:cNvSpPr txBox="1"/>
          <p:nvPr/>
        </p:nvSpPr>
        <p:spPr>
          <a:xfrm>
            <a:off x="367002" y="4851942"/>
            <a:ext cx="11344703" cy="1169551"/>
          </a:xfrm>
          <a:prstGeom prst="rect">
            <a:avLst/>
          </a:prstGeom>
          <a:noFill/>
        </p:spPr>
        <p:txBody>
          <a:bodyPr wrap="square" rtlCol="0">
            <a:spAutoFit/>
          </a:bodyPr>
          <a:lstStyle/>
          <a:p>
            <a:r>
              <a:rPr lang="en-US" sz="1400" b="1">
                <a:solidFill>
                  <a:srgbClr val="12284C"/>
                </a:solidFill>
                <a:latin typeface="Open Sans Light" panose="020B0306030504020204" pitchFamily="34" charset="0"/>
                <a:ea typeface="Calibri" panose="020F0502020204030204" pitchFamily="34" charset="0"/>
                <a:cs typeface="Times New Roman" panose="02020603050405020304" pitchFamily="18" charset="0"/>
              </a:rPr>
              <a:t>SPECIAL NOTE:</a:t>
            </a:r>
            <a:r>
              <a:rPr lang="en-US" sz="1400">
                <a:solidFill>
                  <a:srgbClr val="12284C"/>
                </a:solidFill>
                <a:latin typeface="Open Sans Light" panose="020B0306030504020204" pitchFamily="34" charset="0"/>
                <a:ea typeface="Calibri" panose="020F0502020204030204" pitchFamily="34" charset="0"/>
                <a:cs typeface="Times New Roman" panose="02020603050405020304" pitchFamily="18" charset="0"/>
              </a:rPr>
              <a:t> The list of sources in the question (aptitude and achievement tests, parent input, teacher recommendations, physical condition, social or cultural background, and adaptive behavior) is not an exhaustive list of sources that must be drawn upon, documented and carefully considered. The point of </a:t>
            </a:r>
            <a:r>
              <a:rPr lang="en-US" sz="1400" u="sng">
                <a:solidFill>
                  <a:srgbClr val="0563C1"/>
                </a:solidFill>
                <a:latin typeface="Open Sans Light" panose="020B0306030504020204" pitchFamily="34" charset="0"/>
                <a:ea typeface="Calibri" panose="020F0502020204030204" pitchFamily="34" charset="0"/>
                <a:cs typeface="Open Sans Light" panose="020B0306030504020204" pitchFamily="34" charset="0"/>
                <a:hlinkClick r:id="rId4" tooltip="hyperlink to 34 C.F.R. 300.306(c)">
                  <a:extLst>
                    <a:ext uri="{A12FA001-AC4F-418D-AE19-62706E023703}">
                      <ahyp:hlinkClr xmlns:ahyp="http://schemas.microsoft.com/office/drawing/2018/hyperlinkcolor" val="tx"/>
                    </a:ext>
                  </a:extLst>
                </a:hlinkClick>
              </a:rPr>
              <a:t>34 C.F.R. 300.306(c)(1)(</a:t>
            </a:r>
            <a:r>
              <a:rPr lang="en-US" sz="1400" u="sng" err="1">
                <a:solidFill>
                  <a:srgbClr val="0563C1"/>
                </a:solidFill>
                <a:latin typeface="Open Sans Light" panose="020B0306030504020204" pitchFamily="34" charset="0"/>
                <a:ea typeface="Calibri" panose="020F0502020204030204" pitchFamily="34" charset="0"/>
                <a:cs typeface="Open Sans Light" panose="020B0306030504020204" pitchFamily="34" charset="0"/>
                <a:hlinkClick r:id="rId4" tooltip="hyperlink to 34 C.F.R. 300.306(c)">
                  <a:extLst>
                    <a:ext uri="{A12FA001-AC4F-418D-AE19-62706E023703}">
                      <ahyp:hlinkClr xmlns:ahyp="http://schemas.microsoft.com/office/drawing/2018/hyperlinkcolor" val="tx"/>
                    </a:ext>
                  </a:extLst>
                </a:hlinkClick>
              </a:rPr>
              <a:t>i</a:t>
            </a:r>
            <a:r>
              <a:rPr lang="en-US" sz="1400" u="sng">
                <a:solidFill>
                  <a:srgbClr val="0563C1"/>
                </a:solidFill>
                <a:latin typeface="Open Sans Light" panose="020B0306030504020204" pitchFamily="34" charset="0"/>
                <a:ea typeface="Calibri" panose="020F0502020204030204" pitchFamily="34" charset="0"/>
                <a:cs typeface="Open Sans Light" panose="020B0306030504020204" pitchFamily="34" charset="0"/>
                <a:hlinkClick r:id="rId4" tooltip="hyperlink to 34 C.F.R. 300.306(c)">
                  <a:extLst>
                    <a:ext uri="{A12FA001-AC4F-418D-AE19-62706E023703}">
                      <ahyp:hlinkClr xmlns:ahyp="http://schemas.microsoft.com/office/drawing/2018/hyperlinkcolor" val="tx"/>
                    </a:ext>
                  </a:extLst>
                </a:hlinkClick>
              </a:rPr>
              <a:t>)-(ii)</a:t>
            </a:r>
            <a:r>
              <a:rPr lang="en-US" sz="1400">
                <a:solidFill>
                  <a:srgbClr val="12284C"/>
                </a:solidFill>
                <a:latin typeface="Open Sans Light" panose="020B0306030504020204" pitchFamily="34" charset="0"/>
                <a:ea typeface="Calibri" panose="020F0502020204030204" pitchFamily="34" charset="0"/>
                <a:cs typeface="Times New Roman" panose="02020603050405020304" pitchFamily="18" charset="0"/>
              </a:rPr>
              <a:t> and </a:t>
            </a:r>
            <a:r>
              <a:rPr lang="en-US" sz="1400" u="sng">
                <a:solidFill>
                  <a:srgbClr val="12284C"/>
                </a:solidFill>
                <a:latin typeface="Open Sans Light" panose="020B0306030504020204" pitchFamily="34" charset="0"/>
                <a:ea typeface="Calibri" panose="020F0502020204030204" pitchFamily="34" charset="0"/>
                <a:cs typeface="Times New Roman" panose="02020603050405020304" pitchFamily="18" charset="0"/>
                <a:hlinkClick r:id="rId5" tooltip="hyperlink to K.A.R. 91-40-10">
                  <a:extLst>
                    <a:ext uri="{A12FA001-AC4F-418D-AE19-62706E023703}">
                      <ahyp:hlinkClr xmlns:ahyp="http://schemas.microsoft.com/office/drawing/2018/hyperlinkcolor" val="tx"/>
                    </a:ext>
                  </a:extLst>
                </a:hlinkClick>
              </a:rPr>
              <a:t>K.A.R. 91-40-10(d)(1)-(2)</a:t>
            </a:r>
            <a:r>
              <a:rPr lang="en-US" sz="1400">
                <a:solidFill>
                  <a:srgbClr val="12284C"/>
                </a:solidFill>
                <a:latin typeface="Open Sans Light" panose="020B0306030504020204" pitchFamily="34" charset="0"/>
                <a:ea typeface="Calibri" panose="020F0502020204030204" pitchFamily="34" charset="0"/>
                <a:cs typeface="Times New Roman" panose="02020603050405020304" pitchFamily="18" charset="0"/>
              </a:rPr>
              <a:t> is to ensure that more than one source is used in interpreting evaluation data and making these determinations, and although these regulations include a list of examples of sources that may be used, the public agency would not have to use all the sources in every instance. </a:t>
            </a:r>
            <a:r>
              <a:rPr lang="en-US" sz="1400" u="sng">
                <a:solidFill>
                  <a:srgbClr val="0563C1"/>
                </a:solidFill>
                <a:latin typeface="Open Sans Light" panose="020B0306030504020204" pitchFamily="34" charset="0"/>
                <a:ea typeface="Calibri" panose="020F0502020204030204" pitchFamily="34" charset="0"/>
                <a:cs typeface="Times New Roman" panose="02020603050405020304" pitchFamily="18" charset="0"/>
                <a:hlinkClick r:id="rId6" tooltip="hyperlink to Volume 64 of Federal Register, page 12636">
                  <a:extLst>
                    <a:ext uri="{A12FA001-AC4F-418D-AE19-62706E023703}">
                      <ahyp:hlinkClr xmlns:ahyp="http://schemas.microsoft.com/office/drawing/2018/hyperlinkcolor" val="tx"/>
                    </a:ext>
                  </a:extLst>
                </a:hlinkClick>
              </a:rPr>
              <a:t>64 </a:t>
            </a:r>
            <a:r>
              <a:rPr lang="en-US" sz="1400" i="1" u="sng">
                <a:solidFill>
                  <a:srgbClr val="0563C1"/>
                </a:solidFill>
                <a:latin typeface="Open Sans Light" panose="020B0306030504020204" pitchFamily="34" charset="0"/>
                <a:ea typeface="Calibri" panose="020F0502020204030204" pitchFamily="34" charset="0"/>
                <a:cs typeface="Times New Roman" panose="02020603050405020304" pitchFamily="18" charset="0"/>
                <a:hlinkClick r:id="rId6" tooltip="hyperlink to Volume 64 of Federal Register, page 12636">
                  <a:extLst>
                    <a:ext uri="{A12FA001-AC4F-418D-AE19-62706E023703}">
                      <ahyp:hlinkClr xmlns:ahyp="http://schemas.microsoft.com/office/drawing/2018/hyperlinkcolor" val="tx"/>
                    </a:ext>
                  </a:extLst>
                </a:hlinkClick>
              </a:rPr>
              <a:t>Federal Register</a:t>
            </a:r>
            <a:r>
              <a:rPr lang="en-US" sz="1400" u="sng">
                <a:solidFill>
                  <a:srgbClr val="0563C1"/>
                </a:solidFill>
                <a:latin typeface="Open Sans Light" panose="020B0306030504020204" pitchFamily="34" charset="0"/>
                <a:ea typeface="Calibri" panose="020F0502020204030204" pitchFamily="34" charset="0"/>
                <a:cs typeface="Times New Roman" panose="02020603050405020304" pitchFamily="18" charset="0"/>
                <a:hlinkClick r:id="rId6" tooltip="hyperlink to Volume 64 of Federal Register, page 12636">
                  <a:extLst>
                    <a:ext uri="{A12FA001-AC4F-418D-AE19-62706E023703}">
                      <ahyp:hlinkClr xmlns:ahyp="http://schemas.microsoft.com/office/drawing/2018/hyperlinkcolor" val="tx"/>
                    </a:ext>
                  </a:extLst>
                </a:hlinkClick>
              </a:rPr>
              <a:t> 12,636 (Mar. 12, 1999)</a:t>
            </a:r>
            <a:r>
              <a:rPr lang="en-US" sz="1400" u="sng">
                <a:solidFill>
                  <a:srgbClr val="0563C1"/>
                </a:solidFill>
                <a:latin typeface="Open Sans Light" panose="020B0306030504020204" pitchFamily="34" charset="0"/>
                <a:ea typeface="Calibri" panose="020F0502020204030204" pitchFamily="34" charset="0"/>
                <a:cs typeface="Times New Roman" panose="02020603050405020304" pitchFamily="18" charset="0"/>
              </a:rPr>
              <a:t>.</a:t>
            </a:r>
            <a:endParaRPr lang="en-US" sz="1400"/>
          </a:p>
        </p:txBody>
      </p:sp>
    </p:spTree>
    <p:custDataLst>
      <p:tags r:id="rId1"/>
    </p:custDataLst>
    <p:extLst>
      <p:ext uri="{BB962C8B-B14F-4D97-AF65-F5344CB8AC3E}">
        <p14:creationId xmlns:p14="http://schemas.microsoft.com/office/powerpoint/2010/main" val="19953607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012DAB4C-F01E-4B52-BABC-19CD88D2C420}"/>
              </a:ext>
            </a:extLst>
          </p:cNvPr>
          <p:cNvSpPr>
            <a:spLocks noGrp="1"/>
          </p:cNvSpPr>
          <p:nvPr>
            <p:ph type="title"/>
          </p:nvPr>
        </p:nvSpPr>
        <p:spPr>
          <a:xfrm>
            <a:off x="666078" y="-463213"/>
            <a:ext cx="10515600" cy="315912"/>
          </a:xfrm>
        </p:spPr>
        <p:txBody>
          <a:bodyPr>
            <a:noAutofit/>
          </a:bodyPr>
          <a:lstStyle/>
          <a:p>
            <a:r>
              <a:rPr lang="en-US" sz="1500" dirty="0">
                <a:latin typeface="+mn-lt"/>
                <a:ea typeface="Open Sans Semibold"/>
                <a:cs typeface="Open Sans Semibold"/>
              </a:rPr>
              <a:t>Question 10</a:t>
            </a:r>
            <a:br>
              <a:rPr lang="en-US" sz="1500" dirty="0">
                <a:latin typeface="+mn-lt"/>
                <a:ea typeface="Open Sans Semibold"/>
                <a:cs typeface="Open Sans Semibold"/>
              </a:rPr>
            </a:br>
            <a:endParaRPr lang="en-US" sz="1500" dirty="0">
              <a:latin typeface="+mn-lt"/>
              <a:ea typeface="Open Sans Semibold"/>
              <a:cs typeface="Open Sans Semibold"/>
            </a:endParaRPr>
          </a:p>
        </p:txBody>
      </p:sp>
      <p:sp>
        <p:nvSpPr>
          <p:cNvPr id="2" name="Content Placeholder 1">
            <a:extLst>
              <a:ext uri="{FF2B5EF4-FFF2-40B4-BE49-F238E27FC236}">
                <a16:creationId xmlns:a16="http://schemas.microsoft.com/office/drawing/2014/main" id="{8060E973-17B4-4A90-9AF2-B9E970D34668}"/>
              </a:ext>
            </a:extLst>
          </p:cNvPr>
          <p:cNvSpPr>
            <a:spLocks noGrp="1"/>
          </p:cNvSpPr>
          <p:nvPr>
            <p:ph idx="1"/>
          </p:nvPr>
        </p:nvSpPr>
        <p:spPr>
          <a:xfrm>
            <a:off x="838198" y="193215"/>
            <a:ext cx="10515600" cy="3109993"/>
          </a:xfrm>
        </p:spPr>
        <p:txBody>
          <a:bodyPr>
            <a:normAutofit fontScale="92500" lnSpcReduction="20000"/>
          </a:bodyPr>
          <a:lstStyle/>
          <a:p>
            <a:pPr marL="0" indent="0">
              <a:lnSpc>
                <a:spcPct val="110000"/>
              </a:lnSpc>
              <a:buNone/>
            </a:pPr>
            <a:r>
              <a:rPr lang="en-US" sz="1500" b="1" dirty="0">
                <a:ea typeface="Open Sans Semibold"/>
                <a:cs typeface="Open Sans Semibold"/>
              </a:rPr>
              <a:t>10</a:t>
            </a:r>
            <a:r>
              <a:rPr lang="en-US" sz="1500" dirty="0">
                <a:ea typeface="Open Sans Semibold"/>
                <a:cs typeface="Open Sans Semibold"/>
              </a:rPr>
              <a:t>. Did the group responsible for determining the student’s (initial or continued) eligibility ensure that NONE of the following were the determinant factor? 34 C.F.R. 300.306(b)(1)(i)-(iii); K.A.R. 91-40-10(c)</a:t>
            </a:r>
            <a:br>
              <a:rPr lang="en-US" sz="1500" dirty="0"/>
            </a:br>
            <a:br>
              <a:rPr lang="en-US" sz="1500" dirty="0"/>
            </a:br>
            <a:r>
              <a:rPr lang="en-US" sz="1500" dirty="0">
                <a:ea typeface="Open Sans Semibold"/>
                <a:cs typeface="Open Sans Semibold"/>
              </a:rPr>
              <a:t>• Lack of appropriate instruction in reading, including the essential components of reading instruction (as defined in section 1208(3) of the ESEA as such section was in effect on the day before the date of enactment of the Every Student Succeeds Act (December 9, 2015)); or</a:t>
            </a:r>
            <a:br>
              <a:rPr lang="en-US" sz="1500" dirty="0"/>
            </a:br>
            <a:r>
              <a:rPr lang="en-US" sz="1500" dirty="0">
                <a:ea typeface="Open Sans Semibold"/>
                <a:cs typeface="Open Sans Semibold"/>
              </a:rPr>
              <a:t>     o “The term ‘essential components of reading instruction’ means explicit and systematic instruction in-- (A) Phonemic awareness; (B) Phonics; (C) Vocabulary development; (D) Reading fluency, including oral reading skills; and (E) Reading comprehension strategies” Federal Register, Vol. 71, August 14, 2006, p.46646.</a:t>
            </a:r>
            <a:br>
              <a:rPr lang="en-US" sz="1500" dirty="0"/>
            </a:br>
            <a:br>
              <a:rPr lang="en-US" sz="1500" dirty="0"/>
            </a:br>
            <a:r>
              <a:rPr lang="en-US" sz="1500" dirty="0">
                <a:ea typeface="Open Sans Semibold"/>
                <a:cs typeface="Open Sans Semibold"/>
              </a:rPr>
              <a:t>• Lack of appropriate instruction in math; or</a:t>
            </a:r>
            <a:br>
              <a:rPr lang="en-US" sz="1500" dirty="0"/>
            </a:br>
            <a:r>
              <a:rPr lang="en-US" sz="1500" dirty="0">
                <a:ea typeface="Open Sans Semibold"/>
                <a:cs typeface="Open Sans Semibold"/>
              </a:rPr>
              <a:t>• Limited English proficiency</a:t>
            </a:r>
            <a:br>
              <a:rPr lang="en-US" sz="1500" dirty="0"/>
            </a:br>
            <a:br>
              <a:rPr lang="en-US" sz="1500" dirty="0"/>
            </a:br>
            <a:r>
              <a:rPr lang="en-US" sz="1500" b="1" dirty="0">
                <a:ea typeface="Open Sans Semibold"/>
                <a:cs typeface="Open Sans Semibold"/>
              </a:rPr>
              <a:t>METHOD</a:t>
            </a:r>
            <a:r>
              <a:rPr lang="en-US" sz="1500" dirty="0">
                <a:ea typeface="Open Sans Semibold"/>
                <a:cs typeface="Open Sans Semibold"/>
              </a:rPr>
              <a:t>: </a:t>
            </a:r>
            <a:r>
              <a:rPr lang="en-US" sz="1500" b="1" dirty="0">
                <a:ea typeface="Open Sans Semibold"/>
                <a:cs typeface="Open Sans Semibold"/>
              </a:rPr>
              <a:t>Review the evaluation/eligibility report</a:t>
            </a:r>
            <a:r>
              <a:rPr lang="en-US" sz="1500" dirty="0">
                <a:ea typeface="Open Sans Semibold"/>
                <a:cs typeface="Open Sans Semibold"/>
              </a:rPr>
              <a:t> to determine whether the team and the parent examined ALL of these exclusionary factors before determining the student is or continues </a:t>
            </a:r>
            <a:r>
              <a:rPr lang="en-US" sz="1600" dirty="0">
                <a:ea typeface="Open Sans Semibold"/>
                <a:cs typeface="Open Sans Semibold"/>
              </a:rPr>
              <a:t>to be a student with an exceptionality.</a:t>
            </a:r>
            <a:endParaRPr lang="en-US" sz="1600" dirty="0"/>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367002" y="3303208"/>
            <a:ext cx="5728996" cy="2715852"/>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dirty="0">
                <a:solidFill>
                  <a:srgbClr val="000000"/>
                </a:solidFill>
                <a:latin typeface="+mn-lt"/>
                <a:ea typeface="Arial Narrow"/>
                <a:cs typeface="Arial Narrow"/>
                <a:sym typeface="Arial Narrow"/>
              </a:rPr>
              <a:t>YES</a:t>
            </a:r>
          </a:p>
          <a:p>
            <a:pPr marL="95250" indent="0">
              <a:lnSpc>
                <a:spcPct val="100000"/>
              </a:lnSpc>
              <a:buNone/>
            </a:pPr>
            <a:r>
              <a:rPr lang="en-US" sz="1200" b="1" kern="0" dirty="0">
                <a:solidFill>
                  <a:srgbClr val="000000"/>
                </a:solidFill>
                <a:latin typeface="+mn-lt"/>
                <a:ea typeface="Arial Narrow"/>
                <a:cs typeface="Arial Narrow"/>
                <a:sym typeface="Arial Narrow"/>
              </a:rPr>
              <a:t>Select YES if documentation shows that NONE of the following were a determinant factor when determining the student’s initial or continued eligibility: </a:t>
            </a:r>
          </a:p>
          <a:p>
            <a:pPr marL="95250" indent="0">
              <a:lnSpc>
                <a:spcPct val="100000"/>
              </a:lnSpc>
              <a:buNone/>
            </a:pPr>
            <a:r>
              <a:rPr lang="en-US" sz="1200" b="1" kern="0" dirty="0">
                <a:solidFill>
                  <a:srgbClr val="000000"/>
                </a:solidFill>
                <a:latin typeface="+mn-lt"/>
                <a:ea typeface="Arial Narrow"/>
                <a:cs typeface="Arial Narrow"/>
                <a:sym typeface="Arial Narrow"/>
              </a:rPr>
              <a:t>• Lack of appropriate instruction in reading including explicit and systematic instruction in phonemic awareness, phonics, vocabulary development, reading fluency, oral reading skills, and reading comprehension strategies. </a:t>
            </a:r>
          </a:p>
          <a:p>
            <a:pPr marL="95250" indent="0">
              <a:lnSpc>
                <a:spcPct val="100000"/>
              </a:lnSpc>
              <a:buNone/>
            </a:pPr>
            <a:r>
              <a:rPr lang="en-US" sz="1200" b="1" kern="0" dirty="0">
                <a:solidFill>
                  <a:srgbClr val="000000"/>
                </a:solidFill>
                <a:latin typeface="+mn-lt"/>
                <a:ea typeface="Arial Narrow"/>
                <a:cs typeface="Arial Narrow"/>
                <a:sym typeface="Arial Narrow"/>
              </a:rPr>
              <a:t>OR </a:t>
            </a:r>
          </a:p>
          <a:p>
            <a:pPr marL="95250" indent="0">
              <a:lnSpc>
                <a:spcPct val="100000"/>
              </a:lnSpc>
              <a:buNone/>
            </a:pPr>
            <a:r>
              <a:rPr lang="en-US" sz="1200" b="1" kern="0" dirty="0">
                <a:solidFill>
                  <a:srgbClr val="000000"/>
                </a:solidFill>
                <a:latin typeface="+mn-lt"/>
                <a:ea typeface="Arial Narrow"/>
                <a:cs typeface="Arial Narrow"/>
                <a:sym typeface="Arial Narrow"/>
              </a:rPr>
              <a:t>• Lack of appropriate instruction in math. </a:t>
            </a:r>
          </a:p>
          <a:p>
            <a:pPr marL="95250" indent="0">
              <a:lnSpc>
                <a:spcPct val="100000"/>
              </a:lnSpc>
              <a:buNone/>
            </a:pPr>
            <a:r>
              <a:rPr lang="en-US" sz="1200" b="1" kern="0" dirty="0">
                <a:solidFill>
                  <a:srgbClr val="000000"/>
                </a:solidFill>
                <a:latin typeface="+mn-lt"/>
                <a:ea typeface="Arial Narrow"/>
                <a:cs typeface="Arial Narrow"/>
                <a:sym typeface="Arial Narrow"/>
              </a:rPr>
              <a:t>OR </a:t>
            </a:r>
          </a:p>
          <a:p>
            <a:pPr marL="95250" indent="0">
              <a:lnSpc>
                <a:spcPct val="100000"/>
              </a:lnSpc>
              <a:buNone/>
            </a:pPr>
            <a:r>
              <a:rPr lang="en-US" sz="1200" b="1" kern="0" dirty="0">
                <a:solidFill>
                  <a:srgbClr val="000000"/>
                </a:solidFill>
                <a:latin typeface="+mn-lt"/>
                <a:ea typeface="Arial Narrow"/>
                <a:cs typeface="Arial Narrow"/>
                <a:sym typeface="Arial Narrow"/>
              </a:rPr>
              <a:t>• Limited English proficiency.</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6326816" y="3303208"/>
            <a:ext cx="5595893" cy="2715852"/>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latin typeface="+mn-lt"/>
              </a:rPr>
              <a:t>NO </a:t>
            </a:r>
          </a:p>
          <a:p>
            <a:pPr marL="0" indent="0">
              <a:buNone/>
            </a:pPr>
            <a:r>
              <a:rPr lang="en-US" sz="1200" b="1">
                <a:latin typeface="+mn-lt"/>
              </a:rPr>
              <a:t>Select NO if documentation DOES NOT show that NONE of the following were a determinant factor when determining the student’s initial or continued eligibility: </a:t>
            </a:r>
          </a:p>
          <a:p>
            <a:pPr marL="0" indent="0">
              <a:buNone/>
            </a:pPr>
            <a:r>
              <a:rPr lang="en-US" sz="1200" b="1">
                <a:latin typeface="+mn-lt"/>
              </a:rPr>
              <a:t>• Lack of appropriate instruction in reading including explicit and systematic instruction in phonemic awareness, phonics, vocabulary development, reading fluency, oral reading skills, and reading comprehension strategies.</a:t>
            </a:r>
          </a:p>
          <a:p>
            <a:pPr marL="0" indent="0">
              <a:buNone/>
            </a:pPr>
            <a:r>
              <a:rPr lang="en-US" sz="1200" b="1">
                <a:latin typeface="+mn-lt"/>
              </a:rPr>
              <a:t>OR </a:t>
            </a:r>
          </a:p>
          <a:p>
            <a:pPr marL="0" indent="0">
              <a:buNone/>
            </a:pPr>
            <a:r>
              <a:rPr lang="en-US" sz="1200" b="1">
                <a:latin typeface="+mn-lt"/>
              </a:rPr>
              <a:t>• Lack of appropriate instruction in math. </a:t>
            </a:r>
          </a:p>
          <a:p>
            <a:pPr marL="0" indent="0">
              <a:buNone/>
            </a:pPr>
            <a:r>
              <a:rPr lang="en-US" sz="1200" b="1">
                <a:latin typeface="+mn-lt"/>
              </a:rPr>
              <a:t>OR </a:t>
            </a:r>
          </a:p>
          <a:p>
            <a:pPr marL="0" indent="0">
              <a:buNone/>
            </a:pPr>
            <a:r>
              <a:rPr lang="en-US" sz="1200" b="1">
                <a:latin typeface="+mn-lt"/>
              </a:rPr>
              <a:t>• Limited English proficiency.</a:t>
            </a:r>
            <a:endParaRPr lang="en-US" sz="1200" b="1"/>
          </a:p>
        </p:txBody>
      </p:sp>
      <p:sp>
        <p:nvSpPr>
          <p:cNvPr id="4" name="Rectangle 3">
            <a:extLst>
              <a:ext uri="{FF2B5EF4-FFF2-40B4-BE49-F238E27FC236}">
                <a16:creationId xmlns:a16="http://schemas.microsoft.com/office/drawing/2014/main" id="{2C5CB90F-C1B9-4463-8D1B-B994371FAB1D}"/>
              </a:ext>
            </a:extLst>
          </p:cNvPr>
          <p:cNvSpPr/>
          <p:nvPr/>
        </p:nvSpPr>
        <p:spPr>
          <a:xfrm>
            <a:off x="367002" y="5910170"/>
            <a:ext cx="4578497" cy="461665"/>
          </a:xfrm>
          <a:prstGeom prst="rect">
            <a:avLst/>
          </a:prstGeom>
        </p:spPr>
        <p:txBody>
          <a:bodyPr wrap="none">
            <a:spAutoFit/>
          </a:bodyPr>
          <a:lstStyle/>
          <a:p>
            <a:pPr lvl="0"/>
            <a:endParaRPr lang="en-US" sz="800">
              <a:solidFill>
                <a:srgbClr val="12284C"/>
              </a:solidFill>
            </a:endParaRPr>
          </a:p>
          <a:p>
            <a:pPr lvl="0"/>
            <a:r>
              <a:rPr lang="en-US" sz="800">
                <a:solidFill>
                  <a:srgbClr val="12284C"/>
                </a:solidFill>
              </a:rPr>
              <a:t>Kansas Special Education Process Handbook, Chapter 3, Section F.1.(a)-(b); Chapter 7, Section F.</a:t>
            </a:r>
          </a:p>
          <a:p>
            <a:pPr lvl="0"/>
            <a:r>
              <a:rPr lang="en-US" sz="800">
                <a:solidFill>
                  <a:srgbClr val="12284C"/>
                </a:solidFill>
              </a:rPr>
              <a:t>.</a:t>
            </a:r>
          </a:p>
        </p:txBody>
      </p:sp>
    </p:spTree>
    <p:custDataLst>
      <p:tags r:id="rId1"/>
    </p:custDataLst>
    <p:extLst>
      <p:ext uri="{BB962C8B-B14F-4D97-AF65-F5344CB8AC3E}">
        <p14:creationId xmlns:p14="http://schemas.microsoft.com/office/powerpoint/2010/main" val="90586359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DB4053-34E3-4260-EA6B-6733BA3635D0}"/>
              </a:ext>
            </a:extLst>
          </p:cNvPr>
          <p:cNvSpPr>
            <a:spLocks noGrp="1"/>
          </p:cNvSpPr>
          <p:nvPr>
            <p:ph idx="1"/>
          </p:nvPr>
        </p:nvSpPr>
        <p:spPr/>
        <p:txBody>
          <a:bodyPr>
            <a:normAutofit fontScale="77500" lnSpcReduction="20000"/>
          </a:bodyPr>
          <a:lstStyle/>
          <a:p>
            <a:pPr marL="0" indent="0">
              <a:lnSpc>
                <a:spcPct val="120000"/>
              </a:lnSpc>
              <a:buNone/>
            </a:pPr>
            <a:r>
              <a:rPr lang="en-US" sz="2800" dirty="0"/>
              <a:t>These factors are sometimes referred to simply as “exclusionary factors”.  </a:t>
            </a:r>
          </a:p>
          <a:p>
            <a:pPr>
              <a:lnSpc>
                <a:spcPct val="120000"/>
              </a:lnSpc>
              <a:buFont typeface="Wingdings" panose="05000000000000000000" pitchFamily="2" charset="2"/>
              <a:buChar char="q"/>
            </a:pPr>
            <a:r>
              <a:rPr lang="en-US" sz="2800" dirty="0"/>
              <a:t>The multidisciplinary evaluation team, including the parent, must consider these factors for any area of exceptionality, including gifted.</a:t>
            </a:r>
          </a:p>
          <a:p>
            <a:pPr>
              <a:lnSpc>
                <a:spcPct val="120000"/>
              </a:lnSpc>
              <a:buFont typeface="Wingdings" panose="05000000000000000000" pitchFamily="2" charset="2"/>
              <a:buChar char="q"/>
            </a:pPr>
            <a:r>
              <a:rPr lang="en-US" sz="2800" dirty="0"/>
              <a:t>This does not mean the team must conclude the absence of exclusionary factors. Rather, the team must determine the degree to which each factor affects the student’s performance. The fundamental question is whether the poor performance (or the need for advanced instruction through special education in the case of gifted service) is primarily the result of any of these factors.</a:t>
            </a:r>
          </a:p>
          <a:p>
            <a:pPr>
              <a:lnSpc>
                <a:spcPct val="120000"/>
              </a:lnSpc>
              <a:buFont typeface="Wingdings" panose="05000000000000000000" pitchFamily="2" charset="2"/>
              <a:buChar char="q"/>
            </a:pPr>
            <a:r>
              <a:rPr lang="en-US" sz="2800" dirty="0"/>
              <a:t>There are additional factors that must be considered and documented for a specific learning disability as described in the Eligibility Indicator document found on the KSDE website</a:t>
            </a:r>
          </a:p>
          <a:p>
            <a:endParaRPr lang="en-US" dirty="0"/>
          </a:p>
        </p:txBody>
      </p:sp>
      <p:sp>
        <p:nvSpPr>
          <p:cNvPr id="3" name="Title 2">
            <a:extLst>
              <a:ext uri="{FF2B5EF4-FFF2-40B4-BE49-F238E27FC236}">
                <a16:creationId xmlns:a16="http://schemas.microsoft.com/office/drawing/2014/main" id="{42E6916A-441B-A8EE-DEC5-7B9EF5DB4578}"/>
              </a:ext>
            </a:extLst>
          </p:cNvPr>
          <p:cNvSpPr>
            <a:spLocks noGrp="1"/>
          </p:cNvSpPr>
          <p:nvPr>
            <p:ph type="title"/>
          </p:nvPr>
        </p:nvSpPr>
        <p:spPr/>
        <p:txBody>
          <a:bodyPr>
            <a:normAutofit/>
          </a:bodyPr>
          <a:lstStyle/>
          <a:p>
            <a:r>
              <a:rPr lang="en-US" sz="2400" dirty="0">
                <a:latin typeface="Open Sans "/>
              </a:rPr>
              <a:t>Q 10-did the group responsible for determining the student’s  (initial or continued) eligibility ensure that NONE of the following were DETERMINANT factor?</a:t>
            </a:r>
            <a:endParaRPr lang="en-US" sz="2400" dirty="0"/>
          </a:p>
        </p:txBody>
      </p:sp>
    </p:spTree>
    <p:extLst>
      <p:ext uri="{BB962C8B-B14F-4D97-AF65-F5344CB8AC3E}">
        <p14:creationId xmlns:p14="http://schemas.microsoft.com/office/powerpoint/2010/main" val="295559789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a:t>Kansas Integrated Accountability System (KIAS)</a:t>
            </a:r>
          </a:p>
        </p:txBody>
      </p:sp>
      <p:sp>
        <p:nvSpPr>
          <p:cNvPr id="6" name="TextBox 5">
            <a:extLst>
              <a:ext uri="{FF2B5EF4-FFF2-40B4-BE49-F238E27FC236}">
                <a16:creationId xmlns:a16="http://schemas.microsoft.com/office/drawing/2014/main" id="{D59BA6AA-711D-43E9-8716-9142C38E4F23}"/>
              </a:ext>
            </a:extLst>
          </p:cNvPr>
          <p:cNvSpPr txBox="1"/>
          <p:nvPr/>
        </p:nvSpPr>
        <p:spPr>
          <a:xfrm>
            <a:off x="838200" y="1903445"/>
            <a:ext cx="10515600" cy="3693319"/>
          </a:xfrm>
          <a:prstGeom prst="rect">
            <a:avLst/>
          </a:prstGeom>
          <a:noFill/>
        </p:spPr>
        <p:txBody>
          <a:bodyPr wrap="square" rtlCol="0">
            <a:spAutoFit/>
          </a:bodyPr>
          <a:lstStyle/>
          <a:p>
            <a:pPr>
              <a:spcAft>
                <a:spcPts val="600"/>
              </a:spcAft>
            </a:pPr>
            <a:r>
              <a:rPr lang="en-US" sz="2800" b="1"/>
              <a:t>KIAS is </a:t>
            </a:r>
            <a:r>
              <a:rPr lang="en-US" sz="2800" i="1"/>
              <a:t>both</a:t>
            </a:r>
            <a:r>
              <a:rPr lang="en-US" sz="2800" b="1"/>
              <a:t> a </a:t>
            </a:r>
            <a:r>
              <a:rPr lang="en-US" sz="2800" b="1" i="1"/>
              <a:t>process for monitoring </a:t>
            </a:r>
            <a:r>
              <a:rPr lang="en-US" sz="2800" b="1"/>
              <a:t>federal programs and state requirements </a:t>
            </a:r>
            <a:r>
              <a:rPr lang="en-US" sz="2800" b="1" i="1"/>
              <a:t>and</a:t>
            </a:r>
            <a:r>
              <a:rPr lang="en-US" sz="2800" b="1"/>
              <a:t> an </a:t>
            </a:r>
            <a:r>
              <a:rPr lang="en-US" sz="2800" b="1" u="sng"/>
              <a:t>authenticated web </a:t>
            </a:r>
            <a:r>
              <a:rPr lang="en-US" sz="2800" b="1" u="sng">
                <a:hlinkClick r:id="rId3"/>
              </a:rPr>
              <a:t>application</a:t>
            </a:r>
            <a:r>
              <a:rPr lang="en-US" sz="2800" b="1"/>
              <a:t> used as a tool to report data.</a:t>
            </a:r>
          </a:p>
          <a:p>
            <a:pPr>
              <a:spcAft>
                <a:spcPts val="600"/>
              </a:spcAft>
            </a:pPr>
            <a:endParaRPr lang="en-US" sz="2800" b="1"/>
          </a:p>
          <a:p>
            <a:pPr>
              <a:spcAft>
                <a:spcPts val="600"/>
              </a:spcAft>
            </a:pPr>
            <a:r>
              <a:rPr lang="en-US" sz="2800" b="1"/>
              <a:t>Some of the federal programs and state requirements monitored through KIAS include federal title programs, IDEA, Kansas Special Education for Exceptional Children Act (which includes gifted), and emergency safety intervention.</a:t>
            </a:r>
            <a:endParaRPr lang="en-US" sz="2800"/>
          </a:p>
        </p:txBody>
      </p:sp>
    </p:spTree>
    <p:extLst>
      <p:ext uri="{BB962C8B-B14F-4D97-AF65-F5344CB8AC3E}">
        <p14:creationId xmlns:p14="http://schemas.microsoft.com/office/powerpoint/2010/main" val="7347081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57D83F-E161-9A09-4682-A67CA96645DC}"/>
              </a:ext>
            </a:extLst>
          </p:cNvPr>
          <p:cNvSpPr>
            <a:spLocks noGrp="1"/>
          </p:cNvSpPr>
          <p:nvPr>
            <p:ph type="title"/>
          </p:nvPr>
        </p:nvSpPr>
        <p:spPr/>
        <p:txBody>
          <a:bodyPr/>
          <a:lstStyle/>
          <a:p>
            <a:r>
              <a:rPr lang="en-US">
                <a:latin typeface="Open Sans Semibold"/>
                <a:ea typeface="Open Sans Semibold"/>
                <a:cs typeface="Open Sans Semibold"/>
              </a:rPr>
              <a:t>Q10 Examples</a:t>
            </a:r>
            <a:endParaRPr lang="en-US"/>
          </a:p>
        </p:txBody>
      </p:sp>
      <p:pic>
        <p:nvPicPr>
          <p:cNvPr id="6" name="Picture 6" descr="Text&#10;&#10;Description automatically generated">
            <a:extLst>
              <a:ext uri="{FF2B5EF4-FFF2-40B4-BE49-F238E27FC236}">
                <a16:creationId xmlns:a16="http://schemas.microsoft.com/office/drawing/2014/main" id="{FB77767D-B1B7-8905-2CE3-5FF704B5E10F}"/>
              </a:ext>
            </a:extLst>
          </p:cNvPr>
          <p:cNvPicPr>
            <a:picLocks noGrp="1" noChangeAspect="1"/>
          </p:cNvPicPr>
          <p:nvPr>
            <p:ph idx="1"/>
          </p:nvPr>
        </p:nvPicPr>
        <p:blipFill>
          <a:blip r:embed="rId3"/>
          <a:stretch>
            <a:fillRect/>
          </a:stretch>
        </p:blipFill>
        <p:spPr>
          <a:xfrm>
            <a:off x="896571" y="1565536"/>
            <a:ext cx="8972550" cy="1114425"/>
          </a:xfrm>
        </p:spPr>
      </p:pic>
      <p:pic>
        <p:nvPicPr>
          <p:cNvPr id="7" name="Picture 7" descr="screen shot image indicating the determinate factor for eligibility was not due to lack of instruction in reading or math or due to limited English proficiency">
            <a:extLst>
              <a:ext uri="{FF2B5EF4-FFF2-40B4-BE49-F238E27FC236}">
                <a16:creationId xmlns:a16="http://schemas.microsoft.com/office/drawing/2014/main" id="{019CD49F-97B8-C1E7-48C9-65827E88332A}"/>
              </a:ext>
            </a:extLst>
          </p:cNvPr>
          <p:cNvPicPr>
            <a:picLocks noChangeAspect="1"/>
          </p:cNvPicPr>
          <p:nvPr/>
        </p:nvPicPr>
        <p:blipFill>
          <a:blip r:embed="rId4"/>
          <a:stretch>
            <a:fillRect/>
          </a:stretch>
        </p:blipFill>
        <p:spPr>
          <a:xfrm>
            <a:off x="933938" y="3232109"/>
            <a:ext cx="9337430" cy="1116703"/>
          </a:xfrm>
          <a:prstGeom prst="rect">
            <a:avLst/>
          </a:prstGeom>
        </p:spPr>
      </p:pic>
    </p:spTree>
    <p:extLst>
      <p:ext uri="{BB962C8B-B14F-4D97-AF65-F5344CB8AC3E}">
        <p14:creationId xmlns:p14="http://schemas.microsoft.com/office/powerpoint/2010/main" val="39912826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F7045A-3C7D-412B-92A3-CF3F1E8E6EE2}"/>
              </a:ext>
            </a:extLst>
          </p:cNvPr>
          <p:cNvSpPr>
            <a:spLocks noGrp="1"/>
          </p:cNvSpPr>
          <p:nvPr>
            <p:ph idx="1"/>
          </p:nvPr>
        </p:nvSpPr>
        <p:spPr/>
        <p:txBody>
          <a:bodyPr/>
          <a:lstStyle/>
          <a:p>
            <a:pPr marL="514350" indent="-514350">
              <a:lnSpc>
                <a:spcPct val="100000"/>
              </a:lnSpc>
              <a:buFont typeface="+mj-lt"/>
              <a:buAutoNum type="arabicPeriod"/>
            </a:pPr>
            <a:r>
              <a:rPr lang="en-US" dirty="0"/>
              <a:t>Eligibility document includes the consideration of the exclusionary factors.</a:t>
            </a:r>
          </a:p>
          <a:p>
            <a:pPr marL="514350" indent="-514350">
              <a:buFont typeface="+mj-lt"/>
              <a:buAutoNum type="arabicPeriod"/>
            </a:pPr>
            <a:r>
              <a:rPr lang="en-US" dirty="0"/>
              <a:t>Re-evaluation on existing data report includes the consideration of the exclusionary factors.</a:t>
            </a:r>
          </a:p>
          <a:p>
            <a:pPr marL="514350" indent="-514350">
              <a:buFont typeface="+mj-lt"/>
              <a:buAutoNum type="arabicPeriod"/>
            </a:pPr>
            <a:r>
              <a:rPr lang="en-US" dirty="0"/>
              <a:t>Meeting notes required at each IEP meeting, to ensure the consideration of the exclusionary factors are considered (this will catch those students who are not due for a re-evaluation and the previous evaluation was lacking this information.</a:t>
            </a:r>
          </a:p>
        </p:txBody>
      </p:sp>
      <p:sp>
        <p:nvSpPr>
          <p:cNvPr id="3" name="Title 2">
            <a:extLst>
              <a:ext uri="{FF2B5EF4-FFF2-40B4-BE49-F238E27FC236}">
                <a16:creationId xmlns:a16="http://schemas.microsoft.com/office/drawing/2014/main" id="{4566F2B4-B89E-4667-AB33-316DE6E1CB1F}"/>
              </a:ext>
            </a:extLst>
          </p:cNvPr>
          <p:cNvSpPr>
            <a:spLocks noGrp="1"/>
          </p:cNvSpPr>
          <p:nvPr>
            <p:ph type="title"/>
          </p:nvPr>
        </p:nvSpPr>
        <p:spPr/>
        <p:txBody>
          <a:bodyPr/>
          <a:lstStyle/>
          <a:p>
            <a:r>
              <a:rPr lang="en-US" dirty="0"/>
              <a:t>Q10 Strategies</a:t>
            </a:r>
          </a:p>
        </p:txBody>
      </p:sp>
    </p:spTree>
    <p:extLst>
      <p:ext uri="{BB962C8B-B14F-4D97-AF65-F5344CB8AC3E}">
        <p14:creationId xmlns:p14="http://schemas.microsoft.com/office/powerpoint/2010/main" val="196562749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F542-14F4-A225-41C6-E6C0B7895CCD}"/>
              </a:ext>
            </a:extLst>
          </p:cNvPr>
          <p:cNvSpPr>
            <a:spLocks noGrp="1"/>
          </p:cNvSpPr>
          <p:nvPr>
            <p:ph type="title"/>
          </p:nvPr>
        </p:nvSpPr>
        <p:spPr>
          <a:xfrm>
            <a:off x="1981200" y="274638"/>
            <a:ext cx="8229600" cy="715962"/>
          </a:xfrm>
        </p:spPr>
        <p:txBody>
          <a:bodyPr>
            <a:normAutofit fontScale="90000"/>
          </a:bodyPr>
          <a:lstStyle/>
          <a:p>
            <a:r>
              <a:rPr lang="en-US" b="1" dirty="0">
                <a:solidFill>
                  <a:schemeClr val="accent2"/>
                </a:solidFill>
              </a:rPr>
              <a:t>Exclusionary Factors for Gifted</a:t>
            </a:r>
          </a:p>
        </p:txBody>
      </p:sp>
      <p:sp>
        <p:nvSpPr>
          <p:cNvPr id="3" name="Content Placeholder 2">
            <a:extLst>
              <a:ext uri="{FF2B5EF4-FFF2-40B4-BE49-F238E27FC236}">
                <a16:creationId xmlns:a16="http://schemas.microsoft.com/office/drawing/2014/main" id="{2A2294A0-8C0A-2793-7FF6-3D527F539132}"/>
              </a:ext>
            </a:extLst>
          </p:cNvPr>
          <p:cNvSpPr>
            <a:spLocks noGrp="1"/>
          </p:cNvSpPr>
          <p:nvPr>
            <p:ph idx="1"/>
          </p:nvPr>
        </p:nvSpPr>
        <p:spPr>
          <a:xfrm>
            <a:off x="1752600" y="1219201"/>
            <a:ext cx="8686800" cy="4906963"/>
          </a:xfrm>
        </p:spPr>
        <p:txBody>
          <a:bodyPr>
            <a:normAutofit fontScale="92500" lnSpcReduction="10000"/>
          </a:bodyPr>
          <a:lstStyle/>
          <a:p>
            <a:r>
              <a:rPr lang="en-US" sz="2600" dirty="0"/>
              <a:t>The regulation requiring consideration of exclusionary factors refers to identifying children with an </a:t>
            </a:r>
            <a:r>
              <a:rPr lang="en-US" sz="2600" u="sng" dirty="0"/>
              <a:t>exceptionality</a:t>
            </a:r>
            <a:r>
              <a:rPr lang="en-US" sz="2600" dirty="0"/>
              <a:t>, and that is why we have to apply the exclusionary factors as written in the previous slide to both gifted and students with a disability.</a:t>
            </a:r>
          </a:p>
          <a:p>
            <a:r>
              <a:rPr lang="en-US" sz="2600" dirty="0"/>
              <a:t>The IEP exclusionary factor for gifted says: “ensure that language or cultural experiences do not prevent the child from being identified as gifted and/or that evaluation procedures used do not overly emphasize these elements.”</a:t>
            </a:r>
          </a:p>
          <a:p>
            <a:pPr>
              <a:lnSpc>
                <a:spcPct val="110000"/>
              </a:lnSpc>
            </a:pPr>
            <a:r>
              <a:rPr lang="en-US" sz="2600" dirty="0"/>
              <a:t>You might think about the reading and math factors using the same framework:  ensure that lack of instruction does not prevent the child from being identified as gifted.  It reflects the importance of GEIs and monitoring rate of progress for some students.  </a:t>
            </a:r>
          </a:p>
        </p:txBody>
      </p:sp>
    </p:spTree>
    <p:extLst>
      <p:ext uri="{BB962C8B-B14F-4D97-AF65-F5344CB8AC3E}">
        <p14:creationId xmlns:p14="http://schemas.microsoft.com/office/powerpoint/2010/main" val="135988085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D1E6-6CCE-47B0-A71D-5978E54F6267}"/>
              </a:ext>
            </a:extLst>
          </p:cNvPr>
          <p:cNvSpPr>
            <a:spLocks noGrp="1"/>
          </p:cNvSpPr>
          <p:nvPr>
            <p:ph type="title"/>
          </p:nvPr>
        </p:nvSpPr>
        <p:spPr/>
        <p:txBody>
          <a:bodyPr/>
          <a:lstStyle/>
          <a:p>
            <a:r>
              <a:rPr lang="en-US"/>
              <a:t>Breakout Discussion</a:t>
            </a:r>
            <a:br>
              <a:rPr lang="en-US"/>
            </a:br>
            <a:r>
              <a:rPr lang="en-US"/>
              <a:t>and Question</a:t>
            </a:r>
          </a:p>
        </p:txBody>
      </p:sp>
      <p:sp>
        <p:nvSpPr>
          <p:cNvPr id="3" name="TextBox 2">
            <a:extLst>
              <a:ext uri="{FF2B5EF4-FFF2-40B4-BE49-F238E27FC236}">
                <a16:creationId xmlns:a16="http://schemas.microsoft.com/office/drawing/2014/main" id="{D8370CFF-65A2-322D-4B28-3EDE86649A57}"/>
              </a:ext>
            </a:extLst>
          </p:cNvPr>
          <p:cNvSpPr txBox="1"/>
          <p:nvPr/>
        </p:nvSpPr>
        <p:spPr>
          <a:xfrm>
            <a:off x="2120096" y="3817715"/>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ea typeface="Open Sans Light"/>
                <a:cs typeface="Open Sans Light"/>
              </a:rPr>
              <a:t>20 minutes</a:t>
            </a:r>
          </a:p>
        </p:txBody>
      </p:sp>
    </p:spTree>
    <p:extLst>
      <p:ext uri="{BB962C8B-B14F-4D97-AF65-F5344CB8AC3E}">
        <p14:creationId xmlns:p14="http://schemas.microsoft.com/office/powerpoint/2010/main" val="192244283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161F-F421-43A0-B822-3171ABDB0A72}"/>
              </a:ext>
            </a:extLst>
          </p:cNvPr>
          <p:cNvSpPr>
            <a:spLocks noGrp="1"/>
          </p:cNvSpPr>
          <p:nvPr>
            <p:ph type="title"/>
          </p:nvPr>
        </p:nvSpPr>
        <p:spPr/>
        <p:txBody>
          <a:bodyPr/>
          <a:lstStyle/>
          <a:p>
            <a:r>
              <a:rPr lang="en-US"/>
              <a:t>Lunch</a:t>
            </a:r>
          </a:p>
        </p:txBody>
      </p:sp>
      <p:sp>
        <p:nvSpPr>
          <p:cNvPr id="3" name="Text Placeholder 2">
            <a:extLst>
              <a:ext uri="{FF2B5EF4-FFF2-40B4-BE49-F238E27FC236}">
                <a16:creationId xmlns:a16="http://schemas.microsoft.com/office/drawing/2014/main" id="{36EEFBB7-5097-4206-8C6A-3B1053C465D9}"/>
              </a:ext>
            </a:extLst>
          </p:cNvPr>
          <p:cNvSpPr>
            <a:spLocks noGrp="1"/>
          </p:cNvSpPr>
          <p:nvPr>
            <p:ph type="body" idx="1"/>
          </p:nvPr>
        </p:nvSpPr>
        <p:spPr/>
        <p:txBody>
          <a:bodyPr/>
          <a:lstStyle/>
          <a:p>
            <a:r>
              <a:rPr lang="en-US"/>
              <a:t>11:30-12:30</a:t>
            </a:r>
          </a:p>
        </p:txBody>
      </p:sp>
    </p:spTree>
    <p:extLst>
      <p:ext uri="{BB962C8B-B14F-4D97-AF65-F5344CB8AC3E}">
        <p14:creationId xmlns:p14="http://schemas.microsoft.com/office/powerpoint/2010/main" val="16127632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867653" y="3743638"/>
            <a:ext cx="9995420" cy="1272314"/>
          </a:xfrm>
        </p:spPr>
        <p:txBody>
          <a:bodyPr>
            <a:normAutofit fontScale="90000"/>
          </a:bodyPr>
          <a:lstStyle/>
          <a:p>
            <a:r>
              <a:rPr lang="en-US" sz="4000" dirty="0">
                <a:hlinkClick r:id="rId4">
                  <a:extLst>
                    <a:ext uri="{A12FA001-AC4F-418D-AE19-62706E023703}">
                      <ahyp:hlinkClr xmlns:ahyp="http://schemas.microsoft.com/office/drawing/2018/hyperlinkcolor" val="tx"/>
                    </a:ext>
                  </a:extLst>
                </a:hlinkClick>
              </a:rPr>
              <a:t>IDEA &amp; Gifted File Review Self-Assessment</a:t>
            </a:r>
            <a:r>
              <a:rPr lang="en-US" sz="4000" dirty="0"/>
              <a:t>: </a:t>
            </a:r>
            <a:r>
              <a:rPr lang="en-US" dirty="0"/>
              <a:t>IEP Development, Revision, &amp; Review</a:t>
            </a:r>
            <a:br>
              <a:rPr lang="en-US" dirty="0"/>
            </a:br>
            <a:br>
              <a:rPr lang="en-US" dirty="0"/>
            </a:br>
            <a:endParaRPr lang="en-US" sz="3200" dirty="0"/>
          </a:p>
        </p:txBody>
      </p:sp>
    </p:spTree>
    <p:custDataLst>
      <p:tags r:id="rId1"/>
    </p:custDataLst>
    <p:extLst>
      <p:ext uri="{BB962C8B-B14F-4D97-AF65-F5344CB8AC3E}">
        <p14:creationId xmlns:p14="http://schemas.microsoft.com/office/powerpoint/2010/main" val="5985182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7DD8853C-86CA-40EF-AC18-E32F1E12EC0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Question 11</a:t>
            </a:r>
          </a:p>
        </p:txBody>
      </p:sp>
      <p:sp>
        <p:nvSpPr>
          <p:cNvPr id="10" name="TextBox 9">
            <a:extLst>
              <a:ext uri="{FF2B5EF4-FFF2-40B4-BE49-F238E27FC236}">
                <a16:creationId xmlns:a16="http://schemas.microsoft.com/office/drawing/2014/main" id="{A504FDDD-10F1-47BC-9DBB-431FACAB46D8}"/>
              </a:ext>
            </a:extLst>
          </p:cNvPr>
          <p:cNvSpPr txBox="1"/>
          <p:nvPr/>
        </p:nvSpPr>
        <p:spPr>
          <a:xfrm>
            <a:off x="609598" y="93568"/>
            <a:ext cx="10972799" cy="1754326"/>
          </a:xfrm>
          <a:prstGeom prst="rect">
            <a:avLst/>
          </a:prstGeom>
          <a:noFill/>
        </p:spPr>
        <p:txBody>
          <a:bodyPr wrap="square">
            <a:spAutoFit/>
          </a:bodyPr>
          <a:lstStyle/>
          <a:p>
            <a:r>
              <a:rPr lang="en-US" sz="1800" b="1" dirty="0">
                <a:latin typeface="+mn-lt"/>
              </a:rPr>
              <a:t>11</a:t>
            </a:r>
            <a:r>
              <a:rPr lang="en-US" sz="1800" dirty="0">
                <a:latin typeface="+mn-lt"/>
              </a:rPr>
              <a:t>. Does the IEP include a description of the student’s present level of </a:t>
            </a:r>
            <a:r>
              <a:rPr lang="en-US" sz="1800" b="1" dirty="0">
                <a:latin typeface="+mn-lt"/>
              </a:rPr>
              <a:t>academic achievement </a:t>
            </a:r>
            <a:r>
              <a:rPr lang="en-US" sz="1800" dirty="0">
                <a:latin typeface="+mn-lt"/>
              </a:rPr>
              <a:t>as part of the Present Levels of Academic Achievement and Functional Performance (PLAAFPs)? 34 C.F.R. 300.320(a)(1); K.S.A. 72-3429(c)(1)</a:t>
            </a:r>
            <a:br>
              <a:rPr lang="en-US" sz="1800" dirty="0">
                <a:latin typeface="+mn-lt"/>
              </a:rPr>
            </a:br>
            <a:br>
              <a:rPr lang="en-US" sz="1800" dirty="0">
                <a:latin typeface="+mn-lt"/>
              </a:rPr>
            </a:br>
            <a:r>
              <a:rPr lang="en-US" sz="1800" b="1" dirty="0">
                <a:latin typeface="+mn-lt"/>
              </a:rPr>
              <a:t>METHOD</a:t>
            </a:r>
            <a:r>
              <a:rPr lang="en-US" sz="1800" dirty="0">
                <a:latin typeface="+mn-lt"/>
              </a:rPr>
              <a:t>: Review the PLAAFP section of the IEP to determine if it includes information about the student’s current academic achievement.</a:t>
            </a:r>
            <a:endParaRPr lang="en-US" dirty="0"/>
          </a:p>
        </p:txBody>
      </p:sp>
      <p:sp>
        <p:nvSpPr>
          <p:cNvPr id="8" name="TextBox 7">
            <a:extLst>
              <a:ext uri="{FF2B5EF4-FFF2-40B4-BE49-F238E27FC236}">
                <a16:creationId xmlns:a16="http://schemas.microsoft.com/office/drawing/2014/main" id="{A0A7B6F7-9998-4778-9FD3-02AB041665E6}"/>
              </a:ext>
            </a:extLst>
          </p:cNvPr>
          <p:cNvSpPr txBox="1"/>
          <p:nvPr/>
        </p:nvSpPr>
        <p:spPr>
          <a:xfrm>
            <a:off x="2712617" y="1847894"/>
            <a:ext cx="6097978" cy="369332"/>
          </a:xfrm>
          <a:prstGeom prst="rect">
            <a:avLst/>
          </a:prstGeom>
          <a:noFill/>
        </p:spPr>
        <p:txBody>
          <a:bodyPr wrap="square">
            <a:spAutoFit/>
          </a:bodyPr>
          <a:lstStyle/>
          <a:p>
            <a:pPr algn="l"/>
            <a:r>
              <a:rPr lang="en-US" sz="1800" b="1"/>
              <a:t>Examples of What Current Performance Could Include</a:t>
            </a:r>
            <a:r>
              <a:rPr lang="en-US" sz="1800"/>
              <a:t>:</a:t>
            </a:r>
            <a:endParaRPr lang="en-US"/>
          </a:p>
        </p:txBody>
      </p:sp>
      <p:graphicFrame>
        <p:nvGraphicFramePr>
          <p:cNvPr id="7" name="Table 6">
            <a:extLst>
              <a:ext uri="{FF2B5EF4-FFF2-40B4-BE49-F238E27FC236}">
                <a16:creationId xmlns:a16="http://schemas.microsoft.com/office/drawing/2014/main" id="{621FE4A6-0D0F-4DF0-B792-DC591C8953B6}"/>
              </a:ext>
            </a:extLst>
          </p:cNvPr>
          <p:cNvGraphicFramePr>
            <a:graphicFrameLocks noGrp="1"/>
          </p:cNvGraphicFramePr>
          <p:nvPr>
            <p:extLst>
              <p:ext uri="{D42A27DB-BD31-4B8C-83A1-F6EECF244321}">
                <p14:modId xmlns:p14="http://schemas.microsoft.com/office/powerpoint/2010/main" val="433396823"/>
              </p:ext>
            </p:extLst>
          </p:nvPr>
        </p:nvGraphicFramePr>
        <p:xfrm>
          <a:off x="1697606" y="2252496"/>
          <a:ext cx="8128000" cy="21609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49052012"/>
                    </a:ext>
                  </a:extLst>
                </a:gridCol>
                <a:gridCol w="4064000">
                  <a:extLst>
                    <a:ext uri="{9D8B030D-6E8A-4147-A177-3AD203B41FA5}">
                      <a16:colId xmlns:a16="http://schemas.microsoft.com/office/drawing/2014/main" val="1321992713"/>
                    </a:ext>
                  </a:extLst>
                </a:gridCol>
              </a:tblGrid>
              <a:tr h="457251">
                <a:tc>
                  <a:txBody>
                    <a:bodyPr/>
                    <a:lstStyle/>
                    <a:p>
                      <a:pPr algn="l"/>
                      <a:r>
                        <a:rPr lang="en-US" sz="1800" b="0">
                          <a:solidFill>
                            <a:sysClr val="windowText" lastClr="000000"/>
                          </a:solidFill>
                        </a:rPr>
                        <a:t>Standardized Assessments</a:t>
                      </a:r>
                      <a:endParaRPr lang="en-US" b="0">
                        <a:solidFill>
                          <a:sysClr val="windowText" lastClr="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ysClr val="windowText" lastClr="000000"/>
                          </a:solidFill>
                        </a:rPr>
                        <a:t>Instructional Preferences</a:t>
                      </a:r>
                    </a:p>
                  </a:txBody>
                  <a:tcPr/>
                </a:tc>
                <a:extLst>
                  <a:ext uri="{0D108BD9-81ED-4DB2-BD59-A6C34878D82A}">
                    <a16:rowId xmlns:a16="http://schemas.microsoft.com/office/drawing/2014/main" val="1639669360"/>
                  </a:ext>
                </a:extLst>
              </a:tr>
              <a:tr h="457251">
                <a:tc>
                  <a:txBody>
                    <a:bodyPr/>
                    <a:lstStyle/>
                    <a:p>
                      <a:pPr algn="l"/>
                      <a:r>
                        <a:rPr lang="en-US" sz="1800"/>
                        <a:t>Screening Data</a:t>
                      </a:r>
                      <a:endParaRPr lang="en-US"/>
                    </a:p>
                  </a:txBody>
                  <a:tcPr/>
                </a:tc>
                <a:tc>
                  <a:txBody>
                    <a:bodyPr/>
                    <a:lstStyle/>
                    <a:p>
                      <a:pPr algn="l"/>
                      <a:r>
                        <a:rPr lang="en-US" sz="1800"/>
                        <a:t>Learning Rate &amp; Strengths</a:t>
                      </a:r>
                      <a:endParaRPr lang="en-US"/>
                    </a:p>
                  </a:txBody>
                  <a:tcPr/>
                </a:tc>
                <a:extLst>
                  <a:ext uri="{0D108BD9-81ED-4DB2-BD59-A6C34878D82A}">
                    <a16:rowId xmlns:a16="http://schemas.microsoft.com/office/drawing/2014/main" val="109580130"/>
                  </a:ext>
                </a:extLst>
              </a:tr>
              <a:tr h="789227">
                <a:tc>
                  <a:txBody>
                    <a:bodyPr/>
                    <a:lstStyle/>
                    <a:p>
                      <a:pPr algn="l"/>
                      <a:r>
                        <a:rPr lang="en-US" sz="1800"/>
                        <a:t>Progress Monitoring Data</a:t>
                      </a:r>
                      <a:endParaRPr lang="en-US"/>
                    </a:p>
                  </a:txBody>
                  <a:tcPr>
                    <a:solidFill>
                      <a:srgbClr val="FFA4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Diagnostic Assessments</a:t>
                      </a:r>
                    </a:p>
                  </a:txBody>
                  <a:tcPr>
                    <a:solidFill>
                      <a:srgbClr val="FFA400"/>
                    </a:solidFill>
                  </a:tcPr>
                </a:tc>
                <a:extLst>
                  <a:ext uri="{0D108BD9-81ED-4DB2-BD59-A6C34878D82A}">
                    <a16:rowId xmlns:a16="http://schemas.microsoft.com/office/drawing/2014/main" val="219738664"/>
                  </a:ext>
                </a:extLst>
              </a:tr>
              <a:tr h="457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Writing rubric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Results of recent re-evaluation</a:t>
                      </a:r>
                    </a:p>
                  </a:txBody>
                  <a:tcPr/>
                </a:tc>
                <a:extLst>
                  <a:ext uri="{0D108BD9-81ED-4DB2-BD59-A6C34878D82A}">
                    <a16:rowId xmlns:a16="http://schemas.microsoft.com/office/drawing/2014/main" val="2674963710"/>
                  </a:ext>
                </a:extLst>
              </a:tr>
            </a:tbl>
          </a:graphicData>
        </a:graphic>
      </p:graphicFrame>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367002" y="4605504"/>
            <a:ext cx="5394604" cy="1428699"/>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a:solidFill>
                  <a:srgbClr val="000000"/>
                </a:solidFill>
                <a:latin typeface="+mn-lt"/>
                <a:ea typeface="Arial Narrow"/>
                <a:cs typeface="Arial Narrow"/>
                <a:sym typeface="Arial Narrow"/>
              </a:rPr>
              <a:t>YES </a:t>
            </a:r>
          </a:p>
          <a:p>
            <a:pPr marL="95250" lvl="0" indent="0">
              <a:lnSpc>
                <a:spcPct val="100000"/>
              </a:lnSpc>
              <a:buNone/>
            </a:pPr>
            <a:r>
              <a:rPr lang="en-US" sz="1200" b="1" kern="0">
                <a:solidFill>
                  <a:srgbClr val="000000"/>
                </a:solidFill>
                <a:latin typeface="+mn-lt"/>
                <a:ea typeface="Arial Narrow"/>
                <a:cs typeface="Arial Narrow"/>
                <a:sym typeface="Arial Narrow"/>
              </a:rPr>
              <a:t>Select YES if the PLAAFP in the IEP includes a description of the student’s current level of academic achievement.</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6095998" y="4605504"/>
            <a:ext cx="5190836" cy="1428700"/>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latin typeface="+mn-lt"/>
              </a:rPr>
              <a:t>NO </a:t>
            </a:r>
          </a:p>
          <a:p>
            <a:pPr marL="0" indent="0">
              <a:buNone/>
            </a:pPr>
            <a:r>
              <a:rPr lang="en-US" sz="1200" b="1">
                <a:latin typeface="+mn-lt"/>
              </a:rPr>
              <a:t>Select NO if the PLAAFP in the IEP DOES NOT include a description of the student’s current level of academic achievement.</a:t>
            </a:r>
            <a:endParaRPr lang="en-US" sz="1200" b="1"/>
          </a:p>
        </p:txBody>
      </p:sp>
      <p:sp>
        <p:nvSpPr>
          <p:cNvPr id="4" name="Rectangle 3">
            <a:extLst>
              <a:ext uri="{FF2B5EF4-FFF2-40B4-BE49-F238E27FC236}">
                <a16:creationId xmlns:a16="http://schemas.microsoft.com/office/drawing/2014/main" id="{2C5CB90F-C1B9-4463-8D1B-B994371FAB1D}"/>
              </a:ext>
            </a:extLst>
          </p:cNvPr>
          <p:cNvSpPr/>
          <p:nvPr/>
        </p:nvSpPr>
        <p:spPr>
          <a:xfrm>
            <a:off x="367002" y="6034204"/>
            <a:ext cx="3429144" cy="215444"/>
          </a:xfrm>
          <a:prstGeom prst="rect">
            <a:avLst/>
          </a:prstGeom>
        </p:spPr>
        <p:txBody>
          <a:bodyPr wrap="none">
            <a:spAutoFit/>
          </a:bodyPr>
          <a:lstStyle/>
          <a:p>
            <a:pPr lvl="0"/>
            <a:r>
              <a:rPr lang="en-US" sz="800">
                <a:solidFill>
                  <a:srgbClr val="12284C"/>
                </a:solidFill>
              </a:rPr>
              <a:t>Kansas Special Education Process Handbook, Chapter 4, Section E.2.a..</a:t>
            </a:r>
          </a:p>
        </p:txBody>
      </p:sp>
    </p:spTree>
    <p:custDataLst>
      <p:tags r:id="rId1"/>
    </p:custDataLst>
    <p:extLst>
      <p:ext uri="{BB962C8B-B14F-4D97-AF65-F5344CB8AC3E}">
        <p14:creationId xmlns:p14="http://schemas.microsoft.com/office/powerpoint/2010/main" val="277377039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83BC5F-16C0-19CF-D1C9-F15E9A0AFFDB}"/>
              </a:ext>
            </a:extLst>
          </p:cNvPr>
          <p:cNvSpPr>
            <a:spLocks noGrp="1"/>
          </p:cNvSpPr>
          <p:nvPr>
            <p:ph idx="1"/>
          </p:nvPr>
        </p:nvSpPr>
        <p:spPr/>
        <p:txBody>
          <a:bodyPr>
            <a:normAutofit fontScale="70000" lnSpcReduction="20000"/>
          </a:bodyPr>
          <a:lstStyle/>
          <a:p>
            <a:pPr>
              <a:lnSpc>
                <a:spcPct val="120000"/>
              </a:lnSpc>
            </a:pPr>
            <a:r>
              <a:rPr lang="en-US" dirty="0">
                <a:solidFill>
                  <a:schemeClr val="accent6"/>
                </a:solidFill>
                <a:latin typeface="Open Sans Light"/>
                <a:ea typeface="Open Sans Light"/>
                <a:cs typeface="Open Sans Light"/>
              </a:rPr>
              <a:t>Jeremiah is a 9-year-old fourth grade student with average ability, whose achievement testing shows relative strength in reading and weakness in math. Jeremiah is reading at grade level and has good comprehension. He likes to read, and he also enjoys science activities. His most recent Curriculum Based Measurement (CBM) testing showed that he read 111 words per minute, which is at the 65th percentile on local norms. Math CBM testing showed that he scored 9 digits correct in a two-minute timing, which is at the 17 percentile on district fourth grade norms. Mom reports that he brings home assignments requiring reading, but he forgets his math homework. </a:t>
            </a:r>
            <a:endParaRPr lang="en-US" dirty="0">
              <a:solidFill>
                <a:schemeClr val="accent6"/>
              </a:solidFill>
            </a:endParaRPr>
          </a:p>
          <a:p>
            <a:pPr>
              <a:lnSpc>
                <a:spcPct val="120000"/>
              </a:lnSpc>
            </a:pPr>
            <a:r>
              <a:rPr lang="en-US" dirty="0">
                <a:solidFill>
                  <a:schemeClr val="accent6"/>
                </a:solidFill>
                <a:latin typeface="Open Sans Light"/>
                <a:ea typeface="Open Sans Light"/>
                <a:cs typeface="Open Sans Light"/>
              </a:rPr>
              <a:t>In his general education 8th grade math classroom, Mike is currently turning in about half of his assignments, and only about a third of those assignments are completed. Accuracy of his turned-in work fluctuates markedly. Because of his poor assignment completion, Mike received a mid-quarter failing warning letter. Mike’s completion of assignments in other curricular areas is not a concern.  </a:t>
            </a:r>
            <a:endParaRPr lang="en-US" dirty="0">
              <a:solidFill>
                <a:schemeClr val="accent6"/>
              </a:solidFill>
            </a:endParaRPr>
          </a:p>
        </p:txBody>
      </p:sp>
      <p:sp>
        <p:nvSpPr>
          <p:cNvPr id="4" name="Title 3">
            <a:extLst>
              <a:ext uri="{FF2B5EF4-FFF2-40B4-BE49-F238E27FC236}">
                <a16:creationId xmlns:a16="http://schemas.microsoft.com/office/drawing/2014/main" id="{403118BB-F122-467D-C7C4-A200731C4AB4}"/>
              </a:ext>
            </a:extLst>
          </p:cNvPr>
          <p:cNvSpPr>
            <a:spLocks noGrp="1"/>
          </p:cNvSpPr>
          <p:nvPr>
            <p:ph type="title"/>
          </p:nvPr>
        </p:nvSpPr>
        <p:spPr/>
        <p:txBody>
          <a:bodyPr>
            <a:normAutofit fontScale="90000"/>
          </a:bodyPr>
          <a:lstStyle/>
          <a:p>
            <a:r>
              <a:rPr lang="en-US" dirty="0">
                <a:latin typeface="Open Sans Semibold"/>
                <a:ea typeface="Open Sans Semibold"/>
                <a:cs typeface="Open Sans Semibold"/>
              </a:rPr>
              <a:t>Example of Current Academic Achievement and Functional Performance</a:t>
            </a:r>
            <a:endParaRPr lang="en-US" dirty="0"/>
          </a:p>
        </p:txBody>
      </p:sp>
    </p:spTree>
    <p:extLst>
      <p:ext uri="{BB962C8B-B14F-4D97-AF65-F5344CB8AC3E}">
        <p14:creationId xmlns:p14="http://schemas.microsoft.com/office/powerpoint/2010/main" val="48019461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790CC8C0-55F4-4E80-988A-350A4EEF149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Question 12</a:t>
            </a:r>
          </a:p>
        </p:txBody>
      </p:sp>
      <p:sp>
        <p:nvSpPr>
          <p:cNvPr id="10" name="TextBox 9">
            <a:extLst>
              <a:ext uri="{FF2B5EF4-FFF2-40B4-BE49-F238E27FC236}">
                <a16:creationId xmlns:a16="http://schemas.microsoft.com/office/drawing/2014/main" id="{3C0108A7-0B86-4EED-8CA2-F637E4E0A36F}"/>
              </a:ext>
            </a:extLst>
          </p:cNvPr>
          <p:cNvSpPr txBox="1"/>
          <p:nvPr/>
        </p:nvSpPr>
        <p:spPr>
          <a:xfrm>
            <a:off x="506961" y="402389"/>
            <a:ext cx="11178074" cy="1754326"/>
          </a:xfrm>
          <a:prstGeom prst="rect">
            <a:avLst/>
          </a:prstGeom>
          <a:noFill/>
        </p:spPr>
        <p:txBody>
          <a:bodyPr wrap="square">
            <a:spAutoFit/>
          </a:bodyPr>
          <a:lstStyle/>
          <a:p>
            <a:r>
              <a:rPr lang="en-US" sz="1800" b="1" dirty="0">
                <a:latin typeface="+mn-lt"/>
              </a:rPr>
              <a:t>12</a:t>
            </a:r>
            <a:r>
              <a:rPr lang="en-US" sz="1800" dirty="0">
                <a:latin typeface="+mn-lt"/>
              </a:rPr>
              <a:t>. Does the IEP include a description of the student’s present level of </a:t>
            </a:r>
            <a:r>
              <a:rPr lang="en-US" sz="1800" b="1" dirty="0">
                <a:latin typeface="+mn-lt"/>
              </a:rPr>
              <a:t>functional performance </a:t>
            </a:r>
            <a:r>
              <a:rPr lang="en-US" sz="1800" dirty="0">
                <a:latin typeface="+mn-lt"/>
              </a:rPr>
              <a:t>as part of the PLAAFPs? 34 C.F.R. 300.320(a)(1); K.S.A. 72-3429(c)(1)</a:t>
            </a:r>
            <a:br>
              <a:rPr lang="en-US" sz="1800" dirty="0">
                <a:latin typeface="+mn-lt"/>
              </a:rPr>
            </a:br>
            <a:br>
              <a:rPr lang="en-US" sz="1800" dirty="0">
                <a:latin typeface="+mn-lt"/>
              </a:rPr>
            </a:br>
            <a:r>
              <a:rPr lang="en-US" sz="1800" b="1" dirty="0">
                <a:latin typeface="+mn-lt"/>
              </a:rPr>
              <a:t>METHOD</a:t>
            </a:r>
            <a:r>
              <a:rPr lang="en-US" sz="1800" dirty="0">
                <a:latin typeface="+mn-lt"/>
              </a:rPr>
              <a:t>: Review the PLAAFP section of the IEP to determine if it includes information about the student’s current functional performance. If there are no current concerns about functional performance, the IEP must include a statement that functional performance was considered.</a:t>
            </a:r>
            <a:endParaRPr lang="en-US" dirty="0"/>
          </a:p>
        </p:txBody>
      </p:sp>
      <p:sp>
        <p:nvSpPr>
          <p:cNvPr id="8" name="TextBox 7">
            <a:extLst>
              <a:ext uri="{FF2B5EF4-FFF2-40B4-BE49-F238E27FC236}">
                <a16:creationId xmlns:a16="http://schemas.microsoft.com/office/drawing/2014/main" id="{4804B952-937A-433C-A9CA-6040BCA66534}"/>
              </a:ext>
            </a:extLst>
          </p:cNvPr>
          <p:cNvSpPr txBox="1"/>
          <p:nvPr/>
        </p:nvSpPr>
        <p:spPr>
          <a:xfrm>
            <a:off x="3047009" y="2156715"/>
            <a:ext cx="6097978" cy="369332"/>
          </a:xfrm>
          <a:prstGeom prst="rect">
            <a:avLst/>
          </a:prstGeom>
          <a:noFill/>
        </p:spPr>
        <p:txBody>
          <a:bodyPr wrap="square">
            <a:spAutoFit/>
          </a:bodyPr>
          <a:lstStyle/>
          <a:p>
            <a:pPr algn="ctr"/>
            <a:r>
              <a:rPr lang="en-US" sz="1800" b="1"/>
              <a:t>Examples of What Functional Performance Could Include</a:t>
            </a:r>
            <a:r>
              <a:rPr lang="en-US" sz="1800"/>
              <a:t>:</a:t>
            </a:r>
            <a:endParaRPr lang="en-US"/>
          </a:p>
        </p:txBody>
      </p:sp>
      <p:graphicFrame>
        <p:nvGraphicFramePr>
          <p:cNvPr id="2" name="Table 1">
            <a:extLst>
              <a:ext uri="{FF2B5EF4-FFF2-40B4-BE49-F238E27FC236}">
                <a16:creationId xmlns:a16="http://schemas.microsoft.com/office/drawing/2014/main" id="{EB9E6446-DE75-41FD-B1E9-BE79119BFE6E}"/>
              </a:ext>
            </a:extLst>
          </p:cNvPr>
          <p:cNvGraphicFramePr>
            <a:graphicFrameLocks noGrp="1"/>
          </p:cNvGraphicFramePr>
          <p:nvPr>
            <p:extLst>
              <p:ext uri="{D42A27DB-BD31-4B8C-83A1-F6EECF244321}">
                <p14:modId xmlns:p14="http://schemas.microsoft.com/office/powerpoint/2010/main" val="3313759407"/>
              </p:ext>
            </p:extLst>
          </p:nvPr>
        </p:nvGraphicFramePr>
        <p:xfrm>
          <a:off x="1706440" y="2719598"/>
          <a:ext cx="8110332" cy="1875334"/>
        </p:xfrm>
        <a:graphic>
          <a:graphicData uri="http://schemas.openxmlformats.org/drawingml/2006/table">
            <a:tbl>
              <a:tblPr firstRow="1" bandRow="1">
                <a:tableStyleId>{5C22544A-7EE6-4342-B048-85BDC9FD1C3A}</a:tableStyleId>
              </a:tblPr>
              <a:tblGrid>
                <a:gridCol w="4055166">
                  <a:extLst>
                    <a:ext uri="{9D8B030D-6E8A-4147-A177-3AD203B41FA5}">
                      <a16:colId xmlns:a16="http://schemas.microsoft.com/office/drawing/2014/main" val="4228194005"/>
                    </a:ext>
                  </a:extLst>
                </a:gridCol>
                <a:gridCol w="4055166">
                  <a:extLst>
                    <a:ext uri="{9D8B030D-6E8A-4147-A177-3AD203B41FA5}">
                      <a16:colId xmlns:a16="http://schemas.microsoft.com/office/drawing/2014/main" val="3055807350"/>
                    </a:ext>
                  </a:extLst>
                </a:gridCol>
              </a:tblGrid>
              <a:tr h="373432">
                <a:tc>
                  <a:txBody>
                    <a:bodyPr/>
                    <a:lstStyle/>
                    <a:p>
                      <a:r>
                        <a:rPr lang="en-US" sz="1800" b="0">
                          <a:solidFill>
                            <a:sysClr val="windowText" lastClr="000000"/>
                          </a:solidFill>
                        </a:rPr>
                        <a:t>Social/Emotional Skills</a:t>
                      </a:r>
                      <a:endParaRPr lang="en-US" b="0">
                        <a:solidFill>
                          <a:sysClr val="windowText" lastClr="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ysClr val="windowText" lastClr="000000"/>
                          </a:solidFill>
                        </a:rPr>
                        <a:t>Motor Skills/Mobility</a:t>
                      </a:r>
                    </a:p>
                  </a:txBody>
                  <a:tcPr/>
                </a:tc>
                <a:extLst>
                  <a:ext uri="{0D108BD9-81ED-4DB2-BD59-A6C34878D82A}">
                    <a16:rowId xmlns:a16="http://schemas.microsoft.com/office/drawing/2014/main" val="2645197431"/>
                  </a:ext>
                </a:extLst>
              </a:tr>
              <a:tr h="345793">
                <a:tc>
                  <a:txBody>
                    <a:bodyPr/>
                    <a:lstStyle/>
                    <a:p>
                      <a:r>
                        <a:rPr lang="en-US" sz="1800"/>
                        <a:t>Communication</a:t>
                      </a:r>
                      <a:endParaRPr lang="en-US"/>
                    </a:p>
                  </a:txBody>
                  <a:tcPr/>
                </a:tc>
                <a:tc>
                  <a:txBody>
                    <a:bodyPr/>
                    <a:lstStyle/>
                    <a:p>
                      <a:r>
                        <a:rPr lang="en-US" sz="1800"/>
                        <a:t>Memory</a:t>
                      </a:r>
                      <a:endParaRPr lang="en-US"/>
                    </a:p>
                  </a:txBody>
                  <a:tcPr/>
                </a:tc>
                <a:extLst>
                  <a:ext uri="{0D108BD9-81ED-4DB2-BD59-A6C34878D82A}">
                    <a16:rowId xmlns:a16="http://schemas.microsoft.com/office/drawing/2014/main" val="4243351242"/>
                  </a:ext>
                </a:extLst>
              </a:tr>
              <a:tr h="568071">
                <a:tc>
                  <a:txBody>
                    <a:bodyPr/>
                    <a:lstStyle/>
                    <a:p>
                      <a:r>
                        <a:rPr lang="en-US" sz="1800"/>
                        <a:t>Perception or Attention Abilities</a:t>
                      </a:r>
                      <a:endParaRPr lang="en-US"/>
                    </a:p>
                  </a:txBody>
                  <a:tcPr>
                    <a:solidFill>
                      <a:srgbClr val="FFA4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Vocational/Career Interests</a:t>
                      </a:r>
                    </a:p>
                  </a:txBody>
                  <a:tcPr>
                    <a:solidFill>
                      <a:srgbClr val="FFA400"/>
                    </a:solidFill>
                  </a:tcPr>
                </a:tc>
                <a:extLst>
                  <a:ext uri="{0D108BD9-81ED-4DB2-BD59-A6C34878D82A}">
                    <a16:rowId xmlns:a16="http://schemas.microsoft.com/office/drawing/2014/main" val="1327886208"/>
                  </a:ext>
                </a:extLst>
              </a:tr>
              <a:tr h="56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Task Persistence/Completion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Independent Living Skills</a:t>
                      </a:r>
                    </a:p>
                  </a:txBody>
                  <a:tcPr/>
                </a:tc>
                <a:extLst>
                  <a:ext uri="{0D108BD9-81ED-4DB2-BD59-A6C34878D82A}">
                    <a16:rowId xmlns:a16="http://schemas.microsoft.com/office/drawing/2014/main" val="2367373343"/>
                  </a:ext>
                </a:extLst>
              </a:tr>
            </a:tbl>
          </a:graphicData>
        </a:graphic>
      </p:graphicFrame>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367002" y="4930538"/>
            <a:ext cx="5394604" cy="1103665"/>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a:solidFill>
                  <a:srgbClr val="000000"/>
                </a:solidFill>
                <a:latin typeface="+mn-lt"/>
                <a:ea typeface="Arial Narrow"/>
                <a:cs typeface="Arial Narrow"/>
                <a:sym typeface="Arial Narrow"/>
              </a:rPr>
              <a:t>YES </a:t>
            </a:r>
          </a:p>
          <a:p>
            <a:pPr marL="95250" lvl="0" indent="0">
              <a:lnSpc>
                <a:spcPct val="100000"/>
              </a:lnSpc>
              <a:buNone/>
            </a:pPr>
            <a:r>
              <a:rPr lang="en-US" sz="1200" b="1" kern="0">
                <a:solidFill>
                  <a:srgbClr val="000000"/>
                </a:solidFill>
                <a:latin typeface="+mn-lt"/>
                <a:ea typeface="Arial Narrow"/>
                <a:cs typeface="Arial Narrow"/>
                <a:sym typeface="Arial Narrow"/>
              </a:rPr>
              <a:t>Select YES if the PLAAFP in the IEP includes a description of the student’s current level of functional performance or a statement that functional performance was considered and there are no current concerns.</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6095998" y="4930538"/>
            <a:ext cx="5190836" cy="1103666"/>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latin typeface="+mn-lt"/>
              </a:rPr>
              <a:t>NO </a:t>
            </a:r>
          </a:p>
          <a:p>
            <a:pPr marL="0" indent="0">
              <a:buNone/>
            </a:pPr>
            <a:r>
              <a:rPr lang="en-US" sz="1200" b="1">
                <a:latin typeface="+mn-lt"/>
              </a:rPr>
              <a:t>Select NO if the PLAAFP in the IEP DOES NOT include a description of the student’s current level of functional performance or a statement that functional performance was considered and there are no current concerns.</a:t>
            </a:r>
            <a:endParaRPr lang="en-US" sz="1200" b="1"/>
          </a:p>
        </p:txBody>
      </p:sp>
      <p:sp>
        <p:nvSpPr>
          <p:cNvPr id="4" name="Rectangle 3">
            <a:extLst>
              <a:ext uri="{FF2B5EF4-FFF2-40B4-BE49-F238E27FC236}">
                <a16:creationId xmlns:a16="http://schemas.microsoft.com/office/drawing/2014/main" id="{2C5CB90F-C1B9-4463-8D1B-B994371FAB1D}"/>
              </a:ext>
            </a:extLst>
          </p:cNvPr>
          <p:cNvSpPr/>
          <p:nvPr/>
        </p:nvSpPr>
        <p:spPr>
          <a:xfrm>
            <a:off x="367002" y="6034204"/>
            <a:ext cx="3405099" cy="215444"/>
          </a:xfrm>
          <a:prstGeom prst="rect">
            <a:avLst/>
          </a:prstGeom>
        </p:spPr>
        <p:txBody>
          <a:bodyPr wrap="none">
            <a:spAutoFit/>
          </a:bodyPr>
          <a:lstStyle/>
          <a:p>
            <a:pPr lvl="0"/>
            <a:r>
              <a:rPr lang="en-US" sz="800">
                <a:solidFill>
                  <a:srgbClr val="12284C"/>
                </a:solidFill>
              </a:rPr>
              <a:t>Kansas Special Education Process Handbook, Chapter 4, Section E.2.a.</a:t>
            </a:r>
          </a:p>
        </p:txBody>
      </p:sp>
    </p:spTree>
    <p:custDataLst>
      <p:tags r:id="rId1"/>
    </p:custDataLst>
    <p:extLst>
      <p:ext uri="{BB962C8B-B14F-4D97-AF65-F5344CB8AC3E}">
        <p14:creationId xmlns:p14="http://schemas.microsoft.com/office/powerpoint/2010/main" val="16937158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faa72a8901_0_23"/>
          <p:cNvSpPr txBox="1">
            <a:spLocks noGrp="1"/>
          </p:cNvSpPr>
          <p:nvPr>
            <p:ph type="title"/>
          </p:nvPr>
        </p:nvSpPr>
        <p:spPr>
          <a:xfrm>
            <a:off x="838200" y="365125"/>
            <a:ext cx="5096069" cy="1325563"/>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solidFill>
                  <a:srgbClr val="12284C"/>
                </a:solidFill>
                <a:latin typeface="Arial"/>
                <a:ea typeface="Arial"/>
                <a:cs typeface="Arial"/>
                <a:sym typeface="Arial"/>
              </a:rPr>
              <a:t>What might functional performance include for Gifted-Only IEP?</a:t>
            </a:r>
            <a:endParaRPr/>
          </a:p>
        </p:txBody>
      </p:sp>
      <p:sp>
        <p:nvSpPr>
          <p:cNvPr id="401" name="Google Shape;401;gfaa72a8901_0_23"/>
          <p:cNvSpPr txBox="1">
            <a:spLocks noGrp="1"/>
          </p:cNvSpPr>
          <p:nvPr>
            <p:ph sz="half" idx="1"/>
          </p:nvPr>
        </p:nvSpPr>
        <p:spPr>
          <a:xfrm>
            <a:off x="838200" y="1941689"/>
            <a:ext cx="4965441" cy="4235274"/>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1600" dirty="0">
                <a:solidFill>
                  <a:srgbClr val="11284B"/>
                </a:solidFill>
                <a:latin typeface="+mn-lt"/>
                <a:ea typeface="Arial"/>
                <a:cs typeface="Arial"/>
                <a:sym typeface="Arial"/>
              </a:rPr>
              <a:t>The </a:t>
            </a:r>
            <a:r>
              <a:rPr lang="en-US" sz="1600" dirty="0">
                <a:solidFill>
                  <a:srgbClr val="11284B"/>
                </a:solidFill>
                <a:latin typeface="+mn-lt"/>
                <a:ea typeface="Arial"/>
                <a:cs typeface="Arial"/>
                <a:sym typeface="Arial"/>
                <a:hlinkClick r:id="rId4"/>
              </a:rPr>
              <a:t>IEP Boot Camp for Gifted</a:t>
            </a:r>
            <a:r>
              <a:rPr lang="en-US" sz="1600" dirty="0">
                <a:solidFill>
                  <a:srgbClr val="11284B"/>
                </a:solidFill>
                <a:latin typeface="+mn-lt"/>
                <a:ea typeface="Arial"/>
                <a:cs typeface="Arial"/>
                <a:sym typeface="Arial"/>
              </a:rPr>
              <a:t> (on the TASN website) provides these examples of functional performance in the slides:</a:t>
            </a:r>
            <a:endParaRPr sz="1600" dirty="0">
              <a:solidFill>
                <a:srgbClr val="11284B"/>
              </a:solidFill>
              <a:latin typeface="+mn-lt"/>
              <a:ea typeface="Arial"/>
              <a:cs typeface="Arial"/>
              <a:sym typeface="Arial"/>
            </a:endParaRPr>
          </a:p>
          <a:p>
            <a:pPr>
              <a:lnSpc>
                <a:spcPct val="115000"/>
              </a:lnSpc>
              <a:spcBef>
                <a:spcPts val="0"/>
              </a:spcBef>
            </a:pPr>
            <a:r>
              <a:rPr lang="en-US" sz="1600" dirty="0">
                <a:solidFill>
                  <a:srgbClr val="12284C"/>
                </a:solidFill>
                <a:latin typeface="+mn-lt"/>
                <a:ea typeface="Arial"/>
                <a:cs typeface="Arial"/>
                <a:sym typeface="Arial"/>
              </a:rPr>
              <a:t>Social/emotional Issues</a:t>
            </a:r>
            <a:endParaRPr sz="1600" dirty="0">
              <a:solidFill>
                <a:srgbClr val="12284C"/>
              </a:solidFill>
              <a:latin typeface="+mn-lt"/>
              <a:ea typeface="Arial"/>
              <a:cs typeface="Arial"/>
              <a:sym typeface="Arial"/>
            </a:endParaRPr>
          </a:p>
          <a:p>
            <a:pPr>
              <a:lnSpc>
                <a:spcPct val="110000"/>
              </a:lnSpc>
              <a:spcBef>
                <a:spcPts val="0"/>
              </a:spcBef>
            </a:pPr>
            <a:r>
              <a:rPr lang="en-US" sz="1600" dirty="0">
                <a:solidFill>
                  <a:srgbClr val="12284C"/>
                </a:solidFill>
                <a:latin typeface="+mn-lt"/>
                <a:ea typeface="Arial"/>
                <a:cs typeface="Arial"/>
                <a:sym typeface="Arial"/>
              </a:rPr>
              <a:t>Social skills with peers (e.g.: can the student work with a group in the classroom to complete a project?)</a:t>
            </a:r>
            <a:endParaRPr sz="1600" dirty="0">
              <a:solidFill>
                <a:srgbClr val="12284C"/>
              </a:solidFill>
              <a:latin typeface="+mn-lt"/>
              <a:ea typeface="Arial"/>
              <a:cs typeface="Arial"/>
              <a:sym typeface="Arial"/>
            </a:endParaRPr>
          </a:p>
          <a:p>
            <a:pPr>
              <a:lnSpc>
                <a:spcPct val="115000"/>
              </a:lnSpc>
              <a:spcBef>
                <a:spcPts val="0"/>
              </a:spcBef>
            </a:pPr>
            <a:r>
              <a:rPr lang="en-US" sz="1600" dirty="0">
                <a:solidFill>
                  <a:srgbClr val="12284C"/>
                </a:solidFill>
                <a:latin typeface="+mn-lt"/>
                <a:ea typeface="Arial"/>
                <a:cs typeface="Arial"/>
                <a:sym typeface="Arial"/>
              </a:rPr>
              <a:t>Career interests and skills related to those interests</a:t>
            </a:r>
            <a:endParaRPr sz="1600" dirty="0">
              <a:solidFill>
                <a:srgbClr val="12284C"/>
              </a:solidFill>
              <a:latin typeface="+mn-lt"/>
              <a:ea typeface="Arial"/>
              <a:cs typeface="Arial"/>
              <a:sym typeface="Arial"/>
            </a:endParaRPr>
          </a:p>
          <a:p>
            <a:pPr>
              <a:lnSpc>
                <a:spcPct val="115000"/>
              </a:lnSpc>
              <a:spcBef>
                <a:spcPts val="0"/>
              </a:spcBef>
            </a:pPr>
            <a:r>
              <a:rPr lang="en-US" sz="1600" dirty="0">
                <a:solidFill>
                  <a:srgbClr val="12284C"/>
                </a:solidFill>
                <a:latin typeface="+mn-lt"/>
                <a:ea typeface="Arial"/>
                <a:cs typeface="Arial"/>
                <a:sym typeface="Arial"/>
              </a:rPr>
              <a:t>Task persistence</a:t>
            </a:r>
            <a:endParaRPr sz="1600" dirty="0">
              <a:solidFill>
                <a:srgbClr val="12284C"/>
              </a:solidFill>
              <a:latin typeface="+mn-lt"/>
              <a:ea typeface="Arial"/>
              <a:cs typeface="Arial"/>
              <a:sym typeface="Arial"/>
            </a:endParaRPr>
          </a:p>
          <a:p>
            <a:pPr>
              <a:lnSpc>
                <a:spcPct val="115000"/>
              </a:lnSpc>
              <a:spcBef>
                <a:spcPts val="0"/>
              </a:spcBef>
            </a:pPr>
            <a:r>
              <a:rPr lang="en-US" sz="1600" dirty="0">
                <a:solidFill>
                  <a:srgbClr val="12284C"/>
                </a:solidFill>
                <a:latin typeface="+mn-lt"/>
                <a:ea typeface="Arial"/>
                <a:cs typeface="Arial"/>
                <a:sym typeface="Arial"/>
              </a:rPr>
              <a:t>Memory issues</a:t>
            </a:r>
            <a:endParaRPr sz="1600" dirty="0">
              <a:solidFill>
                <a:srgbClr val="12284C"/>
              </a:solidFill>
              <a:latin typeface="+mn-lt"/>
              <a:ea typeface="Arial"/>
              <a:cs typeface="Arial"/>
              <a:sym typeface="Arial"/>
            </a:endParaRPr>
          </a:p>
          <a:p>
            <a:pPr>
              <a:lnSpc>
                <a:spcPct val="115000"/>
              </a:lnSpc>
              <a:spcBef>
                <a:spcPts val="0"/>
              </a:spcBef>
            </a:pPr>
            <a:r>
              <a:rPr lang="en-US" sz="1600" dirty="0">
                <a:solidFill>
                  <a:srgbClr val="12284C"/>
                </a:solidFill>
                <a:latin typeface="+mn-lt"/>
                <a:ea typeface="Arial"/>
                <a:cs typeface="Arial"/>
                <a:sym typeface="Arial"/>
              </a:rPr>
              <a:t>Communication with adults and peers</a:t>
            </a:r>
            <a:endParaRPr sz="1600" dirty="0">
              <a:solidFill>
                <a:srgbClr val="12284C"/>
              </a:solidFill>
              <a:latin typeface="+mn-lt"/>
              <a:ea typeface="Arial"/>
              <a:cs typeface="Arial"/>
              <a:sym typeface="Arial"/>
            </a:endParaRPr>
          </a:p>
          <a:p>
            <a:pPr>
              <a:lnSpc>
                <a:spcPct val="115000"/>
              </a:lnSpc>
              <a:spcBef>
                <a:spcPts val="0"/>
              </a:spcBef>
            </a:pPr>
            <a:r>
              <a:rPr lang="en-US" sz="1600" dirty="0">
                <a:solidFill>
                  <a:srgbClr val="12284C"/>
                </a:solidFill>
                <a:latin typeface="+mn-lt"/>
                <a:ea typeface="Arial"/>
                <a:cs typeface="Arial"/>
                <a:sym typeface="Arial"/>
              </a:rPr>
              <a:t>Impact of perceptual or attention issues</a:t>
            </a:r>
            <a:endParaRPr sz="1600" dirty="0">
              <a:solidFill>
                <a:srgbClr val="12284C"/>
              </a:solidFill>
              <a:latin typeface="+mn-lt"/>
              <a:ea typeface="Arial"/>
              <a:cs typeface="Arial"/>
              <a:sym typeface="Arial"/>
            </a:endParaRPr>
          </a:p>
          <a:p>
            <a:pPr>
              <a:lnSpc>
                <a:spcPct val="115000"/>
              </a:lnSpc>
              <a:spcBef>
                <a:spcPts val="0"/>
              </a:spcBef>
            </a:pPr>
            <a:r>
              <a:rPr lang="en-US" sz="1600" dirty="0">
                <a:solidFill>
                  <a:srgbClr val="12284C"/>
                </a:solidFill>
                <a:latin typeface="+mn-lt"/>
                <a:ea typeface="Arial"/>
                <a:cs typeface="Arial"/>
                <a:sym typeface="Arial"/>
              </a:rPr>
              <a:t>Time management (e.g., turning projects in on time)</a:t>
            </a:r>
            <a:endParaRPr sz="1600" dirty="0">
              <a:solidFill>
                <a:srgbClr val="12284C"/>
              </a:solidFill>
              <a:latin typeface="+mn-lt"/>
              <a:ea typeface="Arial"/>
              <a:cs typeface="Arial"/>
              <a:sym typeface="Arial"/>
            </a:endParaRPr>
          </a:p>
          <a:p>
            <a:pPr>
              <a:lnSpc>
                <a:spcPct val="115000"/>
              </a:lnSpc>
              <a:spcBef>
                <a:spcPts val="0"/>
              </a:spcBef>
            </a:pPr>
            <a:r>
              <a:rPr lang="en-US" sz="1600" dirty="0">
                <a:solidFill>
                  <a:srgbClr val="12284C"/>
                </a:solidFill>
                <a:latin typeface="+mn-lt"/>
                <a:ea typeface="Arial"/>
                <a:cs typeface="Arial"/>
                <a:sym typeface="Arial"/>
              </a:rPr>
              <a:t>And parent concerns</a:t>
            </a:r>
            <a:endParaRPr sz="1600" dirty="0">
              <a:solidFill>
                <a:srgbClr val="12284C"/>
              </a:solidFill>
              <a:latin typeface="+mn-lt"/>
              <a:ea typeface="Arial"/>
              <a:cs typeface="Arial"/>
              <a:sym typeface="Arial"/>
            </a:endParaRPr>
          </a:p>
          <a:p>
            <a:pPr marL="0" lvl="0" indent="0" algn="l" rtl="0">
              <a:lnSpc>
                <a:spcPct val="115000"/>
              </a:lnSpc>
              <a:spcBef>
                <a:spcPts val="0"/>
              </a:spcBef>
              <a:spcAft>
                <a:spcPts val="0"/>
              </a:spcAft>
              <a:buNone/>
            </a:pPr>
            <a:endParaRPr sz="1200" dirty="0">
              <a:solidFill>
                <a:srgbClr val="222222"/>
              </a:solidFill>
              <a:latin typeface="+mn-lt"/>
              <a:ea typeface="Arial"/>
              <a:cs typeface="Arial"/>
              <a:sym typeface="Arial"/>
            </a:endParaRPr>
          </a:p>
          <a:p>
            <a:pPr marL="0" lvl="0" indent="0" algn="l" rtl="0">
              <a:spcBef>
                <a:spcPts val="1000"/>
              </a:spcBef>
              <a:spcAft>
                <a:spcPts val="0"/>
              </a:spcAft>
              <a:buNone/>
            </a:pPr>
            <a:endParaRPr dirty="0"/>
          </a:p>
        </p:txBody>
      </p:sp>
      <p:sp>
        <p:nvSpPr>
          <p:cNvPr id="2" name="Content Placeholder 1">
            <a:extLst>
              <a:ext uri="{FF2B5EF4-FFF2-40B4-BE49-F238E27FC236}">
                <a16:creationId xmlns:a16="http://schemas.microsoft.com/office/drawing/2014/main" id="{6D21725D-7124-4D13-A084-C7FF47E16259}"/>
              </a:ext>
            </a:extLst>
          </p:cNvPr>
          <p:cNvSpPr>
            <a:spLocks noGrp="1"/>
          </p:cNvSpPr>
          <p:nvPr>
            <p:ph sz="half" idx="2"/>
          </p:nvPr>
        </p:nvSpPr>
        <p:spPr>
          <a:xfrm>
            <a:off x="5934269" y="365125"/>
            <a:ext cx="5962261" cy="5811838"/>
          </a:xfrm>
        </p:spPr>
        <p:txBody>
          <a:bodyPr vert="horz" lIns="91440" tIns="45720" rIns="91440" bIns="45720" rtlCol="0" anchor="t">
            <a:noAutofit/>
          </a:bodyPr>
          <a:lstStyle/>
          <a:p>
            <a:pPr marL="0" lvl="0" indent="0">
              <a:lnSpc>
                <a:spcPct val="115000"/>
              </a:lnSpc>
              <a:spcBef>
                <a:spcPts val="0"/>
              </a:spcBef>
              <a:buNone/>
            </a:pPr>
            <a:r>
              <a:rPr lang="en-US" sz="1600" dirty="0">
                <a:solidFill>
                  <a:srgbClr val="11284B"/>
                </a:solidFill>
                <a:latin typeface="Open Sans Light"/>
                <a:ea typeface="Arial"/>
                <a:cs typeface="Arial"/>
                <a:sym typeface="Arial"/>
              </a:rPr>
              <a:t>The </a:t>
            </a:r>
            <a:r>
              <a:rPr lang="en-US" sz="1600" dirty="0">
                <a:solidFill>
                  <a:srgbClr val="11284B"/>
                </a:solidFill>
                <a:latin typeface="Open Sans Light"/>
                <a:ea typeface="Arial"/>
                <a:cs typeface="Arial"/>
                <a:sym typeface="Arial"/>
                <a:hlinkClick r:id="rId5"/>
              </a:rPr>
              <a:t>handout for IEP Boot Camp for Gifted</a:t>
            </a:r>
            <a:r>
              <a:rPr lang="en-US" sz="1600" dirty="0">
                <a:solidFill>
                  <a:srgbClr val="11284B"/>
                </a:solidFill>
                <a:latin typeface="Open Sans Light"/>
                <a:ea typeface="Arial"/>
                <a:cs typeface="Arial"/>
                <a:sym typeface="Arial"/>
              </a:rPr>
              <a:t> lists the following examples on page 4:</a:t>
            </a:r>
          </a:p>
          <a:p>
            <a:pPr marL="0" indent="0">
              <a:lnSpc>
                <a:spcPct val="115000"/>
              </a:lnSpc>
              <a:spcBef>
                <a:spcPts val="0"/>
              </a:spcBef>
              <a:buNone/>
            </a:pPr>
            <a:endParaRPr lang="en-US" sz="1600" b="1" dirty="0">
              <a:solidFill>
                <a:srgbClr val="12284C"/>
              </a:solidFill>
              <a:latin typeface="Open Sans Light"/>
              <a:ea typeface="Calibri"/>
              <a:cs typeface="Calibri"/>
              <a:sym typeface="Calibri"/>
            </a:endParaRPr>
          </a:p>
          <a:p>
            <a:pPr marL="0" lvl="0" indent="0">
              <a:lnSpc>
                <a:spcPct val="114999"/>
              </a:lnSpc>
              <a:spcBef>
                <a:spcPts val="0"/>
              </a:spcBef>
              <a:buNone/>
            </a:pPr>
            <a:r>
              <a:rPr lang="en-US" sz="1600" b="1" dirty="0">
                <a:solidFill>
                  <a:srgbClr val="12284C"/>
                </a:solidFill>
                <a:latin typeface="Open Sans Light"/>
                <a:ea typeface="Calibri"/>
                <a:cs typeface="Calibri"/>
                <a:sym typeface="Calibri"/>
              </a:rPr>
              <a:t>Examples of information related to Functional Performance</a:t>
            </a:r>
            <a:endParaRPr lang="en-US" sz="1600" b="1" dirty="0">
              <a:solidFill>
                <a:srgbClr val="12284C"/>
              </a:solidFill>
              <a:latin typeface="Open Sans Light"/>
              <a:ea typeface="Calibri"/>
              <a:cs typeface="Calibri"/>
            </a:endParaRPr>
          </a:p>
          <a:p>
            <a:pPr>
              <a:lnSpc>
                <a:spcPct val="100000"/>
              </a:lnSpc>
              <a:spcBef>
                <a:spcPts val="0"/>
              </a:spcBef>
            </a:pPr>
            <a:r>
              <a:rPr lang="en-US" sz="1600" dirty="0">
                <a:solidFill>
                  <a:srgbClr val="12284C"/>
                </a:solidFill>
                <a:latin typeface="Open Sans Light"/>
                <a:ea typeface="Calibri"/>
                <a:cs typeface="Calibri"/>
                <a:sym typeface="Calibri"/>
              </a:rPr>
              <a:t>Observation reporting student’s task persistence across domains/environments</a:t>
            </a:r>
            <a:endParaRPr lang="en-US" sz="1600" dirty="0">
              <a:solidFill>
                <a:srgbClr val="12284C"/>
              </a:solidFill>
              <a:latin typeface="Open Sans Light"/>
              <a:ea typeface="Calibri"/>
              <a:cs typeface="Calibri"/>
            </a:endParaRPr>
          </a:p>
          <a:p>
            <a:pPr>
              <a:lnSpc>
                <a:spcPct val="115000"/>
              </a:lnSpc>
              <a:spcBef>
                <a:spcPts val="0"/>
              </a:spcBef>
            </a:pPr>
            <a:r>
              <a:rPr lang="en-US" sz="1600" dirty="0">
                <a:solidFill>
                  <a:srgbClr val="12284C"/>
                </a:solidFill>
                <a:latin typeface="Open Sans Light"/>
                <a:ea typeface="Calibri"/>
                <a:cs typeface="Calibri"/>
                <a:sym typeface="Calibri"/>
              </a:rPr>
              <a:t>Observation of student’s interaction with peers during classroom group project</a:t>
            </a:r>
            <a:endParaRPr lang="en-US" sz="1600" dirty="0">
              <a:solidFill>
                <a:srgbClr val="12284C"/>
              </a:solidFill>
              <a:latin typeface="Open Sans Light"/>
              <a:ea typeface="Calibri"/>
              <a:cs typeface="Calibri"/>
            </a:endParaRPr>
          </a:p>
          <a:p>
            <a:pPr>
              <a:lnSpc>
                <a:spcPct val="115000"/>
              </a:lnSpc>
              <a:spcBef>
                <a:spcPts val="0"/>
              </a:spcBef>
            </a:pPr>
            <a:r>
              <a:rPr lang="en-US" sz="1600" dirty="0">
                <a:solidFill>
                  <a:srgbClr val="12284C"/>
                </a:solidFill>
                <a:latin typeface="Open Sans Light"/>
                <a:ea typeface="Calibri"/>
                <a:cs typeface="Calibri"/>
                <a:sym typeface="Calibri"/>
              </a:rPr>
              <a:t>Teacher report regarding student’s time management (e.g., rate of turning in projects on time)</a:t>
            </a:r>
            <a:endParaRPr lang="en-US" sz="1600" dirty="0">
              <a:solidFill>
                <a:srgbClr val="12284C"/>
              </a:solidFill>
              <a:latin typeface="Open Sans Light"/>
              <a:ea typeface="Calibri"/>
              <a:cs typeface="Calibri"/>
            </a:endParaRPr>
          </a:p>
          <a:p>
            <a:pPr>
              <a:lnSpc>
                <a:spcPct val="115000"/>
              </a:lnSpc>
              <a:spcBef>
                <a:spcPts val="0"/>
              </a:spcBef>
            </a:pPr>
            <a:r>
              <a:rPr lang="en-US" sz="1600" dirty="0">
                <a:solidFill>
                  <a:srgbClr val="12284C"/>
                </a:solidFill>
                <a:latin typeface="Open Sans Light"/>
                <a:ea typeface="Calibri"/>
                <a:cs typeface="Calibri"/>
                <a:sym typeface="Calibri"/>
              </a:rPr>
              <a:t>Observation shows ability to concentrate intensely</a:t>
            </a:r>
            <a:endParaRPr lang="en-US" sz="1600" dirty="0">
              <a:solidFill>
                <a:srgbClr val="12284C"/>
              </a:solidFill>
              <a:latin typeface="Open Sans Light"/>
              <a:ea typeface="Calibri"/>
              <a:cs typeface="Calibri"/>
            </a:endParaRPr>
          </a:p>
          <a:p>
            <a:pPr>
              <a:lnSpc>
                <a:spcPct val="115000"/>
              </a:lnSpc>
              <a:spcBef>
                <a:spcPts val="0"/>
              </a:spcBef>
            </a:pPr>
            <a:r>
              <a:rPr lang="en-US" sz="1600" dirty="0">
                <a:solidFill>
                  <a:srgbClr val="12284C"/>
                </a:solidFill>
                <a:latin typeface="Open Sans Light"/>
                <a:ea typeface="Calibri"/>
                <a:cs typeface="Calibri"/>
                <a:sym typeface="Calibri"/>
              </a:rPr>
              <a:t>Reports of student’s ability or willingness to communicate with adults or peers</a:t>
            </a:r>
            <a:endParaRPr lang="en-US" sz="1600" dirty="0">
              <a:solidFill>
                <a:srgbClr val="12284C"/>
              </a:solidFill>
              <a:latin typeface="Open Sans Light"/>
              <a:ea typeface="Calibri"/>
              <a:cs typeface="Calibri"/>
            </a:endParaRPr>
          </a:p>
          <a:p>
            <a:pPr>
              <a:lnSpc>
                <a:spcPct val="115000"/>
              </a:lnSpc>
              <a:spcBef>
                <a:spcPts val="0"/>
              </a:spcBef>
            </a:pPr>
            <a:r>
              <a:rPr lang="en-US" sz="1600" dirty="0">
                <a:solidFill>
                  <a:srgbClr val="12284C"/>
                </a:solidFill>
                <a:latin typeface="Open Sans Light"/>
                <a:ea typeface="Calibri"/>
                <a:cs typeface="Calibri"/>
                <a:sym typeface="Calibri"/>
              </a:rPr>
              <a:t>Emotional issues (e.g., perfectionism, frustration, feeling different, etc.)</a:t>
            </a:r>
            <a:endParaRPr lang="en-US" sz="1600" dirty="0">
              <a:solidFill>
                <a:srgbClr val="12284C"/>
              </a:solidFill>
              <a:latin typeface="Open Sans Light"/>
              <a:ea typeface="Calibri"/>
              <a:cs typeface="Calibri"/>
            </a:endParaRPr>
          </a:p>
          <a:p>
            <a:pPr>
              <a:lnSpc>
                <a:spcPct val="115000"/>
              </a:lnSpc>
              <a:spcBef>
                <a:spcPts val="0"/>
              </a:spcBef>
            </a:pPr>
            <a:r>
              <a:rPr lang="en-US" sz="1600" dirty="0">
                <a:solidFill>
                  <a:srgbClr val="12284C"/>
                </a:solidFill>
                <a:latin typeface="Open Sans Light"/>
                <a:ea typeface="Calibri"/>
                <a:cs typeface="Calibri"/>
                <a:sym typeface="Calibri"/>
              </a:rPr>
              <a:t>Score on problem-solving rubric</a:t>
            </a:r>
            <a:endParaRPr lang="en-US" sz="1600" dirty="0">
              <a:solidFill>
                <a:srgbClr val="12284C"/>
              </a:solidFill>
              <a:latin typeface="Open Sans Light"/>
              <a:ea typeface="Calibri"/>
              <a:cs typeface="Calibri"/>
            </a:endParaRPr>
          </a:p>
          <a:p>
            <a:pPr>
              <a:lnSpc>
                <a:spcPct val="115000"/>
              </a:lnSpc>
              <a:spcBef>
                <a:spcPts val="0"/>
              </a:spcBef>
            </a:pPr>
            <a:r>
              <a:rPr lang="en-US" sz="1600" dirty="0">
                <a:solidFill>
                  <a:srgbClr val="12284C"/>
                </a:solidFill>
                <a:latin typeface="Open Sans Light"/>
                <a:ea typeface="Calibri"/>
                <a:cs typeface="Calibri"/>
                <a:sym typeface="Calibri"/>
              </a:rPr>
              <a:t>Interview indicates interest in social/political issues</a:t>
            </a:r>
            <a:endParaRPr lang="en-US" sz="1600" dirty="0">
              <a:solidFill>
                <a:srgbClr val="12284C"/>
              </a:solidFill>
              <a:latin typeface="Open Sans Light"/>
              <a:ea typeface="Calibri"/>
              <a:cs typeface="Calibri"/>
            </a:endParaRPr>
          </a:p>
          <a:p>
            <a:pPr>
              <a:lnSpc>
                <a:spcPct val="115000"/>
              </a:lnSpc>
              <a:spcBef>
                <a:spcPts val="0"/>
              </a:spcBef>
            </a:pPr>
            <a:r>
              <a:rPr lang="en-US" sz="1600" dirty="0">
                <a:solidFill>
                  <a:srgbClr val="12284C"/>
                </a:solidFill>
                <a:latin typeface="Open Sans Light"/>
                <a:ea typeface="Calibri"/>
                <a:cs typeface="Calibri"/>
                <a:sym typeface="Calibri"/>
              </a:rPr>
              <a:t>Participation in community activities</a:t>
            </a:r>
            <a:endParaRPr lang="en-US" sz="1600" dirty="0">
              <a:solidFill>
                <a:srgbClr val="12284C"/>
              </a:solidFill>
              <a:latin typeface="Open Sans Light"/>
              <a:ea typeface="Calibri"/>
              <a:cs typeface="Calibri"/>
            </a:endParaRPr>
          </a:p>
          <a:p>
            <a:pPr>
              <a:lnSpc>
                <a:spcPct val="115000"/>
              </a:lnSpc>
              <a:spcBef>
                <a:spcPts val="0"/>
              </a:spcBef>
            </a:pPr>
            <a:r>
              <a:rPr lang="en-US" sz="1600" dirty="0">
                <a:solidFill>
                  <a:srgbClr val="12284C"/>
                </a:solidFill>
                <a:latin typeface="Open Sans Light"/>
                <a:ea typeface="Calibri"/>
                <a:cs typeface="Calibri"/>
                <a:sym typeface="Calibri"/>
              </a:rPr>
              <a:t>Results of Career Cruising (or other general education career inventory)</a:t>
            </a:r>
            <a:endParaRPr lang="en-US" sz="1600" dirty="0">
              <a:solidFill>
                <a:srgbClr val="12284C"/>
              </a:solidFill>
              <a:latin typeface="Open Sans Light"/>
              <a:ea typeface="Calibri"/>
              <a:cs typeface="Calibri"/>
            </a:endParaRPr>
          </a:p>
          <a:p>
            <a:pPr marL="0" indent="0">
              <a:lnSpc>
                <a:spcPct val="114999"/>
              </a:lnSpc>
              <a:spcBef>
                <a:spcPts val="0"/>
              </a:spcBef>
              <a:buNone/>
            </a:pPr>
            <a:endParaRPr lang="en-US" sz="1600" dirty="0">
              <a:solidFill>
                <a:srgbClr val="12284C"/>
              </a:solidFill>
              <a:latin typeface="Open Sans Light"/>
              <a:ea typeface="Calibri"/>
              <a:cs typeface="Calibri"/>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367004" y="71143"/>
            <a:ext cx="11457992" cy="1325563"/>
          </a:xfrm>
        </p:spPr>
        <p:txBody>
          <a:bodyPr/>
          <a:lstStyle/>
          <a:p>
            <a:r>
              <a:rPr lang="en-US"/>
              <a:t>KIAS: The KSDE Web Application</a:t>
            </a:r>
          </a:p>
        </p:txBody>
      </p:sp>
      <p:sp>
        <p:nvSpPr>
          <p:cNvPr id="2" name="TextBox 1">
            <a:extLst>
              <a:ext uri="{FF2B5EF4-FFF2-40B4-BE49-F238E27FC236}">
                <a16:creationId xmlns:a16="http://schemas.microsoft.com/office/drawing/2014/main" id="{CAA7FB8B-1BA7-46ED-95AF-0B9FA651C525}"/>
              </a:ext>
            </a:extLst>
          </p:cNvPr>
          <p:cNvSpPr txBox="1"/>
          <p:nvPr/>
        </p:nvSpPr>
        <p:spPr>
          <a:xfrm>
            <a:off x="454091" y="1195742"/>
            <a:ext cx="4886940" cy="401648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i="1">
                <a:solidFill>
                  <a:srgbClr val="12284C"/>
                </a:solidFill>
              </a:rPr>
              <a:t>New users must register for </a:t>
            </a:r>
            <a:r>
              <a:rPr lang="en-US" sz="2400"/>
              <a:t>a new Common Authentication Login.</a:t>
            </a:r>
          </a:p>
          <a:p>
            <a:pPr marL="285750" indent="-285750">
              <a:spcAft>
                <a:spcPts val="600"/>
              </a:spcAft>
              <a:buFont typeface="Arial" panose="020B0604020202020204" pitchFamily="34" charset="0"/>
              <a:buChar char="•"/>
            </a:pPr>
            <a:r>
              <a:rPr lang="en-US" sz="2400"/>
              <a:t>Users will be notified when access is approved.</a:t>
            </a:r>
          </a:p>
          <a:p>
            <a:pPr marL="285750" indent="-285750">
              <a:spcAft>
                <a:spcPts val="600"/>
              </a:spcAft>
              <a:buFont typeface="Arial" panose="020B0604020202020204" pitchFamily="34" charset="0"/>
              <a:buChar char="•"/>
            </a:pPr>
            <a:r>
              <a:rPr lang="en-US" sz="2400"/>
              <a:t>Depending on the new user’s account type, after approval, they may need to be promoted (see </a:t>
            </a:r>
            <a:r>
              <a:rPr lang="en-US" sz="2400">
                <a:hlinkClick r:id="rId4"/>
              </a:rPr>
              <a:t>Quick Start Guide</a:t>
            </a:r>
            <a:r>
              <a:rPr lang="en-US" sz="2400"/>
              <a:t>).</a:t>
            </a:r>
          </a:p>
          <a:p>
            <a:pPr marL="285750" indent="-285750">
              <a:spcAft>
                <a:spcPts val="600"/>
              </a:spcAft>
              <a:buFont typeface="Arial" panose="020B0604020202020204" pitchFamily="34" charset="0"/>
              <a:buChar char="•"/>
            </a:pPr>
            <a:r>
              <a:rPr lang="en-US" sz="2400"/>
              <a:t>Never share login information with anyone.</a:t>
            </a:r>
          </a:p>
        </p:txBody>
      </p:sp>
      <p:sp>
        <p:nvSpPr>
          <p:cNvPr id="10" name="TextBox 9">
            <a:extLst>
              <a:ext uri="{FF2B5EF4-FFF2-40B4-BE49-F238E27FC236}">
                <a16:creationId xmlns:a16="http://schemas.microsoft.com/office/drawing/2014/main" id="{7FADFD07-973E-46E8-ABD9-A8B20C77B4CA}"/>
              </a:ext>
            </a:extLst>
          </p:cNvPr>
          <p:cNvSpPr txBox="1"/>
          <p:nvPr/>
        </p:nvSpPr>
        <p:spPr>
          <a:xfrm>
            <a:off x="488272" y="5705808"/>
            <a:ext cx="5054141" cy="369332"/>
          </a:xfrm>
          <a:prstGeom prst="rect">
            <a:avLst/>
          </a:prstGeom>
          <a:noFill/>
          <a:ln>
            <a:solidFill>
              <a:schemeClr val="accent5"/>
            </a:solidFill>
          </a:ln>
        </p:spPr>
        <p:txBody>
          <a:bodyPr wrap="none" rtlCol="0">
            <a:spAutoFit/>
          </a:bodyPr>
          <a:lstStyle/>
          <a:p>
            <a:r>
              <a:rPr lang="en-US" b="1">
                <a:solidFill>
                  <a:schemeClr val="accent2">
                    <a:lumMod val="50000"/>
                    <a:lumOff val="50000"/>
                  </a:schemeClr>
                </a:solidFill>
                <a:hlinkClick r:id="rId5">
                  <a:extLst>
                    <a:ext uri="{A12FA001-AC4F-418D-AE19-62706E023703}">
                      <ahyp:hlinkClr xmlns:ahyp="http://schemas.microsoft.com/office/drawing/2018/hyperlinkcolor" val="tx"/>
                    </a:ext>
                  </a:extLst>
                </a:hlinkClick>
              </a:rPr>
              <a:t>https://apps.ksde.org/authentication/login.aspx</a:t>
            </a:r>
            <a:endParaRPr lang="en-US" b="1">
              <a:solidFill>
                <a:schemeClr val="accent2">
                  <a:lumMod val="50000"/>
                  <a:lumOff val="50000"/>
                </a:schemeClr>
              </a:solidFill>
            </a:endParaRPr>
          </a:p>
        </p:txBody>
      </p:sp>
      <p:pic>
        <p:nvPicPr>
          <p:cNvPr id="3" name="Picture 2" descr="screen shot image of User Login for KSDE Web Applications">
            <a:extLst>
              <a:ext uri="{FF2B5EF4-FFF2-40B4-BE49-F238E27FC236}">
                <a16:creationId xmlns:a16="http://schemas.microsoft.com/office/drawing/2014/main" id="{0FAA334B-493A-48C6-B17D-94ECD9935AB4}"/>
              </a:ext>
            </a:extLst>
          </p:cNvPr>
          <p:cNvPicPr>
            <a:picLocks noChangeAspect="1"/>
          </p:cNvPicPr>
          <p:nvPr/>
        </p:nvPicPr>
        <p:blipFill>
          <a:blip r:embed="rId6"/>
          <a:stretch>
            <a:fillRect/>
          </a:stretch>
        </p:blipFill>
        <p:spPr>
          <a:xfrm>
            <a:off x="5428117" y="1287126"/>
            <a:ext cx="6222706" cy="4735722"/>
          </a:xfrm>
          <a:prstGeom prst="rect">
            <a:avLst/>
          </a:prstGeom>
        </p:spPr>
      </p:pic>
      <mc:AlternateContent xmlns:mc="http://schemas.openxmlformats.org/markup-compatibility/2006" xmlns:p14="http://schemas.microsoft.com/office/powerpoint/2010/main">
        <mc:Choice Requires="p14">
          <p:contentPart p14:bwMode="auto" r:id="rId7">
            <p14:nvContentPartPr>
              <p14:cNvPr id="9" name="Ink 3" descr="Red circle around the New User Registration on the User Login for KSDE Web Applicaitons">
                <a:extLst>
                  <a:ext uri="{FF2B5EF4-FFF2-40B4-BE49-F238E27FC236}">
                    <a16:creationId xmlns:a16="http://schemas.microsoft.com/office/drawing/2014/main" id="{C457CD8D-FC8A-45FE-9EBB-00CF42F9B56D}"/>
                  </a:ext>
                </a:extLst>
              </p14:cNvPr>
              <p14:cNvContentPartPr/>
              <p14:nvPr/>
            </p14:nvContentPartPr>
            <p14:xfrm>
              <a:off x="5352983" y="4909002"/>
              <a:ext cx="6075360" cy="1209240"/>
            </p14:xfrm>
          </p:contentPart>
        </mc:Choice>
        <mc:Fallback xmlns="">
          <p:pic>
            <p:nvPicPr>
              <p:cNvPr id="9" name="Ink 3" descr="Red circle around the New User Registration on the User Login for KSDE Web Applicaitons">
                <a:extLst>
                  <a:ext uri="{FF2B5EF4-FFF2-40B4-BE49-F238E27FC236}">
                    <a16:creationId xmlns:a16="http://schemas.microsoft.com/office/drawing/2014/main" id="{C457CD8D-FC8A-45FE-9EBB-00CF42F9B56D}"/>
                  </a:ext>
                </a:extLst>
              </p:cNvPr>
              <p:cNvPicPr/>
              <p:nvPr/>
            </p:nvPicPr>
            <p:blipFill>
              <a:blip r:embed="rId8"/>
              <a:stretch>
                <a:fillRect/>
              </a:stretch>
            </p:blipFill>
            <p:spPr>
              <a:xfrm>
                <a:off x="5334983" y="4891002"/>
                <a:ext cx="6111000" cy="1244880"/>
              </a:xfrm>
              <a:prstGeom prst="rect">
                <a:avLst/>
              </a:prstGeom>
            </p:spPr>
          </p:pic>
        </mc:Fallback>
      </mc:AlternateContent>
    </p:spTree>
    <p:custDataLst>
      <p:tags r:id="rId1"/>
    </p:custDataLst>
    <p:extLst>
      <p:ext uri="{BB962C8B-B14F-4D97-AF65-F5344CB8AC3E}">
        <p14:creationId xmlns:p14="http://schemas.microsoft.com/office/powerpoint/2010/main" val="299768169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012DAB4C-F01E-4B52-BABC-19CD88D2C420}"/>
              </a:ext>
            </a:extLst>
          </p:cNvPr>
          <p:cNvSpPr>
            <a:spLocks noGrp="1"/>
          </p:cNvSpPr>
          <p:nvPr>
            <p:ph type="title"/>
          </p:nvPr>
        </p:nvSpPr>
        <p:spPr>
          <a:xfrm>
            <a:off x="676835" y="-560033"/>
            <a:ext cx="10515600" cy="458671"/>
          </a:xfrm>
        </p:spPr>
        <p:txBody>
          <a:bodyPr>
            <a:noAutofit/>
          </a:bodyPr>
          <a:lstStyle/>
          <a:p>
            <a:r>
              <a:rPr lang="en-US" sz="1700" dirty="0">
                <a:latin typeface="+mn-lt"/>
              </a:rPr>
              <a:t>Question 13</a:t>
            </a:r>
          </a:p>
        </p:txBody>
      </p:sp>
      <p:sp>
        <p:nvSpPr>
          <p:cNvPr id="2" name="Content Placeholder 1">
            <a:extLst>
              <a:ext uri="{FF2B5EF4-FFF2-40B4-BE49-F238E27FC236}">
                <a16:creationId xmlns:a16="http://schemas.microsoft.com/office/drawing/2014/main" id="{398AA94E-9D8B-40B5-88DA-93E182167F9E}"/>
              </a:ext>
            </a:extLst>
          </p:cNvPr>
          <p:cNvSpPr>
            <a:spLocks noGrp="1"/>
          </p:cNvSpPr>
          <p:nvPr>
            <p:ph idx="1"/>
          </p:nvPr>
        </p:nvSpPr>
        <p:spPr>
          <a:xfrm>
            <a:off x="838198" y="138002"/>
            <a:ext cx="10515600" cy="2967678"/>
          </a:xfrm>
        </p:spPr>
        <p:txBody>
          <a:bodyPr>
            <a:normAutofit fontScale="62500" lnSpcReduction="20000"/>
          </a:bodyPr>
          <a:lstStyle/>
          <a:p>
            <a:pPr marL="0" indent="0">
              <a:lnSpc>
                <a:spcPct val="120000"/>
              </a:lnSpc>
              <a:buNone/>
            </a:pPr>
            <a:r>
              <a:rPr lang="en-US" b="1" dirty="0"/>
              <a:t>13</a:t>
            </a:r>
            <a:r>
              <a:rPr lang="en-US" dirty="0"/>
              <a:t>. Does the IEP describe how the student’s disability or giftedness affects the student’s involvement and progress in the general education curriculum as part of the PLAAFPs? For preschool children, as appropriate, does the IEP describe how the disability affects the child’s participation in appropriate activities as part of the PLAAFPs? 34 C.F.R. 300.320(a)(1)(i); K.S.A. 72-3429(c)(1)(A)-(B)</a:t>
            </a:r>
            <a:br>
              <a:rPr lang="en-US" dirty="0"/>
            </a:br>
            <a:br>
              <a:rPr lang="en-US" dirty="0"/>
            </a:br>
            <a:r>
              <a:rPr lang="en-US" b="1" dirty="0"/>
              <a:t>METHOD</a:t>
            </a:r>
            <a:r>
              <a:rPr lang="en-US" dirty="0"/>
              <a:t>: Review the PLAAFP section of the IEP for a specific description of how the student’s disability or giftedness affects the student’s involvement and progress in the general curriculum. For preschool children, review the PLAAFP section of the IEP for a description of how the disability affects the child’s participation in appropriate activities.</a:t>
            </a:r>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367002" y="3105680"/>
            <a:ext cx="5394604" cy="2928524"/>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a:solidFill>
                  <a:srgbClr val="000000"/>
                </a:solidFill>
                <a:latin typeface="+mn-lt"/>
                <a:ea typeface="Arial Narrow"/>
                <a:cs typeface="Arial Narrow"/>
                <a:sym typeface="Arial Narrow"/>
              </a:rPr>
              <a:t>YES</a:t>
            </a:r>
          </a:p>
          <a:p>
            <a:pPr marL="95250" lvl="0" indent="0">
              <a:lnSpc>
                <a:spcPct val="100000"/>
              </a:lnSpc>
              <a:buNone/>
            </a:pPr>
            <a:r>
              <a:rPr lang="en-US" sz="1200" b="1" kern="0">
                <a:solidFill>
                  <a:srgbClr val="000000"/>
                </a:solidFill>
                <a:latin typeface="+mn-lt"/>
                <a:ea typeface="Arial Narrow"/>
                <a:cs typeface="Arial Narrow"/>
                <a:sym typeface="Arial Narrow"/>
              </a:rPr>
              <a:t>Select YES if the PLAAFP in the IEP includes a specific description of how the student’s disability or giftedness affects the student's involvement and progress in the general curriculum. </a:t>
            </a:r>
          </a:p>
          <a:p>
            <a:pPr marL="95250" lvl="0" indent="0">
              <a:lnSpc>
                <a:spcPct val="100000"/>
              </a:lnSpc>
              <a:buNone/>
            </a:pPr>
            <a:r>
              <a:rPr lang="en-US" sz="1200" b="1" kern="0">
                <a:solidFill>
                  <a:srgbClr val="000000"/>
                </a:solidFill>
                <a:latin typeface="+mn-lt"/>
                <a:ea typeface="Arial Narrow"/>
                <a:cs typeface="Arial Narrow"/>
                <a:sym typeface="Arial Narrow"/>
              </a:rPr>
              <a:t>For preschool children, select YES if the PLAAFP in the IEP describes how the disability affects the child’s participation in appropriate activities.</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6095998" y="3105680"/>
            <a:ext cx="5190836" cy="2928524"/>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latin typeface="+mn-lt"/>
              </a:rPr>
              <a:t>NO </a:t>
            </a:r>
          </a:p>
          <a:p>
            <a:pPr marL="0" indent="0">
              <a:buNone/>
            </a:pPr>
            <a:r>
              <a:rPr lang="en-US" sz="1200" b="1">
                <a:latin typeface="+mn-lt"/>
              </a:rPr>
              <a:t>Select NO if the PLAAFP in the IEP DOES NOT include a specific description of how the student’s disability or giftedness affects the student's involvement and progress in the general curriculum. </a:t>
            </a:r>
          </a:p>
          <a:p>
            <a:pPr marL="0" indent="0">
              <a:buNone/>
            </a:pPr>
            <a:r>
              <a:rPr lang="en-US" sz="1200" b="1">
                <a:latin typeface="+mn-lt"/>
              </a:rPr>
              <a:t>For preschool children, select NO if the PLAAFP in the IEP DOES NOT describe how the disability affects the child’s participation in appropriate activities.</a:t>
            </a:r>
            <a:endParaRPr lang="en-US" sz="1200" b="1"/>
          </a:p>
        </p:txBody>
      </p:sp>
      <p:sp>
        <p:nvSpPr>
          <p:cNvPr id="4" name="Rectangle 3">
            <a:extLst>
              <a:ext uri="{FF2B5EF4-FFF2-40B4-BE49-F238E27FC236}">
                <a16:creationId xmlns:a16="http://schemas.microsoft.com/office/drawing/2014/main" id="{2C5CB90F-C1B9-4463-8D1B-B994371FAB1D}"/>
              </a:ext>
            </a:extLst>
          </p:cNvPr>
          <p:cNvSpPr/>
          <p:nvPr/>
        </p:nvSpPr>
        <p:spPr>
          <a:xfrm>
            <a:off x="367002" y="6034204"/>
            <a:ext cx="3429144" cy="338554"/>
          </a:xfrm>
          <a:prstGeom prst="rect">
            <a:avLst/>
          </a:prstGeom>
        </p:spPr>
        <p:txBody>
          <a:bodyPr wrap="none">
            <a:spAutoFit/>
          </a:bodyPr>
          <a:lstStyle/>
          <a:p>
            <a:pPr lvl="0"/>
            <a:r>
              <a:rPr lang="en-US" sz="800">
                <a:solidFill>
                  <a:srgbClr val="12284C"/>
                </a:solidFill>
              </a:rPr>
              <a:t>Kansas Special Education Process Handbook, Chapter 4, Section E.2.a..</a:t>
            </a:r>
          </a:p>
          <a:p>
            <a:pPr lvl="0"/>
            <a:r>
              <a:rPr lang="en-US" sz="800">
                <a:solidFill>
                  <a:srgbClr val="12284C"/>
                </a:solidFill>
              </a:rPr>
              <a:t>.</a:t>
            </a:r>
          </a:p>
        </p:txBody>
      </p:sp>
    </p:spTree>
    <p:custDataLst>
      <p:tags r:id="rId1"/>
    </p:custDataLst>
    <p:extLst>
      <p:ext uri="{BB962C8B-B14F-4D97-AF65-F5344CB8AC3E}">
        <p14:creationId xmlns:p14="http://schemas.microsoft.com/office/powerpoint/2010/main" val="423789705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5" name="Title 4">
            <a:extLst>
              <a:ext uri="{FF2B5EF4-FFF2-40B4-BE49-F238E27FC236}">
                <a16:creationId xmlns:a16="http://schemas.microsoft.com/office/drawing/2014/main" id="{22669D7D-8D3B-429F-A297-DB28EAEF1607}"/>
              </a:ext>
            </a:extLst>
          </p:cNvPr>
          <p:cNvSpPr txBox="1">
            <a:spLocks noGrp="1"/>
          </p:cNvSpPr>
          <p:nvPr>
            <p:ph type="title" idx="4294967295"/>
          </p:nvPr>
        </p:nvSpPr>
        <p:spPr>
          <a:xfrm>
            <a:off x="1692876" y="1045227"/>
            <a:ext cx="9094573"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mn-lt"/>
                <a:ea typeface="+mn-ea"/>
                <a:cs typeface="+mn-cs"/>
              </a:rPr>
              <a:t>Examples of What Impact of Exceptionality Could Look Like: </a:t>
            </a:r>
          </a:p>
        </p:txBody>
      </p:sp>
      <p:graphicFrame>
        <p:nvGraphicFramePr>
          <p:cNvPr id="4" name="Content Placeholder 3">
            <a:extLst>
              <a:ext uri="{FF2B5EF4-FFF2-40B4-BE49-F238E27FC236}">
                <a16:creationId xmlns:a16="http://schemas.microsoft.com/office/drawing/2014/main" id="{75A31581-7C68-4F9C-9D5E-10AAC22B8D0C}"/>
              </a:ext>
            </a:extLst>
          </p:cNvPr>
          <p:cNvGraphicFramePr>
            <a:graphicFrameLocks noGrp="1"/>
          </p:cNvGraphicFramePr>
          <p:nvPr>
            <p:ph idx="1"/>
            <p:extLst>
              <p:ext uri="{D42A27DB-BD31-4B8C-83A1-F6EECF244321}">
                <p14:modId xmlns:p14="http://schemas.microsoft.com/office/powerpoint/2010/main" val="925512500"/>
              </p:ext>
            </p:extLst>
          </p:nvPr>
        </p:nvGraphicFramePr>
        <p:xfrm>
          <a:off x="838200" y="1691558"/>
          <a:ext cx="10515600" cy="382981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89191024"/>
                    </a:ext>
                  </a:extLst>
                </a:gridCol>
                <a:gridCol w="5257800">
                  <a:extLst>
                    <a:ext uri="{9D8B030D-6E8A-4147-A177-3AD203B41FA5}">
                      <a16:colId xmlns:a16="http://schemas.microsoft.com/office/drawing/2014/main" val="2603585582"/>
                    </a:ext>
                  </a:extLst>
                </a:gridCol>
              </a:tblGrid>
              <a:tr h="547116">
                <a:tc>
                  <a:txBody>
                    <a:bodyPr/>
                    <a:lstStyle/>
                    <a:p>
                      <a:pPr marL="285750" indent="-285750">
                        <a:buFont typeface="Arial" panose="020B0604020202020204" pitchFamily="34" charset="0"/>
                        <a:buChar char="•"/>
                      </a:pPr>
                      <a:r>
                        <a:rPr lang="en-US" b="0">
                          <a:solidFill>
                            <a:sysClr val="windowText" lastClr="000000"/>
                          </a:solidFill>
                        </a:rPr>
                        <a:t>Instructional Level</a:t>
                      </a:r>
                    </a:p>
                  </a:txBody>
                  <a:tcPr>
                    <a:solidFill>
                      <a:srgbClr val="FFF0E7"/>
                    </a:solidFill>
                  </a:tcPr>
                </a:tc>
                <a:tc>
                  <a:txBody>
                    <a:bodyPr/>
                    <a:lstStyle/>
                    <a:p>
                      <a:pPr marL="285750" indent="-285750">
                        <a:buFont typeface="Arial" panose="020B0604020202020204" pitchFamily="34" charset="0"/>
                        <a:buChar char="•"/>
                      </a:pPr>
                      <a:r>
                        <a:rPr lang="en-US" b="0">
                          <a:solidFill>
                            <a:sysClr val="windowText" lastClr="000000"/>
                          </a:solidFill>
                        </a:rPr>
                        <a:t>Reading Level</a:t>
                      </a:r>
                    </a:p>
                  </a:txBody>
                  <a:tcPr>
                    <a:solidFill>
                      <a:srgbClr val="FFF0E7"/>
                    </a:solidFill>
                  </a:tcPr>
                </a:tc>
                <a:extLst>
                  <a:ext uri="{0D108BD9-81ED-4DB2-BD59-A6C34878D82A}">
                    <a16:rowId xmlns:a16="http://schemas.microsoft.com/office/drawing/2014/main" val="988669100"/>
                  </a:ext>
                </a:extLst>
              </a:tr>
              <a:tr h="547116">
                <a:tc>
                  <a:txBody>
                    <a:bodyPr/>
                    <a:lstStyle/>
                    <a:p>
                      <a:pPr marL="285750" indent="-285750">
                        <a:buFont typeface="Arial" panose="020B0604020202020204" pitchFamily="34" charset="0"/>
                        <a:buChar char="•"/>
                      </a:pPr>
                      <a:r>
                        <a:rPr lang="en-US"/>
                        <a:t>Effect of Processing Ability</a:t>
                      </a:r>
                    </a:p>
                  </a:txBody>
                  <a:tcPr/>
                </a:tc>
                <a:tc>
                  <a:txBody>
                    <a:bodyPr/>
                    <a:lstStyle/>
                    <a:p>
                      <a:pPr marL="285750" indent="-285750">
                        <a:buFont typeface="Arial" panose="020B0604020202020204" pitchFamily="34" charset="0"/>
                        <a:buChar char="•"/>
                      </a:pPr>
                      <a:r>
                        <a:rPr lang="en-US"/>
                        <a:t>Impact of Cognitive Ability</a:t>
                      </a:r>
                    </a:p>
                  </a:txBody>
                  <a:tcPr/>
                </a:tc>
                <a:extLst>
                  <a:ext uri="{0D108BD9-81ED-4DB2-BD59-A6C34878D82A}">
                    <a16:rowId xmlns:a16="http://schemas.microsoft.com/office/drawing/2014/main" val="3227344149"/>
                  </a:ext>
                </a:extLst>
              </a:tr>
              <a:tr h="547116">
                <a:tc>
                  <a:txBody>
                    <a:bodyPr/>
                    <a:lstStyle/>
                    <a:p>
                      <a:pPr marL="285750" indent="-285750">
                        <a:buFont typeface="Arial" panose="020B0604020202020204" pitchFamily="34" charset="0"/>
                        <a:buChar char="•"/>
                      </a:pPr>
                      <a:r>
                        <a:rPr lang="en-US"/>
                        <a:t>Rate of Progress with Supports</a:t>
                      </a:r>
                    </a:p>
                  </a:txBody>
                  <a:tcPr/>
                </a:tc>
                <a:tc>
                  <a:txBody>
                    <a:bodyPr/>
                    <a:lstStyle/>
                    <a:p>
                      <a:pPr marL="285750" indent="-285750">
                        <a:buFont typeface="Arial" panose="020B0604020202020204" pitchFamily="34" charset="0"/>
                        <a:buChar char="•"/>
                      </a:pPr>
                      <a:r>
                        <a:rPr lang="en-US"/>
                        <a:t>Birth-6 Curriculum Measures</a:t>
                      </a:r>
                    </a:p>
                  </a:txBody>
                  <a:tcPr/>
                </a:tc>
                <a:extLst>
                  <a:ext uri="{0D108BD9-81ED-4DB2-BD59-A6C34878D82A}">
                    <a16:rowId xmlns:a16="http://schemas.microsoft.com/office/drawing/2014/main" val="3478549506"/>
                  </a:ext>
                </a:extLst>
              </a:tr>
              <a:tr h="547116">
                <a:tc>
                  <a:txBody>
                    <a:bodyPr/>
                    <a:lstStyle/>
                    <a:p>
                      <a:pPr marL="285750" indent="-285750">
                        <a:buFont typeface="Arial" panose="020B0604020202020204" pitchFamily="34" charset="0"/>
                        <a:buChar char="•"/>
                      </a:pPr>
                      <a:r>
                        <a:rPr lang="en-US"/>
                        <a:t>Routines-Based Assessments</a:t>
                      </a:r>
                    </a:p>
                  </a:txBody>
                  <a:tcPr/>
                </a:tc>
                <a:tc>
                  <a:txBody>
                    <a:bodyPr/>
                    <a:lstStyle/>
                    <a:p>
                      <a:pPr marL="285750" indent="-285750">
                        <a:buFont typeface="Arial" panose="020B0604020202020204" pitchFamily="34" charset="0"/>
                        <a:buChar char="•"/>
                      </a:pPr>
                      <a:r>
                        <a:rPr lang="en-US"/>
                        <a:t>Supports Needed For Growth</a:t>
                      </a:r>
                    </a:p>
                  </a:txBody>
                  <a:tcPr/>
                </a:tc>
                <a:extLst>
                  <a:ext uri="{0D108BD9-81ED-4DB2-BD59-A6C34878D82A}">
                    <a16:rowId xmlns:a16="http://schemas.microsoft.com/office/drawing/2014/main" val="3260577010"/>
                  </a:ext>
                </a:extLst>
              </a:tr>
              <a:tr h="547116">
                <a:tc>
                  <a:txBody>
                    <a:bodyPr/>
                    <a:lstStyle/>
                    <a:p>
                      <a:pPr marL="285750" indent="-285750">
                        <a:buFont typeface="Arial" panose="020B0604020202020204" pitchFamily="34" charset="0"/>
                        <a:buChar char="•"/>
                      </a:pPr>
                      <a:r>
                        <a:rPr lang="en-US"/>
                        <a:t>Performance on Classroom Quizzes or Tests</a:t>
                      </a:r>
                    </a:p>
                  </a:txBody>
                  <a:tcPr/>
                </a:tc>
                <a:tc>
                  <a:txBody>
                    <a:bodyPr/>
                    <a:lstStyle/>
                    <a:p>
                      <a:pPr marL="285750" indent="-285750">
                        <a:buFont typeface="Arial" panose="020B0604020202020204" pitchFamily="34" charset="0"/>
                        <a:buChar char="•"/>
                      </a:pPr>
                      <a:r>
                        <a:rPr lang="en-US"/>
                        <a:t>Behavioral Impacts on Learning</a:t>
                      </a:r>
                    </a:p>
                  </a:txBody>
                  <a:tcPr/>
                </a:tc>
                <a:extLst>
                  <a:ext uri="{0D108BD9-81ED-4DB2-BD59-A6C34878D82A}">
                    <a16:rowId xmlns:a16="http://schemas.microsoft.com/office/drawing/2014/main" val="817206193"/>
                  </a:ext>
                </a:extLst>
              </a:tr>
              <a:tr h="547116">
                <a:tc>
                  <a:txBody>
                    <a:bodyPr/>
                    <a:lstStyle/>
                    <a:p>
                      <a:pPr marL="285750" indent="-285750">
                        <a:buFont typeface="Arial" panose="020B0604020202020204" pitchFamily="34" charset="0"/>
                        <a:buChar char="•"/>
                      </a:pPr>
                      <a:r>
                        <a:rPr lang="en-US"/>
                        <a:t>Current Performance vs Past Performance</a:t>
                      </a:r>
                    </a:p>
                  </a:txBody>
                  <a:tcPr/>
                </a:tc>
                <a:tc>
                  <a:txBody>
                    <a:bodyPr/>
                    <a:lstStyle/>
                    <a:p>
                      <a:pPr marL="285750" indent="-285750">
                        <a:buFont typeface="Arial" panose="020B0604020202020204" pitchFamily="34" charset="0"/>
                        <a:buChar char="•"/>
                      </a:pPr>
                      <a:r>
                        <a:rPr lang="en-US"/>
                        <a:t>Match of Skills to Post-School Outcomes</a:t>
                      </a:r>
                    </a:p>
                  </a:txBody>
                  <a:tcPr/>
                </a:tc>
                <a:extLst>
                  <a:ext uri="{0D108BD9-81ED-4DB2-BD59-A6C34878D82A}">
                    <a16:rowId xmlns:a16="http://schemas.microsoft.com/office/drawing/2014/main" val="2350664051"/>
                  </a:ext>
                </a:extLst>
              </a:tr>
              <a:tr h="547116">
                <a:tc>
                  <a:txBody>
                    <a:bodyPr/>
                    <a:lstStyle/>
                    <a:p>
                      <a:pPr marL="285750" indent="-285750">
                        <a:buFont typeface="Arial" panose="020B0604020202020204" pitchFamily="34" charset="0"/>
                        <a:buChar char="•"/>
                      </a:pPr>
                      <a:r>
                        <a:rPr lang="en-US"/>
                        <a:t>Impact of Language for ESOL Students</a:t>
                      </a:r>
                    </a:p>
                  </a:txBody>
                  <a:tcPr/>
                </a:tc>
                <a:tc>
                  <a:txBody>
                    <a:bodyPr/>
                    <a:lstStyle/>
                    <a:p>
                      <a:pPr marL="285750" indent="-285750">
                        <a:buFont typeface="Arial" panose="020B0604020202020204" pitchFamily="34" charset="0"/>
                        <a:buChar char="•"/>
                      </a:pPr>
                      <a:r>
                        <a:rPr lang="en-US"/>
                        <a:t>Ability to Engage in Joint Attention</a:t>
                      </a:r>
                    </a:p>
                  </a:txBody>
                  <a:tcPr/>
                </a:tc>
                <a:extLst>
                  <a:ext uri="{0D108BD9-81ED-4DB2-BD59-A6C34878D82A}">
                    <a16:rowId xmlns:a16="http://schemas.microsoft.com/office/drawing/2014/main" val="2440711986"/>
                  </a:ext>
                </a:extLst>
              </a:tr>
            </a:tbl>
          </a:graphicData>
        </a:graphic>
      </p:graphicFrame>
    </p:spTree>
    <p:custDataLst>
      <p:tags r:id="rId1"/>
    </p:custDataLst>
    <p:extLst>
      <p:ext uri="{BB962C8B-B14F-4D97-AF65-F5344CB8AC3E}">
        <p14:creationId xmlns:p14="http://schemas.microsoft.com/office/powerpoint/2010/main" val="302444467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0E4DD8-51D3-C943-8732-734195A2BAA2}"/>
              </a:ext>
            </a:extLst>
          </p:cNvPr>
          <p:cNvSpPr>
            <a:spLocks noGrp="1"/>
          </p:cNvSpPr>
          <p:nvPr>
            <p:ph idx="1"/>
          </p:nvPr>
        </p:nvSpPr>
        <p:spPr/>
        <p:txBody>
          <a:bodyPr>
            <a:normAutofit fontScale="70000" lnSpcReduction="20000"/>
          </a:bodyPr>
          <a:lstStyle/>
          <a:p>
            <a:pPr marL="457200" indent="-457200">
              <a:lnSpc>
                <a:spcPct val="120000"/>
              </a:lnSpc>
            </a:pPr>
            <a:r>
              <a:rPr lang="en-US" dirty="0">
                <a:latin typeface="Open Sans Light"/>
                <a:ea typeface="Open Sans Light"/>
                <a:cs typeface="Open Sans Light"/>
              </a:rPr>
              <a:t>Stephanie, a third grader, when given a sixth grade-level mixed math operations probe that includes fractions, decimals, and percents, is able to correctly solve 87% of all problems presented. This means that Stephanie is approximately 3 years ahead of her typical third grade peers in math calculation. In areas of math other than calculation, Stephanie has mastered most of the fourth grade, but very few of the fifth-grade math standards. She is not yet able to solve one-step equations with one variable and she is not yet able to use function tables to model algebraic relationships. She has learned to make one, but not two transformations in the area of geometry. In probability, she has not yet learned how to use fractions to represent the probability of an event. </a:t>
            </a:r>
            <a:endParaRPr lang="en-US" dirty="0"/>
          </a:p>
          <a:p>
            <a:pPr marL="457200" indent="-457200">
              <a:lnSpc>
                <a:spcPct val="120000"/>
              </a:lnSpc>
              <a:buClr>
                <a:srgbClr val="12284C"/>
              </a:buClr>
            </a:pPr>
            <a:r>
              <a:rPr lang="en-US" dirty="0">
                <a:latin typeface="Open Sans Light"/>
                <a:ea typeface="Open Sans Light"/>
                <a:cs typeface="Open Sans Light"/>
              </a:rPr>
              <a:t>Jose’s current academic levels are at grade level in the language arts area, but he is extremely high in the area of math.  Although he is in 6</a:t>
            </a:r>
            <a:r>
              <a:rPr lang="en-US" baseline="30000" dirty="0">
                <a:latin typeface="Open Sans Light"/>
                <a:ea typeface="Open Sans Light"/>
                <a:cs typeface="Open Sans Light"/>
              </a:rPr>
              <a:t>th</a:t>
            </a:r>
            <a:r>
              <a:rPr lang="en-US" dirty="0">
                <a:latin typeface="Open Sans Light"/>
                <a:ea typeface="Open Sans Light"/>
                <a:cs typeface="Open Sans Light"/>
              </a:rPr>
              <a:t> grade, he has already mastered the 7</a:t>
            </a:r>
            <a:r>
              <a:rPr lang="en-US" baseline="30000" dirty="0">
                <a:latin typeface="Open Sans Light"/>
                <a:ea typeface="Open Sans Light"/>
                <a:cs typeface="Open Sans Light"/>
              </a:rPr>
              <a:t>th</a:t>
            </a:r>
            <a:r>
              <a:rPr lang="en-US" dirty="0">
                <a:latin typeface="Open Sans Light"/>
                <a:ea typeface="Open Sans Light"/>
                <a:cs typeface="Open Sans Light"/>
              </a:rPr>
              <a:t> and 8</a:t>
            </a:r>
            <a:r>
              <a:rPr lang="en-US" baseline="30000" dirty="0">
                <a:latin typeface="Open Sans Light"/>
                <a:ea typeface="Open Sans Light"/>
                <a:cs typeface="Open Sans Light"/>
              </a:rPr>
              <a:t>th</a:t>
            </a:r>
            <a:r>
              <a:rPr lang="en-US" dirty="0">
                <a:latin typeface="Open Sans Light"/>
                <a:ea typeface="Open Sans Light"/>
                <a:cs typeface="Open Sans Light"/>
              </a:rPr>
              <a:t> grade math outcomes.  In order to progress in the math curriculum, he needs to enroll in the ninth-grade algebra class.</a:t>
            </a:r>
          </a:p>
          <a:p>
            <a:pPr marL="457200" indent="-457200">
              <a:lnSpc>
                <a:spcPct val="120000"/>
              </a:lnSpc>
            </a:pPr>
            <a:endParaRPr lang="en-US" dirty="0"/>
          </a:p>
          <a:p>
            <a:pPr marL="457200" indent="-457200">
              <a:lnSpc>
                <a:spcPct val="120000"/>
              </a:lnSpc>
            </a:pPr>
            <a:endParaRPr lang="en-US" dirty="0"/>
          </a:p>
        </p:txBody>
      </p:sp>
      <p:sp>
        <p:nvSpPr>
          <p:cNvPr id="4" name="Title 3">
            <a:extLst>
              <a:ext uri="{FF2B5EF4-FFF2-40B4-BE49-F238E27FC236}">
                <a16:creationId xmlns:a16="http://schemas.microsoft.com/office/drawing/2014/main" id="{1520A05A-4C46-2F08-F27C-A42180E1F1F9}"/>
              </a:ext>
            </a:extLst>
          </p:cNvPr>
          <p:cNvSpPr>
            <a:spLocks noGrp="1"/>
          </p:cNvSpPr>
          <p:nvPr>
            <p:ph type="title"/>
          </p:nvPr>
        </p:nvSpPr>
        <p:spPr/>
        <p:txBody>
          <a:bodyPr/>
          <a:lstStyle/>
          <a:p>
            <a:r>
              <a:rPr lang="en-US" dirty="0">
                <a:latin typeface="Open Sans Semibold"/>
                <a:ea typeface="Open Sans Semibold"/>
                <a:cs typeface="Open Sans Semibold"/>
              </a:rPr>
              <a:t>Impact of Exceptionality</a:t>
            </a:r>
            <a:endParaRPr lang="en-US" dirty="0"/>
          </a:p>
        </p:txBody>
      </p:sp>
    </p:spTree>
    <p:extLst>
      <p:ext uri="{BB962C8B-B14F-4D97-AF65-F5344CB8AC3E}">
        <p14:creationId xmlns:p14="http://schemas.microsoft.com/office/powerpoint/2010/main" val="38350306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012DAB4C-F01E-4B52-BABC-19CD88D2C420}"/>
              </a:ext>
            </a:extLst>
          </p:cNvPr>
          <p:cNvSpPr>
            <a:spLocks noGrp="1"/>
          </p:cNvSpPr>
          <p:nvPr>
            <p:ph type="title"/>
          </p:nvPr>
        </p:nvSpPr>
        <p:spPr>
          <a:xfrm>
            <a:off x="590774" y="-570790"/>
            <a:ext cx="10515600" cy="441699"/>
          </a:xfrm>
        </p:spPr>
        <p:txBody>
          <a:bodyPr>
            <a:noAutofit/>
          </a:bodyPr>
          <a:lstStyle/>
          <a:p>
            <a:r>
              <a:rPr lang="en-US" sz="1700" dirty="0">
                <a:latin typeface="+mn-lt"/>
              </a:rPr>
              <a:t>Question 14</a:t>
            </a:r>
          </a:p>
        </p:txBody>
      </p:sp>
      <p:sp>
        <p:nvSpPr>
          <p:cNvPr id="2" name="Content Placeholder 1">
            <a:extLst>
              <a:ext uri="{FF2B5EF4-FFF2-40B4-BE49-F238E27FC236}">
                <a16:creationId xmlns:a16="http://schemas.microsoft.com/office/drawing/2014/main" id="{CF9F4A49-1B43-463A-965F-C198088F1A8D}"/>
              </a:ext>
            </a:extLst>
          </p:cNvPr>
          <p:cNvSpPr>
            <a:spLocks noGrp="1"/>
          </p:cNvSpPr>
          <p:nvPr>
            <p:ph idx="1"/>
          </p:nvPr>
        </p:nvSpPr>
        <p:spPr>
          <a:xfrm>
            <a:off x="494852" y="87546"/>
            <a:ext cx="10791982" cy="2677169"/>
          </a:xfrm>
        </p:spPr>
        <p:txBody>
          <a:bodyPr>
            <a:normAutofit fontScale="55000" lnSpcReduction="20000"/>
          </a:bodyPr>
          <a:lstStyle/>
          <a:p>
            <a:pPr marL="0" indent="0">
              <a:lnSpc>
                <a:spcPct val="120000"/>
              </a:lnSpc>
              <a:buNone/>
            </a:pPr>
            <a:r>
              <a:rPr lang="en-US" b="1" dirty="0"/>
              <a:t>14</a:t>
            </a:r>
            <a:r>
              <a:rPr lang="en-US" dirty="0"/>
              <a:t>. Are all of the annual goals in the IEP designed to meet the student’s needs that result from the student’s disability or giftedness, to enable the student to be involved in and make progress in the general education or advanced curriculum? 34 C.F.R. 300.320(a)(2)(i)(A); K.S.A. 72-3429(c)(2)(A)</a:t>
            </a:r>
            <a:br>
              <a:rPr lang="en-US" dirty="0"/>
            </a:br>
            <a:br>
              <a:rPr lang="en-US" dirty="0"/>
            </a:br>
            <a:r>
              <a:rPr lang="en-US" b="1" dirty="0"/>
              <a:t>METHOD</a:t>
            </a:r>
            <a:r>
              <a:rPr lang="en-US" dirty="0"/>
              <a:t>: First review the PLAAFP section of the IEP for information about the student’s needs and how the student’s exceptionality affects involvement and progress in the general education curriculum. Then review all of the annual goals in the IEP. Determine if each of the annual goals is related to meeting the student’s needs that result from the student’s exceptionality, to enable the student to be involved and progress in the general or advanced curriculum. There should be a direct relationship between the annual goal, baseline data, and the needs identified in the PLAAFPs.</a:t>
            </a:r>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367002" y="2784707"/>
            <a:ext cx="5394604" cy="1932449"/>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dirty="0">
                <a:solidFill>
                  <a:srgbClr val="000000"/>
                </a:solidFill>
                <a:latin typeface="+mn-lt"/>
                <a:ea typeface="Arial Narrow"/>
                <a:cs typeface="Arial Narrow"/>
                <a:sym typeface="Arial Narrow"/>
              </a:rPr>
              <a:t>YES</a:t>
            </a:r>
          </a:p>
          <a:p>
            <a:pPr marL="95250" indent="0">
              <a:lnSpc>
                <a:spcPct val="100000"/>
              </a:lnSpc>
              <a:buNone/>
            </a:pPr>
            <a:r>
              <a:rPr lang="en-US" sz="1200" b="1" kern="0" dirty="0">
                <a:solidFill>
                  <a:srgbClr val="000000"/>
                </a:solidFill>
                <a:latin typeface="+mn-lt"/>
                <a:ea typeface="Arial Narrow"/>
                <a:cs typeface="Arial Narrow"/>
                <a:sym typeface="Arial Narrow"/>
              </a:rPr>
              <a:t>Select YES if EVERY annual goal in the IEP is designed to meet the student’s needs that result from the student’s disability or giftedness, to enable the student to be involved in and make progress in the general education or advanced curriculum.</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6095998" y="2784707"/>
            <a:ext cx="5190836" cy="1932449"/>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latin typeface="+mn-lt"/>
              </a:rPr>
              <a:t>NO </a:t>
            </a:r>
          </a:p>
          <a:p>
            <a:pPr marL="0" indent="0">
              <a:buNone/>
            </a:pPr>
            <a:r>
              <a:rPr lang="en-US" sz="1200" b="1">
                <a:latin typeface="+mn-lt"/>
              </a:rPr>
              <a:t>Select NO if: </a:t>
            </a:r>
          </a:p>
          <a:p>
            <a:pPr marL="0" indent="0">
              <a:buNone/>
            </a:pPr>
            <a:r>
              <a:rPr lang="en-US" sz="1200" b="1">
                <a:latin typeface="+mn-lt"/>
              </a:rPr>
              <a:t>• The IEP DOES NOT contain at least one annual goal. </a:t>
            </a:r>
          </a:p>
          <a:p>
            <a:pPr marL="0" indent="0">
              <a:buNone/>
            </a:pPr>
            <a:r>
              <a:rPr lang="en-US" sz="1200" b="1">
                <a:latin typeface="+mn-lt"/>
              </a:rPr>
              <a:t>OR </a:t>
            </a:r>
          </a:p>
          <a:p>
            <a:pPr marL="0" indent="0">
              <a:buNone/>
            </a:pPr>
            <a:r>
              <a:rPr lang="en-US" sz="1200" b="1">
                <a:latin typeface="+mn-lt"/>
              </a:rPr>
              <a:t>• One or more of the annual goals in the IEP is/are NOT designed to meet the student’s needs that result from the student’s disability or giftedness, to enable the student to be involved in and make progress in the general education or advanced curriculum.</a:t>
            </a:r>
            <a:endParaRPr lang="en-US" sz="1200" b="1"/>
          </a:p>
        </p:txBody>
      </p:sp>
      <p:sp>
        <p:nvSpPr>
          <p:cNvPr id="3" name="Rectangle 2">
            <a:extLst>
              <a:ext uri="{FF2B5EF4-FFF2-40B4-BE49-F238E27FC236}">
                <a16:creationId xmlns:a16="http://schemas.microsoft.com/office/drawing/2014/main" id="{678379E0-7087-43B3-9464-FB73C519FAD6}"/>
              </a:ext>
            </a:extLst>
          </p:cNvPr>
          <p:cNvSpPr/>
          <p:nvPr/>
        </p:nvSpPr>
        <p:spPr>
          <a:xfrm>
            <a:off x="367002" y="4837071"/>
            <a:ext cx="11457992" cy="1077218"/>
          </a:xfrm>
          <a:prstGeom prst="rect">
            <a:avLst/>
          </a:prstGeom>
        </p:spPr>
        <p:txBody>
          <a:bodyPr wrap="square">
            <a:spAutoFit/>
          </a:bodyPr>
          <a:lstStyle/>
          <a:p>
            <a:r>
              <a:rPr lang="en-US" sz="1600" b="1"/>
              <a:t>SPECIAL NOTE</a:t>
            </a:r>
            <a:r>
              <a:rPr lang="en-US" sz="1600"/>
              <a:t>: Students who take the alternate assessment must have annual goals that enable them to be involved in and make appropriate progress in the general education curriculum. Any separate curriculum is supplementary, not an alternate to Tier 1 grade-aligned standards-based instruction. Alternate achievement standards are performance standards that align to the general education content standards at a reduced depth, breadth, and complexity.</a:t>
            </a:r>
          </a:p>
        </p:txBody>
      </p:sp>
      <p:sp>
        <p:nvSpPr>
          <p:cNvPr id="4" name="Rectangle 3">
            <a:extLst>
              <a:ext uri="{FF2B5EF4-FFF2-40B4-BE49-F238E27FC236}">
                <a16:creationId xmlns:a16="http://schemas.microsoft.com/office/drawing/2014/main" id="{2C5CB90F-C1B9-4463-8D1B-B994371FAB1D}"/>
              </a:ext>
            </a:extLst>
          </p:cNvPr>
          <p:cNvSpPr/>
          <p:nvPr/>
        </p:nvSpPr>
        <p:spPr>
          <a:xfrm>
            <a:off x="367002" y="6034204"/>
            <a:ext cx="4322017" cy="461665"/>
          </a:xfrm>
          <a:prstGeom prst="rect">
            <a:avLst/>
          </a:prstGeom>
        </p:spPr>
        <p:txBody>
          <a:bodyPr wrap="square">
            <a:spAutoFit/>
          </a:bodyPr>
          <a:lstStyle/>
          <a:p>
            <a:pPr lvl="0"/>
            <a:r>
              <a:rPr lang="en-US" sz="800">
                <a:solidFill>
                  <a:srgbClr val="12284C"/>
                </a:solidFill>
              </a:rPr>
              <a:t>Kansas Special Education Process Handbook, Chapter 4, Section E.2.b.</a:t>
            </a:r>
          </a:p>
          <a:p>
            <a:pPr lvl="0"/>
            <a:r>
              <a:rPr lang="en-US" sz="800">
                <a:solidFill>
                  <a:srgbClr val="12284C"/>
                </a:solidFill>
              </a:rPr>
              <a:t>.</a:t>
            </a:r>
          </a:p>
          <a:p>
            <a:pPr lvl="0"/>
            <a:r>
              <a:rPr lang="en-US" sz="800">
                <a:solidFill>
                  <a:srgbClr val="12284C"/>
                </a:solidFill>
              </a:rPr>
              <a:t>.</a:t>
            </a:r>
          </a:p>
        </p:txBody>
      </p:sp>
    </p:spTree>
    <p:custDataLst>
      <p:tags r:id="rId1"/>
    </p:custDataLst>
    <p:extLst>
      <p:ext uri="{BB962C8B-B14F-4D97-AF65-F5344CB8AC3E}">
        <p14:creationId xmlns:p14="http://schemas.microsoft.com/office/powerpoint/2010/main" val="35703260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D884-E546-4E1E-BACC-BC020CE59D54}"/>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326053549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012DAB4C-F01E-4B52-BABC-19CD88D2C420}"/>
              </a:ext>
            </a:extLst>
          </p:cNvPr>
          <p:cNvSpPr>
            <a:spLocks noGrp="1"/>
          </p:cNvSpPr>
          <p:nvPr>
            <p:ph type="title"/>
          </p:nvPr>
        </p:nvSpPr>
        <p:spPr>
          <a:xfrm>
            <a:off x="601532" y="-549352"/>
            <a:ext cx="10515600" cy="538517"/>
          </a:xfrm>
        </p:spPr>
        <p:txBody>
          <a:bodyPr>
            <a:noAutofit/>
          </a:bodyPr>
          <a:lstStyle/>
          <a:p>
            <a:r>
              <a:rPr lang="en-US" sz="1700" dirty="0">
                <a:latin typeface="+mn-lt"/>
              </a:rPr>
              <a:t>Question 15</a:t>
            </a:r>
          </a:p>
        </p:txBody>
      </p:sp>
      <p:sp>
        <p:nvSpPr>
          <p:cNvPr id="7" name="Content Placeholder 6">
            <a:extLst>
              <a:ext uri="{FF2B5EF4-FFF2-40B4-BE49-F238E27FC236}">
                <a16:creationId xmlns:a16="http://schemas.microsoft.com/office/drawing/2014/main" id="{2B4194E2-391B-4675-A929-7D3007598F4B}"/>
              </a:ext>
            </a:extLst>
          </p:cNvPr>
          <p:cNvSpPr>
            <a:spLocks noGrp="1"/>
          </p:cNvSpPr>
          <p:nvPr>
            <p:ph idx="1"/>
          </p:nvPr>
        </p:nvSpPr>
        <p:spPr>
          <a:xfrm>
            <a:off x="601532" y="293807"/>
            <a:ext cx="10515600" cy="1303522"/>
          </a:xfrm>
        </p:spPr>
        <p:txBody>
          <a:bodyPr>
            <a:normAutofit fontScale="55000" lnSpcReduction="20000"/>
          </a:bodyPr>
          <a:lstStyle/>
          <a:p>
            <a:pPr marL="0" indent="0">
              <a:lnSpc>
                <a:spcPct val="120000"/>
              </a:lnSpc>
              <a:buNone/>
            </a:pPr>
            <a:r>
              <a:rPr lang="en-US" b="1" dirty="0"/>
              <a:t>15</a:t>
            </a:r>
            <a:r>
              <a:rPr lang="en-US" dirty="0"/>
              <a:t>. Are all of the annual goals in the IEP measurable? 34 C.F.R. 300.320(a)(2)(i); K.S.A. 72-3429(c)(2)</a:t>
            </a:r>
            <a:br>
              <a:rPr lang="en-US" dirty="0"/>
            </a:br>
            <a:br>
              <a:rPr lang="en-US" dirty="0"/>
            </a:br>
            <a:r>
              <a:rPr lang="en-US" b="1" dirty="0"/>
              <a:t>METHOD</a:t>
            </a:r>
            <a:r>
              <a:rPr lang="en-US" dirty="0"/>
              <a:t>: Review all of the annual goals in the IEP. Determine if each of the annual goals is measurable. Read about the four critical components of a well-written goal in the Kansas Special Education Process Handbook, Chapter 4, Section E.2.b.</a:t>
            </a:r>
          </a:p>
        </p:txBody>
      </p:sp>
      <p:graphicFrame>
        <p:nvGraphicFramePr>
          <p:cNvPr id="2" name="Table 1">
            <a:extLst>
              <a:ext uri="{FF2B5EF4-FFF2-40B4-BE49-F238E27FC236}">
                <a16:creationId xmlns:a16="http://schemas.microsoft.com/office/drawing/2014/main" id="{33929F0C-A6F6-43C3-8525-BA0F393C86A7}"/>
              </a:ext>
            </a:extLst>
          </p:cNvPr>
          <p:cNvGraphicFramePr>
            <a:graphicFrameLocks noGrp="1"/>
          </p:cNvGraphicFramePr>
          <p:nvPr>
            <p:extLst>
              <p:ext uri="{D42A27DB-BD31-4B8C-83A1-F6EECF244321}">
                <p14:modId xmlns:p14="http://schemas.microsoft.com/office/powerpoint/2010/main" val="768550171"/>
              </p:ext>
            </p:extLst>
          </p:nvPr>
        </p:nvGraphicFramePr>
        <p:xfrm>
          <a:off x="2132401" y="1486468"/>
          <a:ext cx="8110332" cy="2241094"/>
        </p:xfrm>
        <a:graphic>
          <a:graphicData uri="http://schemas.openxmlformats.org/drawingml/2006/table">
            <a:tbl>
              <a:tblPr firstRow="1" bandRow="1">
                <a:tableStyleId>{3B4B98B0-60AC-42C2-AFA5-B58CD77FA1E5}</a:tableStyleId>
              </a:tblPr>
              <a:tblGrid>
                <a:gridCol w="8110332">
                  <a:extLst>
                    <a:ext uri="{9D8B030D-6E8A-4147-A177-3AD203B41FA5}">
                      <a16:colId xmlns:a16="http://schemas.microsoft.com/office/drawing/2014/main" val="169121067"/>
                    </a:ext>
                  </a:extLst>
                </a:gridCol>
              </a:tblGrid>
              <a:tr h="345793">
                <a:tc>
                  <a:txBody>
                    <a:bodyPr/>
                    <a:lstStyle/>
                    <a:p>
                      <a:pPr algn="ctr"/>
                      <a:r>
                        <a:rPr lang="en-US" sz="1800"/>
                        <a:t>A Measurable Annual Goal Includes:</a:t>
                      </a:r>
                      <a:endParaRPr lang="en-US"/>
                    </a:p>
                  </a:txBody>
                  <a:tcPr/>
                </a:tc>
                <a:extLst>
                  <a:ext uri="{0D108BD9-81ED-4DB2-BD59-A6C34878D82A}">
                    <a16:rowId xmlns:a16="http://schemas.microsoft.com/office/drawing/2014/main" val="3479135269"/>
                  </a:ext>
                </a:extLst>
              </a:tr>
              <a:tr h="373432">
                <a:tc>
                  <a:txBody>
                    <a:bodyPr/>
                    <a:lstStyle/>
                    <a:p>
                      <a:r>
                        <a:rPr lang="en-US" sz="1800" dirty="0"/>
                        <a:t>Behavior:	Identify the performance to be measured.</a:t>
                      </a:r>
                    </a:p>
                  </a:txBody>
                  <a:tcPr/>
                </a:tc>
                <a:extLst>
                  <a:ext uri="{0D108BD9-81ED-4DB2-BD59-A6C34878D82A}">
                    <a16:rowId xmlns:a16="http://schemas.microsoft.com/office/drawing/2014/main" val="2368075289"/>
                  </a:ext>
                </a:extLst>
              </a:tr>
              <a:tr h="345793">
                <a:tc>
                  <a:txBody>
                    <a:bodyPr/>
                    <a:lstStyle/>
                    <a:p>
                      <a:r>
                        <a:rPr lang="en-US" sz="1800"/>
                        <a:t>Condition:	Specify how progress will be measured.</a:t>
                      </a:r>
                      <a:endParaRPr lang="en-US"/>
                    </a:p>
                  </a:txBody>
                  <a:tcPr/>
                </a:tc>
                <a:extLst>
                  <a:ext uri="{0D108BD9-81ED-4DB2-BD59-A6C34878D82A}">
                    <a16:rowId xmlns:a16="http://schemas.microsoft.com/office/drawing/2014/main" val="412854336"/>
                  </a:ext>
                </a:extLst>
              </a:tr>
              <a:tr h="568071">
                <a:tc>
                  <a:txBody>
                    <a:bodyPr/>
                    <a:lstStyle/>
                    <a:p>
                      <a:r>
                        <a:rPr lang="en-US" sz="1800"/>
                        <a:t>Criteria:		Determine to what level the behavior must occur.</a:t>
                      </a:r>
                    </a:p>
                  </a:txBody>
                  <a:tcPr/>
                </a:tc>
                <a:extLst>
                  <a:ext uri="{0D108BD9-81ED-4DB2-BD59-A6C34878D82A}">
                    <a16:rowId xmlns:a16="http://schemas.microsoft.com/office/drawing/2014/main" val="3257588469"/>
                  </a:ext>
                </a:extLst>
              </a:tr>
              <a:tr h="56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Timeframe:	Specify time required to attain the criterion.</a:t>
                      </a:r>
                    </a:p>
                  </a:txBody>
                  <a:tcPr/>
                </a:tc>
                <a:extLst>
                  <a:ext uri="{0D108BD9-81ED-4DB2-BD59-A6C34878D82A}">
                    <a16:rowId xmlns:a16="http://schemas.microsoft.com/office/drawing/2014/main" val="2879023407"/>
                  </a:ext>
                </a:extLst>
              </a:tr>
            </a:tbl>
          </a:graphicData>
        </a:graphic>
      </p:graphicFrame>
      <p:sp>
        <p:nvSpPr>
          <p:cNvPr id="3" name="TextBox 2">
            <a:extLst>
              <a:ext uri="{FF2B5EF4-FFF2-40B4-BE49-F238E27FC236}">
                <a16:creationId xmlns:a16="http://schemas.microsoft.com/office/drawing/2014/main" id="{B5BF1B2D-3813-4E70-B529-447B3F232C91}"/>
              </a:ext>
            </a:extLst>
          </p:cNvPr>
          <p:cNvSpPr txBox="1"/>
          <p:nvPr/>
        </p:nvSpPr>
        <p:spPr>
          <a:xfrm>
            <a:off x="444674" y="3764071"/>
            <a:ext cx="63131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IEP Webinar - Measureable Annual Goals</a:t>
            </a:r>
          </a:p>
          <a:p>
            <a:r>
              <a:rPr lang="en-US">
                <a:ea typeface="Open Sans Light"/>
                <a:cs typeface="Open Sans Light"/>
                <a:hlinkClick r:id="rId5"/>
              </a:rPr>
              <a:t>IEP Webinar – Measurable Annual Goals Handout</a:t>
            </a:r>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367002" y="4509016"/>
            <a:ext cx="5394604" cy="1525188"/>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a:solidFill>
                  <a:srgbClr val="000000"/>
                </a:solidFill>
                <a:latin typeface="+mn-lt"/>
                <a:ea typeface="Arial Narrow"/>
                <a:cs typeface="Arial Narrow"/>
                <a:sym typeface="Arial Narrow"/>
              </a:rPr>
              <a:t>YES</a:t>
            </a:r>
          </a:p>
          <a:p>
            <a:pPr marL="95250" indent="0">
              <a:lnSpc>
                <a:spcPct val="100000"/>
              </a:lnSpc>
              <a:buNone/>
            </a:pPr>
            <a:r>
              <a:rPr lang="en-US" sz="1200" b="1" kern="0">
                <a:solidFill>
                  <a:srgbClr val="000000"/>
                </a:solidFill>
                <a:latin typeface="+mn-lt"/>
                <a:ea typeface="Arial Narrow"/>
                <a:cs typeface="Arial Narrow"/>
                <a:sym typeface="Arial Narrow"/>
              </a:rPr>
              <a:t>Select YES if EVERY annual goal in the IEP is measurable.</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6095998" y="4509016"/>
            <a:ext cx="5190836" cy="1525188"/>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latin typeface="+mn-lt"/>
              </a:rPr>
              <a:t>NO </a:t>
            </a:r>
          </a:p>
          <a:p>
            <a:pPr marL="0" indent="0">
              <a:buNone/>
            </a:pPr>
            <a:r>
              <a:rPr lang="en-US" sz="1200" b="1">
                <a:latin typeface="+mn-lt"/>
              </a:rPr>
              <a:t>Select NO if: </a:t>
            </a:r>
          </a:p>
          <a:p>
            <a:pPr marL="0" indent="0">
              <a:buNone/>
            </a:pPr>
            <a:r>
              <a:rPr lang="en-US" sz="1200" b="1">
                <a:latin typeface="+mn-lt"/>
              </a:rPr>
              <a:t>• The IEP DOES NOT contain at least one annual goal. </a:t>
            </a:r>
          </a:p>
          <a:p>
            <a:pPr marL="0" indent="0">
              <a:buNone/>
            </a:pPr>
            <a:r>
              <a:rPr lang="en-US" sz="1200" b="1">
                <a:latin typeface="+mn-lt"/>
              </a:rPr>
              <a:t>OR </a:t>
            </a:r>
          </a:p>
          <a:p>
            <a:pPr marL="0" indent="0">
              <a:buNone/>
            </a:pPr>
            <a:r>
              <a:rPr lang="en-US" sz="1200" b="1">
                <a:latin typeface="+mn-lt"/>
              </a:rPr>
              <a:t>• One or more of the annual goals in the IEP is/are NOT measurable.</a:t>
            </a:r>
            <a:endParaRPr lang="en-US" sz="1200" b="1"/>
          </a:p>
        </p:txBody>
      </p:sp>
      <p:sp>
        <p:nvSpPr>
          <p:cNvPr id="4" name="Rectangle 3">
            <a:extLst>
              <a:ext uri="{FF2B5EF4-FFF2-40B4-BE49-F238E27FC236}">
                <a16:creationId xmlns:a16="http://schemas.microsoft.com/office/drawing/2014/main" id="{2C5CB90F-C1B9-4463-8D1B-B994371FAB1D}"/>
              </a:ext>
            </a:extLst>
          </p:cNvPr>
          <p:cNvSpPr/>
          <p:nvPr/>
        </p:nvSpPr>
        <p:spPr>
          <a:xfrm>
            <a:off x="367002" y="6034204"/>
            <a:ext cx="3435556" cy="215444"/>
          </a:xfrm>
          <a:prstGeom prst="rect">
            <a:avLst/>
          </a:prstGeom>
        </p:spPr>
        <p:txBody>
          <a:bodyPr wrap="none">
            <a:spAutoFit/>
          </a:bodyPr>
          <a:lstStyle/>
          <a:p>
            <a:pPr lvl="0"/>
            <a:r>
              <a:rPr lang="en-US" sz="800">
                <a:solidFill>
                  <a:srgbClr val="12284C"/>
                </a:solidFill>
              </a:rPr>
              <a:t>Kansas Special Education Process Handbook, Chapter 4, Section E.2.b..</a:t>
            </a:r>
          </a:p>
        </p:txBody>
      </p:sp>
    </p:spTree>
    <p:custDataLst>
      <p:tags r:id="rId1"/>
    </p:custDataLst>
    <p:extLst>
      <p:ext uri="{BB962C8B-B14F-4D97-AF65-F5344CB8AC3E}">
        <p14:creationId xmlns:p14="http://schemas.microsoft.com/office/powerpoint/2010/main" val="27602399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faa72a8901_0_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2284C"/>
                </a:solidFill>
                <a:latin typeface="Arial"/>
                <a:ea typeface="Arial"/>
                <a:cs typeface="Arial"/>
                <a:sym typeface="Arial"/>
              </a:rPr>
              <a:t>General goal reminders</a:t>
            </a:r>
            <a:endParaRPr/>
          </a:p>
        </p:txBody>
      </p:sp>
      <p:sp>
        <p:nvSpPr>
          <p:cNvPr id="441" name="Google Shape;441;gfaa72a8901_0_32"/>
          <p:cNvSpPr txBox="1">
            <a:spLocks noGrp="1"/>
          </p:cNvSpPr>
          <p:nvPr>
            <p:ph type="body" idx="1"/>
          </p:nvPr>
        </p:nvSpPr>
        <p:spPr>
          <a:xfrm>
            <a:off x="838200" y="1418253"/>
            <a:ext cx="10515600" cy="4758820"/>
          </a:xfrm>
          <a:prstGeom prst="rect">
            <a:avLst/>
          </a:prstGeom>
        </p:spPr>
        <p:txBody>
          <a:bodyPr spcFirstLastPara="1" wrap="square" lIns="91425" tIns="45700" rIns="91425" bIns="45700" anchor="t" anchorCtr="0">
            <a:normAutofit fontScale="92500"/>
          </a:bodyPr>
          <a:lstStyle/>
          <a:p>
            <a:pPr>
              <a:lnSpc>
                <a:spcPct val="100000"/>
              </a:lnSpc>
              <a:spcBef>
                <a:spcPts val="0"/>
              </a:spcBef>
            </a:pPr>
            <a:r>
              <a:rPr lang="en-US" sz="2400" dirty="0">
                <a:solidFill>
                  <a:srgbClr val="12284C"/>
                </a:solidFill>
                <a:latin typeface="+mn-lt"/>
                <a:ea typeface="Arial"/>
                <a:cs typeface="Arial"/>
                <a:sym typeface="Arial"/>
              </a:rPr>
              <a:t>Every IEP has to have at least 1 goal.</a:t>
            </a:r>
          </a:p>
          <a:p>
            <a:pPr>
              <a:lnSpc>
                <a:spcPct val="110000"/>
              </a:lnSpc>
              <a:spcBef>
                <a:spcPts val="0"/>
              </a:spcBef>
            </a:pPr>
            <a:r>
              <a:rPr lang="en-US" sz="2400" dirty="0">
                <a:solidFill>
                  <a:srgbClr val="12284C"/>
                </a:solidFill>
                <a:latin typeface="+mn-lt"/>
                <a:ea typeface="Arial"/>
                <a:cs typeface="Arial"/>
                <a:sym typeface="Arial"/>
              </a:rPr>
              <a:t>The goal is about what improvement you expect the student to make, even if the only service being provided is consultation.</a:t>
            </a:r>
          </a:p>
          <a:p>
            <a:pPr>
              <a:lnSpc>
                <a:spcPct val="100000"/>
              </a:lnSpc>
              <a:spcBef>
                <a:spcPts val="0"/>
              </a:spcBef>
            </a:pPr>
            <a:r>
              <a:rPr lang="en-US" sz="2400" dirty="0">
                <a:solidFill>
                  <a:srgbClr val="12284C"/>
                </a:solidFill>
                <a:latin typeface="+mn-lt"/>
                <a:ea typeface="Arial"/>
                <a:cs typeface="Arial"/>
                <a:sym typeface="Arial"/>
              </a:rPr>
              <a:t>All goals must be measurable (File Review Q15).</a:t>
            </a:r>
            <a:r>
              <a:rPr lang="en-US" sz="2400" dirty="0">
                <a:solidFill>
                  <a:srgbClr val="12284C"/>
                </a:solidFill>
                <a:latin typeface="+mn-lt"/>
                <a:ea typeface="Open Sans"/>
                <a:cs typeface="Open Sans"/>
                <a:sym typeface="Open Sans"/>
              </a:rPr>
              <a:t> If a measurable annual goal is written correctly with the 4 components (behavior, criteria, condition and timeframe), the requirement of how progress toward the goal is measured is contained within the goal and no additional information is required.</a:t>
            </a:r>
          </a:p>
          <a:p>
            <a:pPr>
              <a:lnSpc>
                <a:spcPct val="100000"/>
              </a:lnSpc>
              <a:spcBef>
                <a:spcPts val="0"/>
              </a:spcBef>
            </a:pPr>
            <a:r>
              <a:rPr lang="en-US" sz="2400" dirty="0">
                <a:solidFill>
                  <a:srgbClr val="12284C"/>
                </a:solidFill>
                <a:latin typeface="+mn-lt"/>
                <a:ea typeface="Arial"/>
                <a:cs typeface="Arial"/>
                <a:sym typeface="Arial"/>
              </a:rPr>
              <a:t>You must have baseline for the goal to judge if the criteria is appropriate and if the student is making progress.</a:t>
            </a:r>
          </a:p>
          <a:p>
            <a:pPr>
              <a:lnSpc>
                <a:spcPct val="100000"/>
              </a:lnSpc>
              <a:spcBef>
                <a:spcPts val="0"/>
              </a:spcBef>
            </a:pPr>
            <a:r>
              <a:rPr lang="en-US" sz="2400" dirty="0">
                <a:solidFill>
                  <a:srgbClr val="12284C"/>
                </a:solidFill>
                <a:latin typeface="+mn-lt"/>
                <a:ea typeface="Arial"/>
                <a:cs typeface="Arial"/>
                <a:sym typeface="Arial"/>
              </a:rPr>
              <a:t>The goal, the baseline, and the progress reports must use the </a:t>
            </a:r>
            <a:r>
              <a:rPr lang="en-US" sz="2400" u="sng" dirty="0">
                <a:solidFill>
                  <a:srgbClr val="12284C"/>
                </a:solidFill>
                <a:latin typeface="+mn-lt"/>
                <a:ea typeface="Arial"/>
                <a:cs typeface="Arial"/>
                <a:sym typeface="Arial"/>
              </a:rPr>
              <a:t>same method of measuring </a:t>
            </a:r>
            <a:r>
              <a:rPr lang="en-US" sz="2400" dirty="0">
                <a:solidFill>
                  <a:srgbClr val="12284C"/>
                </a:solidFill>
                <a:latin typeface="+mn-lt"/>
                <a:ea typeface="Arial"/>
                <a:cs typeface="Arial"/>
                <a:sym typeface="Arial"/>
              </a:rPr>
              <a:t>the student’s performance.</a:t>
            </a:r>
          </a:p>
          <a:p>
            <a:pPr>
              <a:lnSpc>
                <a:spcPct val="100000"/>
              </a:lnSpc>
              <a:spcBef>
                <a:spcPts val="0"/>
              </a:spcBef>
            </a:pPr>
            <a:r>
              <a:rPr lang="en-US" sz="2400" dirty="0">
                <a:solidFill>
                  <a:srgbClr val="12284C"/>
                </a:solidFill>
                <a:latin typeface="+mn-lt"/>
                <a:ea typeface="Arial"/>
                <a:cs typeface="Arial"/>
                <a:sym typeface="Arial"/>
              </a:rPr>
              <a:t>Make sure you are clear who is doing progress monitoring of the goal and reporting to parents as per frequency indicated within the IEP</a:t>
            </a:r>
            <a:endParaRPr sz="2400" dirty="0">
              <a:solidFill>
                <a:srgbClr val="12284C"/>
              </a:solidFill>
              <a:latin typeface="+mn-lt"/>
              <a:ea typeface="Arial"/>
              <a:cs typeface="Arial"/>
              <a:sym typeface="Arial"/>
            </a:endParaRPr>
          </a:p>
          <a:p>
            <a:pPr marL="0" lvl="0" indent="0" algn="l" rtl="0">
              <a:spcBef>
                <a:spcPts val="100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f9f4144947_0_646"/>
          <p:cNvSpPr txBox="1">
            <a:spLocks noGrp="1"/>
          </p:cNvSpPr>
          <p:nvPr>
            <p:ph type="title"/>
          </p:nvPr>
        </p:nvSpPr>
        <p:spPr>
          <a:xfrm>
            <a:off x="838200" y="350400"/>
            <a:ext cx="10515600" cy="812100"/>
          </a:xfrm>
          <a:prstGeom prst="rect">
            <a:avLst/>
          </a:prstGeom>
          <a:noFill/>
          <a:ln>
            <a:noFill/>
          </a:ln>
        </p:spPr>
        <p:txBody>
          <a:bodyPr spcFirstLastPara="1" wrap="square" lIns="91425" tIns="45700" rIns="91425" bIns="45700" anchor="ctr" anchorCtr="0">
            <a:normAutofit/>
          </a:bodyPr>
          <a:lstStyle/>
          <a:p>
            <a:pPr>
              <a:spcBef>
                <a:spcPts val="0"/>
              </a:spcBef>
              <a:buClr>
                <a:schemeClr val="dk1"/>
              </a:buClr>
              <a:buSzPts val="4400"/>
            </a:pPr>
            <a:r>
              <a:rPr lang="en-US" sz="2400">
                <a:latin typeface="Open Sans Semibold"/>
                <a:ea typeface="Open Sans Semibold"/>
                <a:cs typeface="Open Sans Semibold"/>
              </a:rPr>
              <a:t>Kansas Special Education Process Handbook Guidance (Chapter 4)</a:t>
            </a:r>
            <a:endParaRPr sz="2400"/>
          </a:p>
        </p:txBody>
      </p:sp>
      <p:sp>
        <p:nvSpPr>
          <p:cNvPr id="447" name="Google Shape;447;gf9f4144947_0_646"/>
          <p:cNvSpPr txBox="1">
            <a:spLocks noGrp="1"/>
          </p:cNvSpPr>
          <p:nvPr>
            <p:ph type="body" idx="1"/>
          </p:nvPr>
        </p:nvSpPr>
        <p:spPr>
          <a:xfrm>
            <a:off x="838200" y="1162500"/>
            <a:ext cx="10515600" cy="5061018"/>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r>
              <a:rPr lang="en-US" sz="1400" dirty="0">
                <a:latin typeface="+mn-lt"/>
              </a:rPr>
              <a:t>Measurable Annual Goals Measurable annual goals are </a:t>
            </a:r>
            <a:r>
              <a:rPr lang="en-US" sz="1400" b="1" dirty="0">
                <a:latin typeface="+mn-lt"/>
                <a:ea typeface="Open Sans"/>
                <a:cs typeface="Open Sans"/>
                <a:sym typeface="Open Sans"/>
              </a:rPr>
              <a:t>descriptions of what a child can reasonably be expected to accomplish within a 12- month</a:t>
            </a:r>
            <a:r>
              <a:rPr lang="en-US" sz="1400" dirty="0">
                <a:latin typeface="+mn-lt"/>
              </a:rPr>
              <a:t> </a:t>
            </a:r>
            <a:r>
              <a:rPr lang="en-US" sz="1400" b="1" dirty="0">
                <a:latin typeface="+mn-lt"/>
                <a:ea typeface="Open Sans"/>
                <a:cs typeface="Open Sans"/>
                <a:sym typeface="Open Sans"/>
              </a:rPr>
              <a:t>period</a:t>
            </a:r>
            <a:r>
              <a:rPr lang="en-US" sz="1400" dirty="0">
                <a:latin typeface="+mn-lt"/>
              </a:rPr>
              <a:t> with the provision of special education (specially designed instruction) and related services.</a:t>
            </a:r>
            <a:endParaRPr sz="1400" dirty="0">
              <a:latin typeface="+mn-lt"/>
            </a:endParaRPr>
          </a:p>
          <a:p>
            <a:pPr marL="0" lvl="0" indent="0" algn="l" rtl="0">
              <a:spcBef>
                <a:spcPts val="1000"/>
              </a:spcBef>
              <a:spcAft>
                <a:spcPts val="0"/>
              </a:spcAft>
              <a:buNone/>
            </a:pPr>
            <a:r>
              <a:rPr lang="en-US" sz="1400" dirty="0">
                <a:latin typeface="+mn-lt"/>
              </a:rPr>
              <a:t>Measurable annual goals </a:t>
            </a:r>
            <a:r>
              <a:rPr lang="en-US" sz="1400" b="1" dirty="0">
                <a:latin typeface="+mn-lt"/>
                <a:ea typeface="Open Sans"/>
                <a:cs typeface="Open Sans"/>
                <a:sym typeface="Open Sans"/>
              </a:rPr>
              <a:t>must be related to meeting the child’s needs that result from the child’s exceptionality</a:t>
            </a:r>
            <a:r>
              <a:rPr lang="en-US" sz="1400" dirty="0">
                <a:latin typeface="+mn-lt"/>
              </a:rPr>
              <a:t>, to enable the child to be involved and progress in the general or advanced curriculum. In addition, they must meet each of the child’s other educational needs that result from the child’s exceptionality (K.S.A. 72-3429(c)(2))</a:t>
            </a:r>
            <a:endParaRPr sz="1400" dirty="0">
              <a:latin typeface="+mn-lt"/>
            </a:endParaRPr>
          </a:p>
          <a:p>
            <a:pPr marL="0" lvl="0" indent="0" algn="l" rtl="0">
              <a:spcBef>
                <a:spcPts val="1000"/>
              </a:spcBef>
              <a:spcAft>
                <a:spcPts val="0"/>
              </a:spcAft>
              <a:buNone/>
            </a:pPr>
            <a:r>
              <a:rPr lang="en-US" sz="1400" b="1" dirty="0">
                <a:latin typeface="+mn-lt"/>
                <a:ea typeface="Open Sans"/>
                <a:cs typeface="Open Sans"/>
                <a:sym typeface="Open Sans"/>
              </a:rPr>
              <a:t>There is a direct relationship between the measurable annual goal, baseline data, and the needs identified in the PLAAFPs</a:t>
            </a:r>
            <a:r>
              <a:rPr lang="en-US" sz="1400" dirty="0">
                <a:latin typeface="+mn-lt"/>
              </a:rPr>
              <a:t>. Because the PLAAFPs are baseline data for the development of measurable annual goals, the same criteria used in establishing the PLAAFPs must also be used in setting the annual goal. </a:t>
            </a:r>
            <a:endParaRPr sz="1400" dirty="0">
              <a:latin typeface="+mn-lt"/>
            </a:endParaRPr>
          </a:p>
          <a:p>
            <a:pPr marL="0" lvl="0" indent="0" algn="l" rtl="0">
              <a:spcBef>
                <a:spcPts val="1000"/>
              </a:spcBef>
              <a:spcAft>
                <a:spcPts val="0"/>
              </a:spcAft>
              <a:buNone/>
            </a:pPr>
            <a:r>
              <a:rPr lang="en-US" sz="1400" dirty="0">
                <a:latin typeface="+mn-lt"/>
              </a:rPr>
              <a:t>Four critical components of a well-written goal are: </a:t>
            </a:r>
            <a:endParaRPr sz="1400" dirty="0">
              <a:latin typeface="+mn-lt"/>
            </a:endParaRPr>
          </a:p>
          <a:p>
            <a:pPr marL="0" lvl="0" indent="0" algn="l" rtl="0">
              <a:spcBef>
                <a:spcPts val="1000"/>
              </a:spcBef>
              <a:spcAft>
                <a:spcPts val="0"/>
              </a:spcAft>
              <a:buNone/>
            </a:pPr>
            <a:r>
              <a:rPr lang="en-US" sz="1400" b="1" dirty="0">
                <a:latin typeface="+mn-lt"/>
                <a:ea typeface="Open Sans"/>
                <a:cs typeface="Open Sans"/>
                <a:sym typeface="Open Sans"/>
              </a:rPr>
              <a:t>Timeframe</a:t>
            </a:r>
            <a:r>
              <a:rPr lang="en-US" sz="1400" dirty="0">
                <a:latin typeface="+mn-lt"/>
              </a:rPr>
              <a:t> is usually specified in the </a:t>
            </a:r>
            <a:r>
              <a:rPr lang="en-US" sz="1400" b="1" dirty="0">
                <a:latin typeface="+mn-lt"/>
                <a:ea typeface="Open Sans"/>
                <a:cs typeface="Open Sans"/>
                <a:sym typeface="Open Sans"/>
              </a:rPr>
              <a:t>number of weeks or a certain date for completion</a:t>
            </a:r>
            <a:r>
              <a:rPr lang="en-US" sz="1400" dirty="0">
                <a:latin typeface="+mn-lt"/>
              </a:rPr>
              <a:t>. A year is the maximum allowed length for the timeframe. </a:t>
            </a:r>
            <a:r>
              <a:rPr lang="en-US" sz="1400" b="1" dirty="0">
                <a:latin typeface="+mn-lt"/>
                <a:ea typeface="Open Sans"/>
                <a:cs typeface="Open Sans"/>
                <a:sym typeface="Open Sans"/>
              </a:rPr>
              <a:t>*</a:t>
            </a:r>
            <a:r>
              <a:rPr lang="en-US" sz="1400" dirty="0">
                <a:latin typeface="+mn-lt"/>
              </a:rPr>
              <a:t> In 36 instructional weeks… </a:t>
            </a:r>
            <a:r>
              <a:rPr lang="en-US" sz="1400" b="1" dirty="0">
                <a:latin typeface="+mn-lt"/>
                <a:ea typeface="Open Sans"/>
                <a:cs typeface="Open Sans"/>
                <a:sym typeface="Open Sans"/>
              </a:rPr>
              <a:t>*</a:t>
            </a:r>
            <a:r>
              <a:rPr lang="en-US" sz="1400" dirty="0">
                <a:latin typeface="+mn-lt"/>
              </a:rPr>
              <a:t> By November 19, 2018… </a:t>
            </a:r>
            <a:r>
              <a:rPr lang="en-US" sz="1400" b="1" dirty="0">
                <a:latin typeface="+mn-lt"/>
                <a:ea typeface="Open Sans"/>
                <a:cs typeface="Open Sans"/>
                <a:sym typeface="Open Sans"/>
              </a:rPr>
              <a:t>*</a:t>
            </a:r>
            <a:r>
              <a:rPr lang="en-US" sz="1400" dirty="0">
                <a:latin typeface="+mn-lt"/>
              </a:rPr>
              <a:t> By the end of the 2018–19 school year…</a:t>
            </a:r>
            <a:endParaRPr sz="1400" dirty="0">
              <a:latin typeface="+mn-lt"/>
            </a:endParaRPr>
          </a:p>
          <a:p>
            <a:pPr marL="0" lvl="0" indent="0" algn="l" rtl="0">
              <a:lnSpc>
                <a:spcPct val="100000"/>
              </a:lnSpc>
              <a:spcBef>
                <a:spcPts val="1000"/>
              </a:spcBef>
              <a:spcAft>
                <a:spcPts val="0"/>
              </a:spcAft>
              <a:buNone/>
            </a:pPr>
            <a:r>
              <a:rPr lang="en-US" sz="1400" b="1" dirty="0">
                <a:latin typeface="+mn-lt"/>
                <a:ea typeface="Open Sans"/>
                <a:cs typeface="Open Sans"/>
                <a:sym typeface="Open Sans"/>
              </a:rPr>
              <a:t>Conditions</a:t>
            </a:r>
            <a:r>
              <a:rPr lang="en-US" sz="1400" dirty="0">
                <a:latin typeface="+mn-lt"/>
              </a:rPr>
              <a:t> specify the </a:t>
            </a:r>
            <a:r>
              <a:rPr lang="en-US" sz="1400" b="1" dirty="0">
                <a:latin typeface="+mn-lt"/>
                <a:ea typeface="Open Sans"/>
                <a:cs typeface="Open Sans"/>
                <a:sym typeface="Open Sans"/>
              </a:rPr>
              <a:t>manner in which </a:t>
            </a:r>
            <a:r>
              <a:rPr lang="en-US" sz="1400" b="1" u="sng" dirty="0">
                <a:latin typeface="+mn-lt"/>
                <a:ea typeface="Open Sans"/>
                <a:cs typeface="Open Sans"/>
                <a:sym typeface="Open Sans"/>
              </a:rPr>
              <a:t>progress</a:t>
            </a:r>
            <a:r>
              <a:rPr lang="en-US" sz="1400" b="1" dirty="0">
                <a:latin typeface="+mn-lt"/>
                <a:ea typeface="Open Sans"/>
                <a:cs typeface="Open Sans"/>
                <a:sym typeface="Open Sans"/>
              </a:rPr>
              <a:t> toward the goal is measured</a:t>
            </a:r>
            <a:r>
              <a:rPr lang="en-US" sz="1400" dirty="0">
                <a:latin typeface="+mn-lt"/>
              </a:rPr>
              <a:t>. Conditions are dependent on the behavior being measured and involve the application of skills or knowledge. </a:t>
            </a:r>
            <a:r>
              <a:rPr lang="en-US" sz="1400" b="1" dirty="0">
                <a:latin typeface="+mn-lt"/>
                <a:ea typeface="Open Sans"/>
                <a:cs typeface="Open Sans"/>
                <a:sym typeface="Open Sans"/>
              </a:rPr>
              <a:t>*</a:t>
            </a:r>
            <a:r>
              <a:rPr lang="en-US" sz="1400" dirty="0">
                <a:latin typeface="+mn-lt"/>
              </a:rPr>
              <a:t> When presented with 2nd-grade-level text… </a:t>
            </a:r>
            <a:r>
              <a:rPr lang="en-US" sz="1400" b="1" dirty="0">
                <a:latin typeface="+mn-lt"/>
                <a:ea typeface="Open Sans"/>
                <a:cs typeface="Open Sans"/>
                <a:sym typeface="Open Sans"/>
              </a:rPr>
              <a:t>*</a:t>
            </a:r>
            <a:r>
              <a:rPr lang="en-US" sz="1400" dirty="0">
                <a:latin typeface="+mn-lt"/>
              </a:rPr>
              <a:t> Given a mixed, 4th-grade-level math calculation probe… </a:t>
            </a:r>
            <a:r>
              <a:rPr lang="en-US" sz="1400" b="1" dirty="0">
                <a:latin typeface="+mn-lt"/>
                <a:ea typeface="Open Sans"/>
                <a:cs typeface="Open Sans"/>
                <a:sym typeface="Open Sans"/>
              </a:rPr>
              <a:t>* </a:t>
            </a:r>
            <a:r>
              <a:rPr lang="en-US" sz="1400" dirty="0">
                <a:latin typeface="+mn-lt"/>
              </a:rPr>
              <a:t>Given a story prompt and 30 minutes to write… </a:t>
            </a:r>
            <a:r>
              <a:rPr lang="en-US" sz="1400" b="1" dirty="0">
                <a:latin typeface="+mn-lt"/>
                <a:ea typeface="Open Sans"/>
                <a:cs typeface="Open Sans"/>
                <a:sym typeface="Open Sans"/>
              </a:rPr>
              <a:t>*</a:t>
            </a:r>
            <a:r>
              <a:rPr lang="en-US" sz="1400" dirty="0">
                <a:latin typeface="+mn-lt"/>
              </a:rPr>
              <a:t> When given a directive… </a:t>
            </a:r>
            <a:endParaRPr sz="1400" dirty="0">
              <a:latin typeface="+mn-lt"/>
            </a:endParaRPr>
          </a:p>
          <a:p>
            <a:pPr marL="0" lvl="0" indent="0" algn="l" rtl="0">
              <a:spcBef>
                <a:spcPts val="1000"/>
              </a:spcBef>
              <a:spcAft>
                <a:spcPts val="0"/>
              </a:spcAft>
              <a:buNone/>
            </a:pPr>
            <a:r>
              <a:rPr lang="en-US" sz="1400" b="1" dirty="0">
                <a:latin typeface="+mn-lt"/>
                <a:ea typeface="Open Sans"/>
                <a:cs typeface="Open Sans"/>
                <a:sym typeface="Open Sans"/>
              </a:rPr>
              <a:t>Behavior</a:t>
            </a:r>
            <a:r>
              <a:rPr lang="en-US" sz="1400" dirty="0">
                <a:latin typeface="+mn-lt"/>
              </a:rPr>
              <a:t> clearly identifies </a:t>
            </a:r>
            <a:r>
              <a:rPr lang="en-US" sz="1400" b="1" dirty="0">
                <a:latin typeface="+mn-lt"/>
                <a:ea typeface="Open Sans"/>
                <a:cs typeface="Open Sans"/>
                <a:sym typeface="Open Sans"/>
              </a:rPr>
              <a:t>the performance that is being monitored</a:t>
            </a:r>
            <a:r>
              <a:rPr lang="en-US" sz="1400" dirty="0">
                <a:latin typeface="+mn-lt"/>
              </a:rPr>
              <a:t>, usually reflects an action or can be directly observed, and is measurable. </a:t>
            </a:r>
            <a:r>
              <a:rPr lang="en-US" sz="1400" b="1" dirty="0">
                <a:latin typeface="+mn-lt"/>
                <a:ea typeface="Open Sans"/>
                <a:cs typeface="Open Sans"/>
                <a:sym typeface="Open Sans"/>
              </a:rPr>
              <a:t>*</a:t>
            </a:r>
            <a:r>
              <a:rPr lang="en-US" sz="1400" dirty="0">
                <a:latin typeface="+mn-lt"/>
              </a:rPr>
              <a:t> Sarah will read… </a:t>
            </a:r>
            <a:r>
              <a:rPr lang="en-US" sz="1400" b="1" dirty="0">
                <a:latin typeface="+mn-lt"/>
                <a:ea typeface="Open Sans"/>
                <a:cs typeface="Open Sans"/>
                <a:sym typeface="Open Sans"/>
              </a:rPr>
              <a:t>*</a:t>
            </a:r>
            <a:r>
              <a:rPr lang="en-US" sz="1400" dirty="0">
                <a:latin typeface="+mn-lt"/>
              </a:rPr>
              <a:t> Claude will correctly solve… </a:t>
            </a:r>
            <a:r>
              <a:rPr lang="en-US" sz="1400" b="1" dirty="0">
                <a:latin typeface="+mn-lt"/>
                <a:ea typeface="Open Sans"/>
                <a:cs typeface="Open Sans"/>
                <a:sym typeface="Open Sans"/>
              </a:rPr>
              <a:t>*</a:t>
            </a:r>
            <a:r>
              <a:rPr lang="en-US" sz="1400" dirty="0">
                <a:latin typeface="+mn-lt"/>
              </a:rPr>
              <a:t> Mary will score… </a:t>
            </a:r>
            <a:r>
              <a:rPr lang="en-US" sz="1400" b="1" dirty="0">
                <a:latin typeface="+mn-lt"/>
                <a:ea typeface="Open Sans"/>
                <a:cs typeface="Open Sans"/>
                <a:sym typeface="Open Sans"/>
              </a:rPr>
              <a:t>*</a:t>
            </a:r>
            <a:r>
              <a:rPr lang="en-US" sz="1400" dirty="0">
                <a:latin typeface="+mn-lt"/>
              </a:rPr>
              <a:t> Rex will follow a one-step direction </a:t>
            </a:r>
            <a:endParaRPr sz="1400" dirty="0">
              <a:latin typeface="+mn-lt"/>
            </a:endParaRPr>
          </a:p>
          <a:p>
            <a:pPr marL="0" lvl="0" indent="0" algn="l" rtl="0">
              <a:spcBef>
                <a:spcPts val="1000"/>
              </a:spcBef>
              <a:spcAft>
                <a:spcPts val="0"/>
              </a:spcAft>
              <a:buNone/>
            </a:pPr>
            <a:r>
              <a:rPr lang="en-US" sz="1400" b="1" dirty="0">
                <a:latin typeface="+mn-lt"/>
                <a:ea typeface="Open Sans"/>
                <a:cs typeface="Open Sans"/>
                <a:sym typeface="Open Sans"/>
              </a:rPr>
              <a:t>Criterion</a:t>
            </a:r>
            <a:r>
              <a:rPr lang="en-US" sz="1400" dirty="0">
                <a:latin typeface="+mn-lt"/>
              </a:rPr>
              <a:t> identifies </a:t>
            </a:r>
            <a:r>
              <a:rPr lang="en-US" sz="1400" b="1" dirty="0">
                <a:latin typeface="+mn-lt"/>
                <a:ea typeface="Open Sans"/>
                <a:cs typeface="Open Sans"/>
                <a:sym typeface="Open Sans"/>
              </a:rPr>
              <a:t>how much, how often, or to what standards</a:t>
            </a:r>
            <a:r>
              <a:rPr lang="en-US" sz="1400" dirty="0">
                <a:latin typeface="+mn-lt"/>
              </a:rPr>
              <a:t> the behavior must occur in order to demonstrate that the goal has been reached. The goal criterion specifies the amount of growth the child is expected to make by the end of the annual goal period. </a:t>
            </a:r>
            <a:r>
              <a:rPr lang="en-US" sz="1400" b="1" dirty="0">
                <a:latin typeface="+mn-lt"/>
                <a:ea typeface="Open Sans"/>
                <a:cs typeface="Open Sans"/>
                <a:sym typeface="Open Sans"/>
              </a:rPr>
              <a:t>*</a:t>
            </a:r>
            <a:r>
              <a:rPr lang="en-US" sz="1400" dirty="0">
                <a:latin typeface="+mn-lt"/>
              </a:rPr>
              <a:t> 96 words per minute with 5 or fewer errors. </a:t>
            </a:r>
            <a:r>
              <a:rPr lang="en-US" sz="1400" b="1" dirty="0">
                <a:latin typeface="+mn-lt"/>
                <a:ea typeface="Open Sans"/>
                <a:cs typeface="Open Sans"/>
                <a:sym typeface="Open Sans"/>
              </a:rPr>
              <a:t>*</a:t>
            </a:r>
            <a:r>
              <a:rPr lang="en-US" sz="1400" dirty="0">
                <a:latin typeface="+mn-lt"/>
              </a:rPr>
              <a:t> 85% or more correct for all problems presented. </a:t>
            </a:r>
            <a:r>
              <a:rPr lang="en-US" sz="1400" b="1" dirty="0">
                <a:latin typeface="+mn-lt"/>
                <a:ea typeface="Open Sans"/>
                <a:cs typeface="Open Sans"/>
                <a:sym typeface="Open Sans"/>
              </a:rPr>
              <a:t>*</a:t>
            </a:r>
            <a:r>
              <a:rPr lang="en-US" sz="1400" dirty="0">
                <a:latin typeface="+mn-lt"/>
              </a:rPr>
              <a:t> 4 or better when graded according to the 6-trait writing rubric. </a:t>
            </a:r>
            <a:r>
              <a:rPr lang="en-US" sz="1400" b="1" dirty="0">
                <a:latin typeface="+mn-lt"/>
                <a:ea typeface="Open Sans"/>
                <a:cs typeface="Open Sans"/>
                <a:sym typeface="Open Sans"/>
              </a:rPr>
              <a:t>*</a:t>
            </a:r>
            <a:r>
              <a:rPr lang="en-US" sz="1400" dirty="0">
                <a:latin typeface="+mn-lt"/>
              </a:rPr>
              <a:t>Within one minute without help, 3 times a day, for 2 weeks</a:t>
            </a:r>
            <a:endParaRPr sz="1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4DE160-D5FD-4F90-AC6B-9DEBEC4F7CB8}"/>
              </a:ext>
            </a:extLst>
          </p:cNvPr>
          <p:cNvSpPr>
            <a:spLocks noGrp="1"/>
          </p:cNvSpPr>
          <p:nvPr>
            <p:ph sz="half" idx="1"/>
          </p:nvPr>
        </p:nvSpPr>
        <p:spPr>
          <a:xfrm>
            <a:off x="495300" y="1825625"/>
            <a:ext cx="5524500" cy="4351338"/>
          </a:xfrm>
        </p:spPr>
        <p:txBody>
          <a:bodyPr vert="horz" lIns="91440" tIns="45720" rIns="91440" bIns="45720" rtlCol="0" anchor="t">
            <a:normAutofit fontScale="55000" lnSpcReduction="20000"/>
          </a:bodyPr>
          <a:lstStyle/>
          <a:p>
            <a:pPr>
              <a:lnSpc>
                <a:spcPct val="120000"/>
              </a:lnSpc>
              <a:buClr>
                <a:srgbClr val="12284C"/>
              </a:buClr>
            </a:pPr>
            <a:r>
              <a:rPr lang="en-US" dirty="0">
                <a:latin typeface="Open Sans Light"/>
                <a:ea typeface="Open Sans Light"/>
                <a:cs typeface="Open Sans Light"/>
              </a:rPr>
              <a:t>Timeframe is usually specified in the number of weeks or a certain date for completion. A year is the maximum allowed length for the timeframe. </a:t>
            </a:r>
            <a:endParaRPr lang="en-US" dirty="0"/>
          </a:p>
          <a:p>
            <a:pPr lvl="1">
              <a:lnSpc>
                <a:spcPct val="120000"/>
              </a:lnSpc>
            </a:pPr>
            <a:r>
              <a:rPr lang="en-US" dirty="0">
                <a:latin typeface="Open Sans Light"/>
                <a:ea typeface="Open Sans Light"/>
                <a:cs typeface="Open Sans Light"/>
              </a:rPr>
              <a:t>In 36 instructional weeks… </a:t>
            </a:r>
            <a:endParaRPr lang="en-US" dirty="0"/>
          </a:p>
          <a:p>
            <a:pPr lvl="1">
              <a:lnSpc>
                <a:spcPct val="120000"/>
              </a:lnSpc>
            </a:pPr>
            <a:r>
              <a:rPr lang="en-US" dirty="0">
                <a:latin typeface="Open Sans Light"/>
                <a:ea typeface="Open Sans Light"/>
                <a:cs typeface="Open Sans Light"/>
              </a:rPr>
              <a:t>By November 19, 2018… </a:t>
            </a:r>
            <a:endParaRPr lang="en-US" dirty="0"/>
          </a:p>
          <a:p>
            <a:pPr lvl="1">
              <a:lnSpc>
                <a:spcPct val="120000"/>
              </a:lnSpc>
            </a:pPr>
            <a:r>
              <a:rPr lang="en-US" dirty="0">
                <a:latin typeface="Open Sans Light"/>
                <a:ea typeface="Open Sans Light"/>
                <a:cs typeface="Open Sans Light"/>
              </a:rPr>
              <a:t>By the end of the 2018–19 school year… </a:t>
            </a:r>
            <a:endParaRPr lang="en-US" dirty="0"/>
          </a:p>
          <a:p>
            <a:pPr>
              <a:lnSpc>
                <a:spcPct val="120000"/>
              </a:lnSpc>
              <a:buClr>
                <a:srgbClr val="12284C"/>
              </a:buClr>
            </a:pPr>
            <a:r>
              <a:rPr lang="en-US" dirty="0">
                <a:latin typeface="Open Sans Light"/>
                <a:ea typeface="Open Sans Light"/>
                <a:cs typeface="Open Sans Light"/>
              </a:rPr>
              <a:t>Conditions specify the manner in which progress toward the goal is measured. Conditions are dependent on the behavior being measured and involve the application of skills or knowledge. </a:t>
            </a:r>
            <a:endParaRPr lang="en-US" dirty="0"/>
          </a:p>
          <a:p>
            <a:pPr lvl="1">
              <a:lnSpc>
                <a:spcPct val="120000"/>
              </a:lnSpc>
            </a:pPr>
            <a:r>
              <a:rPr lang="en-US" dirty="0">
                <a:latin typeface="Open Sans Light"/>
                <a:ea typeface="Open Sans Light"/>
                <a:cs typeface="Open Sans Light"/>
              </a:rPr>
              <a:t>When presented with 2nd-grade-level text… </a:t>
            </a:r>
            <a:endParaRPr lang="en-US" dirty="0"/>
          </a:p>
          <a:p>
            <a:pPr lvl="1">
              <a:lnSpc>
                <a:spcPct val="120000"/>
              </a:lnSpc>
            </a:pPr>
            <a:r>
              <a:rPr lang="en-US" dirty="0">
                <a:latin typeface="Open Sans Light"/>
                <a:ea typeface="Open Sans Light"/>
                <a:cs typeface="Open Sans Light"/>
              </a:rPr>
              <a:t>Given a mixed, 4th-grade-level math calculation probe… </a:t>
            </a:r>
            <a:endParaRPr lang="en-US" dirty="0"/>
          </a:p>
          <a:p>
            <a:pPr lvl="1">
              <a:lnSpc>
                <a:spcPct val="120000"/>
              </a:lnSpc>
            </a:pPr>
            <a:r>
              <a:rPr lang="en-US" dirty="0">
                <a:latin typeface="Open Sans Light"/>
                <a:ea typeface="Open Sans Light"/>
                <a:cs typeface="Open Sans Light"/>
              </a:rPr>
              <a:t>Given a story prompt and 30 minutes to write… </a:t>
            </a:r>
            <a:endParaRPr lang="en-US" dirty="0"/>
          </a:p>
          <a:p>
            <a:pPr lvl="1">
              <a:lnSpc>
                <a:spcPct val="120000"/>
              </a:lnSpc>
            </a:pPr>
            <a:r>
              <a:rPr lang="en-US" dirty="0">
                <a:latin typeface="Open Sans Light"/>
                <a:ea typeface="Open Sans Light"/>
                <a:cs typeface="Open Sans Light"/>
              </a:rPr>
              <a:t>When given a directive… </a:t>
            </a:r>
          </a:p>
          <a:p>
            <a:pPr>
              <a:lnSpc>
                <a:spcPct val="120000"/>
              </a:lnSpc>
              <a:buClr>
                <a:srgbClr val="12284C"/>
              </a:buClr>
            </a:pPr>
            <a:endParaRPr lang="en-US" dirty="0"/>
          </a:p>
        </p:txBody>
      </p:sp>
      <p:sp>
        <p:nvSpPr>
          <p:cNvPr id="4" name="Content Placeholder 3">
            <a:extLst>
              <a:ext uri="{FF2B5EF4-FFF2-40B4-BE49-F238E27FC236}">
                <a16:creationId xmlns:a16="http://schemas.microsoft.com/office/drawing/2014/main" id="{8AABC07B-CE30-CD20-5FEB-E037698EE72F}"/>
              </a:ext>
            </a:extLst>
          </p:cNvPr>
          <p:cNvSpPr>
            <a:spLocks noGrp="1"/>
          </p:cNvSpPr>
          <p:nvPr>
            <p:ph sz="half" idx="2"/>
          </p:nvPr>
        </p:nvSpPr>
        <p:spPr>
          <a:xfrm>
            <a:off x="6172200" y="1482725"/>
            <a:ext cx="5619750" cy="4694238"/>
          </a:xfrm>
        </p:spPr>
        <p:txBody>
          <a:bodyPr vert="horz" lIns="91440" tIns="45720" rIns="91440" bIns="45720" rtlCol="0" anchor="t">
            <a:normAutofit fontScale="55000" lnSpcReduction="20000"/>
          </a:bodyPr>
          <a:lstStyle/>
          <a:p>
            <a:pPr marL="0" indent="0">
              <a:lnSpc>
                <a:spcPct val="120000"/>
              </a:lnSpc>
              <a:buClr>
                <a:srgbClr val="FFA400"/>
              </a:buClr>
              <a:buNone/>
            </a:pPr>
            <a:endParaRPr lang="en-US" dirty="0">
              <a:latin typeface="Open Sans Light"/>
              <a:ea typeface="Open Sans Light"/>
              <a:cs typeface="Open Sans Light"/>
            </a:endParaRPr>
          </a:p>
          <a:p>
            <a:pPr>
              <a:lnSpc>
                <a:spcPct val="120000"/>
              </a:lnSpc>
            </a:pPr>
            <a:r>
              <a:rPr lang="en-US" dirty="0">
                <a:latin typeface="Open Sans Light"/>
                <a:ea typeface="Open Sans Light"/>
                <a:cs typeface="Open Sans Light"/>
              </a:rPr>
              <a:t>Behavior clearly identifies the performance that is being monitored, usually reflects an action or can be directly observed, and is measurable. </a:t>
            </a:r>
            <a:endParaRPr lang="en-US" dirty="0"/>
          </a:p>
          <a:p>
            <a:pPr lvl="1">
              <a:lnSpc>
                <a:spcPct val="120000"/>
              </a:lnSpc>
              <a:buClr>
                <a:srgbClr val="FFA400"/>
              </a:buClr>
            </a:pPr>
            <a:r>
              <a:rPr lang="en-US" dirty="0">
                <a:latin typeface="Open Sans Light"/>
                <a:ea typeface="Open Sans Light"/>
                <a:cs typeface="Open Sans Light"/>
              </a:rPr>
              <a:t>Sarah will read… </a:t>
            </a:r>
          </a:p>
          <a:p>
            <a:pPr lvl="1">
              <a:lnSpc>
                <a:spcPct val="120000"/>
              </a:lnSpc>
              <a:buClr>
                <a:srgbClr val="FFA400"/>
              </a:buClr>
            </a:pPr>
            <a:r>
              <a:rPr lang="en-US" dirty="0">
                <a:latin typeface="Open Sans Light"/>
                <a:ea typeface="Open Sans Light"/>
                <a:cs typeface="Open Sans Light"/>
              </a:rPr>
              <a:t>Claude will correctly solve… </a:t>
            </a:r>
          </a:p>
          <a:p>
            <a:pPr lvl="1">
              <a:lnSpc>
                <a:spcPct val="120000"/>
              </a:lnSpc>
              <a:buClr>
                <a:srgbClr val="FFA400"/>
              </a:buClr>
            </a:pPr>
            <a:r>
              <a:rPr lang="en-US" dirty="0">
                <a:latin typeface="Open Sans Light"/>
                <a:ea typeface="Open Sans Light"/>
                <a:cs typeface="Open Sans Light"/>
              </a:rPr>
              <a:t>Mary will score… </a:t>
            </a:r>
          </a:p>
          <a:p>
            <a:pPr lvl="1">
              <a:lnSpc>
                <a:spcPct val="120000"/>
              </a:lnSpc>
              <a:buClr>
                <a:srgbClr val="FFA400"/>
              </a:buClr>
            </a:pPr>
            <a:r>
              <a:rPr lang="en-US" dirty="0">
                <a:latin typeface="Open Sans Light"/>
                <a:ea typeface="Open Sans Light"/>
                <a:cs typeface="Open Sans Light"/>
              </a:rPr>
              <a:t>Rex will follow a one-step direction </a:t>
            </a:r>
          </a:p>
          <a:p>
            <a:pPr>
              <a:lnSpc>
                <a:spcPct val="120000"/>
              </a:lnSpc>
            </a:pPr>
            <a:r>
              <a:rPr lang="en-US" dirty="0">
                <a:latin typeface="Open Sans Light"/>
                <a:ea typeface="Open Sans Light"/>
                <a:cs typeface="Open Sans Light"/>
              </a:rPr>
              <a:t>Criterion identifies how much, how often, or to what standards the behavior must occur in order to demonstrate that the goal has been reached. The goal criterion specifies the amount of growth the child is expected to make by the end of the annual goal period. </a:t>
            </a:r>
          </a:p>
          <a:p>
            <a:pPr lvl="1">
              <a:lnSpc>
                <a:spcPct val="120000"/>
              </a:lnSpc>
              <a:buClr>
                <a:srgbClr val="FFA400"/>
              </a:buClr>
            </a:pPr>
            <a:r>
              <a:rPr lang="en-US" dirty="0">
                <a:latin typeface="Open Sans Light"/>
                <a:ea typeface="Open Sans Light"/>
                <a:cs typeface="Open Sans Light"/>
              </a:rPr>
              <a:t>96 words per minute with 5 or fewer errors. </a:t>
            </a:r>
          </a:p>
          <a:p>
            <a:pPr lvl="1">
              <a:lnSpc>
                <a:spcPct val="120000"/>
              </a:lnSpc>
              <a:buClr>
                <a:srgbClr val="FFA400"/>
              </a:buClr>
            </a:pPr>
            <a:r>
              <a:rPr lang="en-US" dirty="0">
                <a:latin typeface="Open Sans Light"/>
                <a:ea typeface="Open Sans Light"/>
                <a:cs typeface="Open Sans Light"/>
              </a:rPr>
              <a:t>85% or more correct for all problems presented. </a:t>
            </a:r>
          </a:p>
          <a:p>
            <a:pPr lvl="1">
              <a:lnSpc>
                <a:spcPct val="120000"/>
              </a:lnSpc>
              <a:buClr>
                <a:srgbClr val="FFA400"/>
              </a:buClr>
            </a:pPr>
            <a:r>
              <a:rPr lang="en-US" dirty="0">
                <a:latin typeface="Open Sans Light"/>
                <a:ea typeface="Open Sans Light"/>
                <a:cs typeface="Open Sans Light"/>
              </a:rPr>
              <a:t>4 or better when graded according to the 6-trait writing rubric. </a:t>
            </a:r>
          </a:p>
          <a:p>
            <a:pPr lvl="1">
              <a:lnSpc>
                <a:spcPct val="120000"/>
              </a:lnSpc>
              <a:buClr>
                <a:srgbClr val="FFA400"/>
              </a:buClr>
            </a:pPr>
            <a:r>
              <a:rPr lang="en-US" dirty="0">
                <a:latin typeface="Open Sans Light"/>
                <a:ea typeface="Open Sans Light"/>
                <a:cs typeface="Open Sans Light"/>
              </a:rPr>
              <a:t>Within one minute without help, 3 times a day, for 2 weeks.</a:t>
            </a:r>
          </a:p>
          <a:p>
            <a:endParaRPr lang="en-US" dirty="0"/>
          </a:p>
        </p:txBody>
      </p:sp>
      <p:sp>
        <p:nvSpPr>
          <p:cNvPr id="3" name="Title 2">
            <a:extLst>
              <a:ext uri="{FF2B5EF4-FFF2-40B4-BE49-F238E27FC236}">
                <a16:creationId xmlns:a16="http://schemas.microsoft.com/office/drawing/2014/main" id="{AAD998B6-11EF-49D1-BC7F-9733B99781AC}"/>
              </a:ext>
            </a:extLst>
          </p:cNvPr>
          <p:cNvSpPr>
            <a:spLocks noGrp="1"/>
          </p:cNvSpPr>
          <p:nvPr>
            <p:ph type="title"/>
          </p:nvPr>
        </p:nvSpPr>
        <p:spPr/>
        <p:txBody>
          <a:bodyPr/>
          <a:lstStyle/>
          <a:p>
            <a:r>
              <a:rPr lang="en-US"/>
              <a:t>Example Q15</a:t>
            </a:r>
          </a:p>
        </p:txBody>
      </p:sp>
    </p:spTree>
    <p:extLst>
      <p:ext uri="{BB962C8B-B14F-4D97-AF65-F5344CB8AC3E}">
        <p14:creationId xmlns:p14="http://schemas.microsoft.com/office/powerpoint/2010/main" val="180720351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FB2FD4-075B-4A79-AEE2-471621879B24}"/>
              </a:ext>
            </a:extLst>
          </p:cNvPr>
          <p:cNvSpPr>
            <a:spLocks noGrp="1"/>
          </p:cNvSpPr>
          <p:nvPr>
            <p:ph idx="1"/>
          </p:nvPr>
        </p:nvSpPr>
        <p:spPr/>
        <p:txBody>
          <a:bodyPr>
            <a:normAutofit fontScale="92500" lnSpcReduction="10000"/>
          </a:bodyPr>
          <a:lstStyle/>
          <a:p>
            <a:r>
              <a:rPr lang="en-US" dirty="0">
                <a:latin typeface="Open Sans Light"/>
                <a:ea typeface="Open Sans Light"/>
                <a:cs typeface="Open Sans Light"/>
              </a:rPr>
              <a:t>In 18 instructional weeks, when assigned a research topic, Yolanda will conduct a research project and create a Power point presentation of her research, scoring 20/20 points on a research rubric (see attached research rubric). </a:t>
            </a:r>
          </a:p>
          <a:p>
            <a:pPr>
              <a:lnSpc>
                <a:spcPct val="110000"/>
              </a:lnSpc>
            </a:pPr>
            <a:r>
              <a:rPr lang="en-US" dirty="0"/>
              <a:t>By November 22, 2022, given a 3rd grade level literary text, Sally will correctly summarize the plot, including the major conflict and 3 events related to the conflict.</a:t>
            </a:r>
          </a:p>
          <a:p>
            <a:r>
              <a:rPr lang="en-US" dirty="0"/>
              <a:t>By the end of the IEP year, Kevin will accurately describe a real-world application for each of 3 advanced geometry concepts.  Kevin may choose from an essay, a 3-D model, or a visual software program for each description of the real-world application.  Kevin’s math teacher will evaluate whether or not each real-life application is accurate.</a:t>
            </a:r>
          </a:p>
          <a:p>
            <a:endParaRPr lang="en-US" dirty="0"/>
          </a:p>
        </p:txBody>
      </p:sp>
      <p:sp>
        <p:nvSpPr>
          <p:cNvPr id="4" name="Title 3">
            <a:extLst>
              <a:ext uri="{FF2B5EF4-FFF2-40B4-BE49-F238E27FC236}">
                <a16:creationId xmlns:a16="http://schemas.microsoft.com/office/drawing/2014/main" id="{390BC200-A750-32CC-1388-6CAB89A81C4D}"/>
              </a:ext>
            </a:extLst>
          </p:cNvPr>
          <p:cNvSpPr>
            <a:spLocks noGrp="1"/>
          </p:cNvSpPr>
          <p:nvPr>
            <p:ph type="title"/>
          </p:nvPr>
        </p:nvSpPr>
        <p:spPr/>
        <p:txBody>
          <a:bodyPr/>
          <a:lstStyle/>
          <a:p>
            <a:r>
              <a:rPr lang="en-US" dirty="0">
                <a:latin typeface="Open Sans Semibold"/>
                <a:ea typeface="Open Sans Semibold"/>
                <a:cs typeface="Open Sans Semibold"/>
              </a:rPr>
              <a:t>Example Q15: Gifted Goals</a:t>
            </a:r>
            <a:endParaRPr lang="en-US" dirty="0"/>
          </a:p>
        </p:txBody>
      </p:sp>
    </p:spTree>
    <p:extLst>
      <p:ext uri="{BB962C8B-B14F-4D97-AF65-F5344CB8AC3E}">
        <p14:creationId xmlns:p14="http://schemas.microsoft.com/office/powerpoint/2010/main" val="415169893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367004" y="58080"/>
            <a:ext cx="11457992" cy="1325563"/>
          </a:xfrm>
        </p:spPr>
        <p:txBody>
          <a:bodyPr/>
          <a:lstStyle/>
          <a:p>
            <a:r>
              <a:rPr lang="en-US"/>
              <a:t>Directory Updates</a:t>
            </a:r>
          </a:p>
        </p:txBody>
      </p:sp>
      <p:sp>
        <p:nvSpPr>
          <p:cNvPr id="2" name="TextBox 1">
            <a:extLst>
              <a:ext uri="{FF2B5EF4-FFF2-40B4-BE49-F238E27FC236}">
                <a16:creationId xmlns:a16="http://schemas.microsoft.com/office/drawing/2014/main" id="{CAA7FB8B-1BA7-46ED-95AF-0B9FA651C525}"/>
              </a:ext>
            </a:extLst>
          </p:cNvPr>
          <p:cNvSpPr txBox="1"/>
          <p:nvPr/>
        </p:nvSpPr>
        <p:spPr>
          <a:xfrm>
            <a:off x="454091" y="1195742"/>
            <a:ext cx="4886940" cy="393954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a:solidFill>
                  <a:srgbClr val="12284C"/>
                </a:solidFill>
              </a:rPr>
              <a:t>KIAS pulls in contact information from KSDE’s Directory Updates web application.</a:t>
            </a:r>
            <a:endParaRPr lang="en-US" sz="2400"/>
          </a:p>
          <a:p>
            <a:pPr marL="285750" indent="-285750">
              <a:spcAft>
                <a:spcPts val="600"/>
              </a:spcAft>
              <a:buFont typeface="Arial" panose="020B0604020202020204" pitchFamily="34" charset="0"/>
              <a:buChar char="•"/>
            </a:pPr>
            <a:r>
              <a:rPr lang="en-US" sz="2400"/>
              <a:t>If the Directory Updates web application is not updated appropriately, you will not receive KIAS notifications!</a:t>
            </a:r>
          </a:p>
          <a:p>
            <a:pPr marL="285750" indent="-285750">
              <a:spcAft>
                <a:spcPts val="600"/>
              </a:spcAft>
              <a:buFont typeface="Arial" panose="020B0604020202020204" pitchFamily="34" charset="0"/>
              <a:buChar char="•"/>
            </a:pPr>
            <a:r>
              <a:rPr lang="en-US" sz="2400"/>
              <a:t>Only special education directors receive KIAS notifications about IDEA/Gifted File Review.</a:t>
            </a:r>
          </a:p>
        </p:txBody>
      </p:sp>
      <p:grpSp>
        <p:nvGrpSpPr>
          <p:cNvPr id="7" name="Group 6" descr="Screen shot image of user login for KSDE Web Applications showing directory updates.">
            <a:extLst>
              <a:ext uri="{FF2B5EF4-FFF2-40B4-BE49-F238E27FC236}">
                <a16:creationId xmlns:a16="http://schemas.microsoft.com/office/drawing/2014/main" id="{66D79418-7168-428E-9722-22FC1478C9A5}"/>
              </a:ext>
            </a:extLst>
          </p:cNvPr>
          <p:cNvGrpSpPr/>
          <p:nvPr/>
        </p:nvGrpSpPr>
        <p:grpSpPr>
          <a:xfrm>
            <a:off x="5428119" y="1363818"/>
            <a:ext cx="6309791" cy="3308460"/>
            <a:chOff x="4157663" y="1181299"/>
            <a:chExt cx="4996223" cy="2516999"/>
          </a:xfrm>
        </p:grpSpPr>
        <p:pic>
          <p:nvPicPr>
            <p:cNvPr id="11" name="Picture 10">
              <a:extLst>
                <a:ext uri="{FF2B5EF4-FFF2-40B4-BE49-F238E27FC236}">
                  <a16:creationId xmlns:a16="http://schemas.microsoft.com/office/drawing/2014/main" id="{776B0F38-ECF9-4FA8-8E64-0A8895FC5B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50" y="1181299"/>
              <a:ext cx="4300112" cy="1323982"/>
            </a:xfrm>
            <a:prstGeom prst="rect">
              <a:avLst/>
            </a:prstGeom>
          </p:spPr>
        </p:pic>
        <p:cxnSp>
          <p:nvCxnSpPr>
            <p:cNvPr id="12" name="Straight Arrow Connector 11" descr="arrow pointing to directory updates">
              <a:extLst>
                <a:ext uri="{FF2B5EF4-FFF2-40B4-BE49-F238E27FC236}">
                  <a16:creationId xmlns:a16="http://schemas.microsoft.com/office/drawing/2014/main" id="{F5F20C65-1DA6-4E18-8FB1-5D2F3DFE7DA4}"/>
                </a:ext>
              </a:extLst>
            </p:cNvPr>
            <p:cNvCxnSpPr/>
            <p:nvPr/>
          </p:nvCxnSpPr>
          <p:spPr>
            <a:xfrm>
              <a:off x="4157663" y="1369219"/>
              <a:ext cx="700087" cy="823912"/>
            </a:xfrm>
            <a:prstGeom prst="straightConnector1">
              <a:avLst/>
            </a:prstGeom>
            <a:ln>
              <a:solidFill>
                <a:srgbClr val="FF0000"/>
              </a:solidFill>
              <a:tailEnd type="triangle"/>
            </a:ln>
            <a:effectLst>
              <a:glow rad="63500">
                <a:schemeClr val="accent1">
                  <a:satMod val="175000"/>
                  <a:alpha val="40000"/>
                </a:schemeClr>
              </a:glow>
            </a:effectLst>
          </p:spPr>
          <p:style>
            <a:lnRef idx="1">
              <a:schemeClr val="accent2"/>
            </a:lnRef>
            <a:fillRef idx="0">
              <a:schemeClr val="accent2"/>
            </a:fillRef>
            <a:effectRef idx="0">
              <a:schemeClr val="accent2"/>
            </a:effectRef>
            <a:fontRef idx="minor">
              <a:schemeClr val="tx1"/>
            </a:fontRef>
          </p:style>
        </p:cxnSp>
        <p:pic>
          <p:nvPicPr>
            <p:cNvPr id="8" name="Picture 7" descr="Screen shot image showing  the screen from directory updates with central office data">
              <a:extLst>
                <a:ext uri="{FF2B5EF4-FFF2-40B4-BE49-F238E27FC236}">
                  <a16:creationId xmlns:a16="http://schemas.microsoft.com/office/drawing/2014/main" id="{494EE44E-3DC4-474C-BE21-7554793B3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150" y="2718197"/>
              <a:ext cx="4524736" cy="980101"/>
            </a:xfrm>
            <a:prstGeom prst="rect">
              <a:avLst/>
            </a:prstGeom>
          </p:spPr>
        </p:pic>
        <p:sp>
          <p:nvSpPr>
            <p:cNvPr id="13" name="Oval 12">
              <a:extLst>
                <a:ext uri="{FF2B5EF4-FFF2-40B4-BE49-F238E27FC236}">
                  <a16:creationId xmlns:a16="http://schemas.microsoft.com/office/drawing/2014/main" id="{28D42006-E5D0-4DC1-AB52-9ADBA60971BD}"/>
                </a:ext>
                <a:ext uri="{C183D7F6-B498-43B3-948B-1728B52AA6E4}">
                  <adec:decorative xmlns:adec="http://schemas.microsoft.com/office/drawing/2017/decorative" val="1"/>
                </a:ext>
              </a:extLst>
            </p:cNvPr>
            <p:cNvSpPr/>
            <p:nvPr/>
          </p:nvSpPr>
          <p:spPr>
            <a:xfrm>
              <a:off x="7408069" y="3392102"/>
              <a:ext cx="778669" cy="181451"/>
            </a:xfrm>
            <a:prstGeom prst="ellipse">
              <a:avLst/>
            </a:prstGeom>
            <a:noFill/>
            <a:ln>
              <a:solidFill>
                <a:srgbClr val="FF0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descr="screen shot image showing administrators from directory updates and position description">
            <a:extLst>
              <a:ext uri="{FF2B5EF4-FFF2-40B4-BE49-F238E27FC236}">
                <a16:creationId xmlns:a16="http://schemas.microsoft.com/office/drawing/2014/main" id="{657CAB67-C379-469A-8A80-FCBAF84C7F9D}"/>
              </a:ext>
            </a:extLst>
          </p:cNvPr>
          <p:cNvGrpSpPr/>
          <p:nvPr/>
        </p:nvGrpSpPr>
        <p:grpSpPr>
          <a:xfrm>
            <a:off x="2919103" y="5135282"/>
            <a:ext cx="8905893" cy="739366"/>
            <a:chOff x="247993" y="3911214"/>
            <a:chExt cx="8905893" cy="739366"/>
          </a:xfrm>
        </p:grpSpPr>
        <p:pic>
          <p:nvPicPr>
            <p:cNvPr id="16" name="Picture 15">
              <a:extLst>
                <a:ext uri="{FF2B5EF4-FFF2-40B4-BE49-F238E27FC236}">
                  <a16:creationId xmlns:a16="http://schemas.microsoft.com/office/drawing/2014/main" id="{C711A61F-E7B3-4123-82B0-BB1F4396AF2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993" y="3911214"/>
              <a:ext cx="8905893" cy="675073"/>
            </a:xfrm>
            <a:prstGeom prst="rect">
              <a:avLst/>
            </a:prstGeom>
          </p:spPr>
        </p:pic>
        <p:sp>
          <p:nvSpPr>
            <p:cNvPr id="17" name="Oval 16">
              <a:extLst>
                <a:ext uri="{FF2B5EF4-FFF2-40B4-BE49-F238E27FC236}">
                  <a16:creationId xmlns:a16="http://schemas.microsoft.com/office/drawing/2014/main" id="{2B1F80EC-8077-4C0C-AEFC-E8E4C8A58842}"/>
                </a:ext>
                <a:ext uri="{C183D7F6-B498-43B3-948B-1728B52AA6E4}">
                  <adec:decorative xmlns:adec="http://schemas.microsoft.com/office/drawing/2017/decorative" val="1"/>
                </a:ext>
              </a:extLst>
            </p:cNvPr>
            <p:cNvSpPr/>
            <p:nvPr/>
          </p:nvSpPr>
          <p:spPr>
            <a:xfrm>
              <a:off x="2521744" y="4168377"/>
              <a:ext cx="1421607" cy="482203"/>
            </a:xfrm>
            <a:prstGeom prst="ellipse">
              <a:avLst/>
            </a:prstGeom>
            <a:noFill/>
            <a:ln>
              <a:solidFill>
                <a:srgbClr val="FF0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714870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012DAB4C-F01E-4B52-BABC-19CD88D2C420}"/>
              </a:ext>
            </a:extLst>
          </p:cNvPr>
          <p:cNvSpPr>
            <a:spLocks noGrp="1"/>
          </p:cNvSpPr>
          <p:nvPr>
            <p:ph type="title"/>
          </p:nvPr>
        </p:nvSpPr>
        <p:spPr>
          <a:xfrm>
            <a:off x="771234" y="-603063"/>
            <a:ext cx="10515600" cy="458671"/>
          </a:xfrm>
        </p:spPr>
        <p:txBody>
          <a:bodyPr>
            <a:noAutofit/>
          </a:bodyPr>
          <a:lstStyle/>
          <a:p>
            <a:r>
              <a:rPr lang="en-US" sz="1700" dirty="0">
                <a:latin typeface="+mn-lt"/>
              </a:rPr>
              <a:t>Question 16</a:t>
            </a:r>
          </a:p>
        </p:txBody>
      </p:sp>
      <p:sp>
        <p:nvSpPr>
          <p:cNvPr id="2" name="Content Placeholder 1">
            <a:extLst>
              <a:ext uri="{FF2B5EF4-FFF2-40B4-BE49-F238E27FC236}">
                <a16:creationId xmlns:a16="http://schemas.microsoft.com/office/drawing/2014/main" id="{BE1E43D9-0D4D-4399-99FE-2BA1503A2931}"/>
              </a:ext>
            </a:extLst>
          </p:cNvPr>
          <p:cNvSpPr>
            <a:spLocks noGrp="1"/>
          </p:cNvSpPr>
          <p:nvPr>
            <p:ph idx="1"/>
          </p:nvPr>
        </p:nvSpPr>
        <p:spPr>
          <a:xfrm>
            <a:off x="671002" y="202548"/>
            <a:ext cx="10515600" cy="3121565"/>
          </a:xfrm>
        </p:spPr>
        <p:txBody>
          <a:bodyPr>
            <a:normAutofit fontScale="55000" lnSpcReduction="20000"/>
          </a:bodyPr>
          <a:lstStyle/>
          <a:p>
            <a:pPr marL="0" indent="0">
              <a:lnSpc>
                <a:spcPct val="120000"/>
              </a:lnSpc>
              <a:buNone/>
            </a:pPr>
            <a:r>
              <a:rPr lang="en-US" b="1" dirty="0"/>
              <a:t>16</a:t>
            </a:r>
            <a:r>
              <a:rPr lang="en-US" dirty="0"/>
              <a:t>. Was the student’s progress toward meeting each annual IEP goal measured and reported using the method and frequency described in the IEP? 34 C.F.R. 300.320(a)(3); K.S.A. 72-3429(c)(3)</a:t>
            </a:r>
            <a:br>
              <a:rPr lang="en-US" dirty="0"/>
            </a:br>
            <a:br>
              <a:rPr lang="en-US" dirty="0"/>
            </a:br>
            <a:r>
              <a:rPr lang="en-US" b="1" dirty="0"/>
              <a:t>METHOD</a:t>
            </a:r>
            <a:r>
              <a:rPr lang="en-US" dirty="0"/>
              <a:t>: First, review the IEP to determine if the IEP includes a description of how the student’s progress toward meeting each of the annual goals will be measured. This information could be contained within each goal or in a separate section of the IEP. Next, review the IEP to determine if the IEP includes a description of when periodic reports on the progress the student is making toward meeting each of the annual goals will be provided. Finally, compare these descriptions in the IEP to progress reports in the education record to determine if there is documentation to show a) the student’s progress toward meeting each annual IEP goal was measured as described in the IEP, and b) periodic reports on the progress were provided to the parents (or legal education decision-maker) at the times/intervals required by the IEP.</a:t>
            </a:r>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367002" y="2774498"/>
            <a:ext cx="5394604" cy="3259705"/>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dirty="0">
                <a:solidFill>
                  <a:srgbClr val="000000"/>
                </a:solidFill>
                <a:latin typeface="+mn-lt"/>
                <a:ea typeface="Arial Narrow"/>
                <a:cs typeface="Arial Narrow"/>
                <a:sym typeface="Arial Narrow"/>
              </a:rPr>
              <a:t>YES</a:t>
            </a:r>
          </a:p>
          <a:p>
            <a:pPr marL="95250" indent="0">
              <a:lnSpc>
                <a:spcPct val="100000"/>
              </a:lnSpc>
              <a:buNone/>
            </a:pPr>
            <a:r>
              <a:rPr lang="en-US" sz="1200" b="1" kern="0" dirty="0">
                <a:solidFill>
                  <a:srgbClr val="000000"/>
                </a:solidFill>
                <a:latin typeface="+mn-lt"/>
                <a:ea typeface="Arial Narrow"/>
                <a:cs typeface="Arial Narrow"/>
                <a:sym typeface="Arial Narrow"/>
              </a:rPr>
              <a:t>Select YES if documentation shows ALL of the following: </a:t>
            </a:r>
          </a:p>
          <a:p>
            <a:pPr marL="95250" indent="0">
              <a:lnSpc>
                <a:spcPct val="100000"/>
              </a:lnSpc>
              <a:buNone/>
            </a:pPr>
            <a:r>
              <a:rPr lang="en-US" sz="1200" b="1" kern="0" dirty="0">
                <a:solidFill>
                  <a:srgbClr val="000000"/>
                </a:solidFill>
                <a:latin typeface="+mn-lt"/>
                <a:ea typeface="Arial Narrow"/>
                <a:cs typeface="Arial Narrow"/>
                <a:sym typeface="Arial Narrow"/>
              </a:rPr>
              <a:t>• The IEP includes a description of how the student’s progress toward meeting EACH annual IEP goal will be measured. </a:t>
            </a:r>
          </a:p>
          <a:p>
            <a:pPr marL="95250" indent="0">
              <a:lnSpc>
                <a:spcPct val="100000"/>
              </a:lnSpc>
              <a:buNone/>
            </a:pPr>
            <a:r>
              <a:rPr lang="en-US" sz="1200" b="1" kern="0" dirty="0">
                <a:solidFill>
                  <a:srgbClr val="000000"/>
                </a:solidFill>
                <a:latin typeface="+mn-lt"/>
                <a:ea typeface="Arial Narrow"/>
                <a:cs typeface="Arial Narrow"/>
                <a:sym typeface="Arial Narrow"/>
              </a:rPr>
              <a:t>AND </a:t>
            </a:r>
          </a:p>
          <a:p>
            <a:pPr marL="95250" indent="0">
              <a:lnSpc>
                <a:spcPct val="100000"/>
              </a:lnSpc>
              <a:buNone/>
            </a:pPr>
            <a:r>
              <a:rPr lang="en-US" sz="1200" b="1" kern="0" dirty="0">
                <a:solidFill>
                  <a:srgbClr val="000000"/>
                </a:solidFill>
                <a:latin typeface="+mn-lt"/>
                <a:ea typeface="Arial Narrow"/>
                <a:cs typeface="Arial Narrow"/>
                <a:sym typeface="Arial Narrow"/>
              </a:rPr>
              <a:t>• The IEP includes a description of when periodic reports on the progress the student is making toward meeting each of the annual goals will be provided. </a:t>
            </a:r>
          </a:p>
          <a:p>
            <a:pPr marL="95250" indent="0">
              <a:lnSpc>
                <a:spcPct val="100000"/>
              </a:lnSpc>
              <a:buNone/>
            </a:pPr>
            <a:r>
              <a:rPr lang="en-US" sz="1200" b="1" kern="0" dirty="0">
                <a:solidFill>
                  <a:srgbClr val="000000"/>
                </a:solidFill>
                <a:latin typeface="+mn-lt"/>
                <a:ea typeface="Arial Narrow"/>
                <a:cs typeface="Arial Narrow"/>
                <a:sym typeface="Arial Narrow"/>
              </a:rPr>
              <a:t>AND </a:t>
            </a:r>
          </a:p>
          <a:p>
            <a:pPr marL="95250" indent="0">
              <a:lnSpc>
                <a:spcPct val="100000"/>
              </a:lnSpc>
              <a:buNone/>
            </a:pPr>
            <a:r>
              <a:rPr lang="en-US" sz="1200" b="1" kern="0" dirty="0">
                <a:solidFill>
                  <a:srgbClr val="000000"/>
                </a:solidFill>
                <a:latin typeface="+mn-lt"/>
                <a:ea typeface="Arial Narrow"/>
                <a:cs typeface="Arial Narrow"/>
                <a:sym typeface="Arial Narrow"/>
              </a:rPr>
              <a:t>• The student’s progress toward meeting EACH annual IEP goal was both measured using the method described in the IEP, AND reported to the parent (or education decision-maker) according to the frequency/intervals described in the IEP.</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6095998" y="2767126"/>
            <a:ext cx="5190836" cy="3267078"/>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latin typeface="+mn-lt"/>
              </a:rPr>
              <a:t>NO </a:t>
            </a:r>
          </a:p>
          <a:p>
            <a:pPr marL="0" indent="0">
              <a:buNone/>
            </a:pPr>
            <a:r>
              <a:rPr lang="en-US" sz="1200" b="1">
                <a:latin typeface="+mn-lt"/>
              </a:rPr>
              <a:t>Select NO if documentation DOES NOT show ALL of the following: </a:t>
            </a:r>
          </a:p>
          <a:p>
            <a:pPr marL="0" indent="0">
              <a:buNone/>
            </a:pPr>
            <a:r>
              <a:rPr lang="en-US" sz="1200" b="1">
                <a:latin typeface="+mn-lt"/>
              </a:rPr>
              <a:t>• The IEP includes a description of how the student’s progress toward meeting EACH annual IEP goal will be measured. </a:t>
            </a:r>
          </a:p>
          <a:p>
            <a:pPr marL="0" indent="0">
              <a:buNone/>
            </a:pPr>
            <a:r>
              <a:rPr lang="en-US" sz="1200" b="1">
                <a:latin typeface="+mn-lt"/>
              </a:rPr>
              <a:t>AND </a:t>
            </a:r>
          </a:p>
          <a:p>
            <a:pPr marL="0" indent="0">
              <a:buNone/>
            </a:pPr>
            <a:r>
              <a:rPr lang="en-US" sz="1200" b="1">
                <a:latin typeface="+mn-lt"/>
              </a:rPr>
              <a:t>• The IEP includes a description of when periodic reports on the progress the student is making toward meeting each of the annual goals will be provided. </a:t>
            </a:r>
          </a:p>
          <a:p>
            <a:pPr marL="0" indent="0">
              <a:buNone/>
            </a:pPr>
            <a:r>
              <a:rPr lang="en-US" sz="1200" b="1">
                <a:latin typeface="+mn-lt"/>
              </a:rPr>
              <a:t>AND </a:t>
            </a:r>
          </a:p>
          <a:p>
            <a:pPr marL="0" indent="0">
              <a:buNone/>
            </a:pPr>
            <a:r>
              <a:rPr lang="en-US" sz="1200" b="1">
                <a:latin typeface="+mn-lt"/>
              </a:rPr>
              <a:t>• The student’s progress toward meeting EACH annual IEP goal was both measured using the method described in the IEP, AND reported to the parent (or education decision-maker) according to the frequency/intervals described in the IEP.</a:t>
            </a:r>
            <a:endParaRPr lang="en-US" sz="1200" b="1"/>
          </a:p>
        </p:txBody>
      </p:sp>
      <p:sp>
        <p:nvSpPr>
          <p:cNvPr id="4" name="Rectangle 3">
            <a:extLst>
              <a:ext uri="{FF2B5EF4-FFF2-40B4-BE49-F238E27FC236}">
                <a16:creationId xmlns:a16="http://schemas.microsoft.com/office/drawing/2014/main" id="{2C5CB90F-C1B9-4463-8D1B-B994371FAB1D}"/>
              </a:ext>
            </a:extLst>
          </p:cNvPr>
          <p:cNvSpPr/>
          <p:nvPr/>
        </p:nvSpPr>
        <p:spPr>
          <a:xfrm>
            <a:off x="367002" y="6034204"/>
            <a:ext cx="3435556" cy="215444"/>
          </a:xfrm>
          <a:prstGeom prst="rect">
            <a:avLst/>
          </a:prstGeom>
        </p:spPr>
        <p:txBody>
          <a:bodyPr wrap="none">
            <a:spAutoFit/>
          </a:bodyPr>
          <a:lstStyle/>
          <a:p>
            <a:pPr lvl="0"/>
            <a:r>
              <a:rPr lang="en-US" sz="800">
                <a:solidFill>
                  <a:srgbClr val="12284C"/>
                </a:solidFill>
              </a:rPr>
              <a:t>Kansas Special Education Process Handbook, Chapter 4, Section E.2.d..</a:t>
            </a:r>
          </a:p>
        </p:txBody>
      </p:sp>
    </p:spTree>
    <p:custDataLst>
      <p:tags r:id="rId1"/>
    </p:custDataLst>
    <p:extLst>
      <p:ext uri="{BB962C8B-B14F-4D97-AF65-F5344CB8AC3E}">
        <p14:creationId xmlns:p14="http://schemas.microsoft.com/office/powerpoint/2010/main" val="230701951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SemiBold"/>
              <a:buNone/>
            </a:pPr>
            <a:r>
              <a:rPr lang="en-US"/>
              <a:t>Common findings Q16</a:t>
            </a:r>
            <a:endParaRPr/>
          </a:p>
        </p:txBody>
      </p:sp>
      <p:sp>
        <p:nvSpPr>
          <p:cNvPr id="468" name="Google Shape;468;p8"/>
          <p:cNvSpPr txBox="1">
            <a:spLocks noGrp="1"/>
          </p:cNvSpPr>
          <p:nvPr>
            <p:ph type="body" idx="1"/>
          </p:nvPr>
        </p:nvSpPr>
        <p:spPr>
          <a:xfrm>
            <a:off x="838200" y="1644073"/>
            <a:ext cx="10515600" cy="453289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t>Documentation lacked description of when periodic reports on progress would be provided to parent/legal education decision maker – please upload this portion of IEP</a:t>
            </a:r>
            <a:endParaRPr dirty="0"/>
          </a:p>
          <a:p>
            <a:pPr marL="228600" lvl="0" indent="-228600" algn="l" rtl="0">
              <a:lnSpc>
                <a:spcPct val="100000"/>
              </a:lnSpc>
              <a:spcBef>
                <a:spcPts val="1000"/>
              </a:spcBef>
              <a:spcAft>
                <a:spcPts val="0"/>
              </a:spcAft>
              <a:buSzPts val="2800"/>
              <a:buChar char="•"/>
            </a:pPr>
            <a:r>
              <a:rPr lang="en-US" dirty="0"/>
              <a:t>Progress report only showed most recent status – please upload all progress reports for the IEP under review</a:t>
            </a:r>
            <a:endParaRPr dirty="0"/>
          </a:p>
          <a:p>
            <a:pPr marL="228600" lvl="0" indent="-228600" algn="l" rtl="0">
              <a:lnSpc>
                <a:spcPct val="90000"/>
              </a:lnSpc>
              <a:spcBef>
                <a:spcPts val="1000"/>
              </a:spcBef>
              <a:spcAft>
                <a:spcPts val="0"/>
              </a:spcAft>
              <a:buSzPts val="2800"/>
              <a:buChar char="•"/>
            </a:pPr>
            <a:r>
              <a:rPr lang="en-US" dirty="0"/>
              <a:t>Progress reporting did not occur for every goal – will require DCAP and ICA</a:t>
            </a:r>
            <a:endParaRPr dirty="0"/>
          </a:p>
          <a:p>
            <a:pPr marL="228600" lvl="0" indent="-228600" algn="l" rtl="0">
              <a:lnSpc>
                <a:spcPct val="90000"/>
              </a:lnSpc>
              <a:spcBef>
                <a:spcPts val="1000"/>
              </a:spcBef>
              <a:spcAft>
                <a:spcPts val="0"/>
              </a:spcAft>
              <a:buSzPts val="2800"/>
              <a:buChar char="•"/>
            </a:pPr>
            <a:r>
              <a:rPr lang="en-US" dirty="0"/>
              <a:t>Progress reporting did not match how the goal indicated it would be measured – will require DCAP and ICA</a:t>
            </a:r>
            <a:endParaRPr dirty="0"/>
          </a:p>
          <a:p>
            <a:pPr marL="228600" lvl="0" indent="-50800" algn="l" rtl="0">
              <a:lnSpc>
                <a:spcPct val="90000"/>
              </a:lnSpc>
              <a:spcBef>
                <a:spcPts val="1000"/>
              </a:spcBef>
              <a:spcAft>
                <a:spcPts val="0"/>
              </a:spcAft>
              <a:buSzPts val="28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f9f4144947_0_641"/>
          <p:cNvSpPr txBox="1">
            <a:spLocks noGrp="1"/>
          </p:cNvSpPr>
          <p:nvPr>
            <p:ph type="title"/>
          </p:nvPr>
        </p:nvSpPr>
        <p:spPr>
          <a:xfrm>
            <a:off x="838200" y="365125"/>
            <a:ext cx="10515600" cy="101850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Open Sans SemiBold"/>
              <a:buNone/>
            </a:pPr>
            <a:r>
              <a:rPr lang="en-US" sz="2800"/>
              <a:t>Kansas Special Education Process Handbook Guidance</a:t>
            </a:r>
            <a:endParaRPr sz="2800"/>
          </a:p>
        </p:txBody>
      </p:sp>
      <p:sp>
        <p:nvSpPr>
          <p:cNvPr id="474" name="Google Shape;474;gf9f4144947_0_641"/>
          <p:cNvSpPr txBox="1">
            <a:spLocks noGrp="1"/>
          </p:cNvSpPr>
          <p:nvPr>
            <p:ph type="body" idx="1"/>
          </p:nvPr>
        </p:nvSpPr>
        <p:spPr>
          <a:xfrm>
            <a:off x="838200" y="1027975"/>
            <a:ext cx="10515600" cy="4934091"/>
          </a:xfrm>
          <a:prstGeom prst="rect">
            <a:avLst/>
          </a:prstGeom>
          <a:noFill/>
          <a:ln>
            <a:noFill/>
          </a:ln>
        </p:spPr>
        <p:txBody>
          <a:bodyPr spcFirstLastPara="1" wrap="square" lIns="91425" tIns="45700" rIns="91425" bIns="45700" anchor="t" anchorCtr="0">
            <a:noAutofit/>
          </a:bodyPr>
          <a:lstStyle/>
          <a:p>
            <a:pPr marL="457200" indent="0">
              <a:lnSpc>
                <a:spcPct val="100000"/>
              </a:lnSpc>
              <a:buNone/>
            </a:pPr>
            <a:r>
              <a:rPr lang="en-US" sz="1800" b="1" dirty="0">
                <a:latin typeface="+mn-lt"/>
                <a:ea typeface="Open Sans"/>
                <a:cs typeface="Open Sans"/>
                <a:sym typeface="Open Sans"/>
              </a:rPr>
              <a:t>Measuring and Reporting Progress on Annual Goals</a:t>
            </a:r>
            <a:r>
              <a:rPr lang="en-US" sz="1800" dirty="0">
                <a:latin typeface="+mn-lt"/>
                <a:ea typeface="Open Sans Light"/>
                <a:cs typeface="Open Sans Light"/>
              </a:rPr>
              <a:t> (Chapter 4)</a:t>
            </a:r>
            <a:endParaRPr sz="1800" dirty="0">
              <a:latin typeface="+mn-lt"/>
            </a:endParaRPr>
          </a:p>
          <a:p>
            <a:pPr marL="457200" indent="0">
              <a:lnSpc>
                <a:spcPct val="100000"/>
              </a:lnSpc>
              <a:buNone/>
            </a:pPr>
            <a:r>
              <a:rPr lang="en-US" sz="1800" dirty="0">
                <a:latin typeface="+mn-lt"/>
                <a:ea typeface="Open Sans Light"/>
                <a:cs typeface="Open Sans Light"/>
              </a:rPr>
              <a:t>Once the IEP team has developed measurable annual goals for a child, </a:t>
            </a:r>
            <a:r>
              <a:rPr lang="en-US" sz="1800" b="1" dirty="0">
                <a:latin typeface="+mn-lt"/>
                <a:ea typeface="Open Sans"/>
                <a:cs typeface="Open Sans"/>
                <a:sym typeface="Open Sans"/>
              </a:rPr>
              <a:t>the team must include a description of how the child’s progress toward meeting the annual goals will be measured</a:t>
            </a:r>
            <a:r>
              <a:rPr lang="en-US" sz="1800" dirty="0">
                <a:latin typeface="+mn-lt"/>
                <a:ea typeface="Open Sans Light"/>
                <a:cs typeface="Open Sans Light"/>
              </a:rPr>
              <a:t>. This measure of progress will enable parents, children, and educators to monitor progress during the year, and, if appropriate, to revise the IEP to be consistent with the child’s instructional needs. The idea is to use progress monitoring information in a formative way, to help with decision-making about instructional changes that may be needed. </a:t>
            </a:r>
            <a:r>
              <a:rPr lang="en-US" sz="1800" b="1" dirty="0">
                <a:latin typeface="+mn-lt"/>
                <a:ea typeface="Open Sans"/>
                <a:cs typeface="Open Sans"/>
                <a:sym typeface="Open Sans"/>
              </a:rPr>
              <a:t>If a measurable annual goal is written correctly with the 4 components (behavior, criteria, condition and timeframe) the requirement of how progress toward the goal is measured is contained within the goal and no additional information is required. </a:t>
            </a:r>
            <a:r>
              <a:rPr lang="en-US" sz="1800" dirty="0">
                <a:latin typeface="+mn-lt"/>
                <a:ea typeface="Open Sans Light"/>
                <a:cs typeface="Open Sans Light"/>
              </a:rPr>
              <a:t>The IEP </a:t>
            </a:r>
            <a:r>
              <a:rPr lang="en-US" sz="1800" b="1" dirty="0">
                <a:latin typeface="+mn-lt"/>
                <a:ea typeface="Open Sans"/>
                <a:cs typeface="Open Sans"/>
                <a:sym typeface="Open Sans"/>
              </a:rPr>
              <a:t>must include a description of </a:t>
            </a:r>
            <a:r>
              <a:rPr lang="en-US" sz="1800" b="1" u="sng" dirty="0">
                <a:latin typeface="+mn-lt"/>
                <a:ea typeface="Open Sans"/>
                <a:cs typeface="Open Sans"/>
                <a:sym typeface="Open Sans"/>
              </a:rPr>
              <a:t>when</a:t>
            </a:r>
            <a:r>
              <a:rPr lang="en-US" sz="1800" b="1" dirty="0">
                <a:latin typeface="+mn-lt"/>
                <a:ea typeface="Open Sans"/>
                <a:cs typeface="Open Sans"/>
                <a:sym typeface="Open Sans"/>
              </a:rPr>
              <a:t> parents will be provided periodic reports </a:t>
            </a:r>
            <a:r>
              <a:rPr lang="en-US" sz="1800" dirty="0">
                <a:latin typeface="+mn-lt"/>
                <a:ea typeface="Open Sans Light"/>
                <a:cs typeface="Open Sans Light"/>
              </a:rPr>
              <a:t>about their child’s progress toward meeting the annual goals. An example might be through the use of quarterly or other periodic reports concurrent with the issuance of district report cards (K.S.A. 72-3429(c)(3); 34 C.F.R. 300.320(a)(3)). The reporting may be carried out in writing or through a meeting with the parents (including documentation of information shared at the meeting); whichever would be a more effective means of communication. Whatever the method chosen, </a:t>
            </a:r>
            <a:r>
              <a:rPr lang="en-US" sz="1800" b="1" dirty="0">
                <a:latin typeface="+mn-lt"/>
                <a:ea typeface="Open Sans"/>
                <a:cs typeface="Open Sans"/>
                <a:sym typeface="Open Sans"/>
              </a:rPr>
              <a:t>progress toward the goals must be monitored in the method indicated on the IEP and progress reports should include a description of the child’s progress towards the child’s measurable annual goals</a:t>
            </a:r>
            <a:r>
              <a:rPr lang="en-US" sz="1600" b="1" dirty="0">
                <a:latin typeface="+mn-lt"/>
                <a:ea typeface="Open Sans"/>
                <a:cs typeface="Open Sans"/>
                <a:sym typeface="Open Sans"/>
              </a:rPr>
              <a:t>.</a:t>
            </a:r>
            <a:r>
              <a:rPr lang="en-US" sz="1400" dirty="0">
                <a:latin typeface="+mn-lt"/>
                <a:ea typeface="Open Sans Light"/>
                <a:cs typeface="Open Sans Light"/>
              </a:rPr>
              <a:t> </a:t>
            </a:r>
            <a:endParaRPr sz="1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B4CF55-DC76-4A53-BEBE-BAE8E51C71C1}"/>
              </a:ext>
            </a:extLst>
          </p:cNvPr>
          <p:cNvSpPr>
            <a:spLocks noGrp="1"/>
          </p:cNvSpPr>
          <p:nvPr>
            <p:ph type="title"/>
          </p:nvPr>
        </p:nvSpPr>
        <p:spPr>
          <a:xfrm>
            <a:off x="838200" y="365125"/>
            <a:ext cx="4773930" cy="1325563"/>
          </a:xfrm>
        </p:spPr>
        <p:txBody>
          <a:bodyPr/>
          <a:lstStyle/>
          <a:p>
            <a:r>
              <a:rPr lang="en-US" dirty="0"/>
              <a:t>Compliant Example Q16</a:t>
            </a:r>
          </a:p>
        </p:txBody>
      </p:sp>
      <p:pic>
        <p:nvPicPr>
          <p:cNvPr id="10" name="Picture 9" descr="screen shot image showing the measurable annual goal: By the end of the IEP year Dakota will be able to name 52 letters of the alphabet, including all the letters in her name, with 80% accuracy on 2 consecutive data collection days. The progress report indicated Dakota is able to name 52 letters of the alphabet with 27% acuracy. She is able to consistently name the letters T, K, D, A, X, Q, o, w, t, x.">
            <a:extLst>
              <a:ext uri="{FF2B5EF4-FFF2-40B4-BE49-F238E27FC236}">
                <a16:creationId xmlns:a16="http://schemas.microsoft.com/office/drawing/2014/main" id="{558DA06C-B0C1-4936-866B-81A5D69BBFC4}"/>
              </a:ext>
            </a:extLst>
          </p:cNvPr>
          <p:cNvPicPr>
            <a:picLocks noChangeAspect="1"/>
          </p:cNvPicPr>
          <p:nvPr/>
        </p:nvPicPr>
        <p:blipFill>
          <a:blip r:embed="rId3"/>
          <a:stretch>
            <a:fillRect/>
          </a:stretch>
        </p:blipFill>
        <p:spPr>
          <a:xfrm>
            <a:off x="5130664" y="0"/>
            <a:ext cx="6527936" cy="4748092"/>
          </a:xfrm>
          <a:prstGeom prst="rect">
            <a:avLst/>
          </a:prstGeom>
        </p:spPr>
      </p:pic>
      <p:pic>
        <p:nvPicPr>
          <p:cNvPr id="11" name="Picture 10" descr="screen shot image stating: Parents will receive progress reports quarterly unless the team determines additional reports are needed. Progress reports may be mailed/emailed or delivered at parent teacher conferences">
            <a:extLst>
              <a:ext uri="{FF2B5EF4-FFF2-40B4-BE49-F238E27FC236}">
                <a16:creationId xmlns:a16="http://schemas.microsoft.com/office/drawing/2014/main" id="{BC715274-7B32-4C4C-AA98-7523110DCC60}"/>
              </a:ext>
            </a:extLst>
          </p:cNvPr>
          <p:cNvPicPr>
            <a:picLocks noChangeAspect="1"/>
          </p:cNvPicPr>
          <p:nvPr/>
        </p:nvPicPr>
        <p:blipFill>
          <a:blip r:embed="rId4"/>
          <a:stretch>
            <a:fillRect/>
          </a:stretch>
        </p:blipFill>
        <p:spPr>
          <a:xfrm>
            <a:off x="552804" y="4914900"/>
            <a:ext cx="8236866" cy="1362224"/>
          </a:xfrm>
          <a:prstGeom prst="rect">
            <a:avLst/>
          </a:prstGeom>
        </p:spPr>
      </p:pic>
    </p:spTree>
    <p:extLst>
      <p:ext uri="{BB962C8B-B14F-4D97-AF65-F5344CB8AC3E}">
        <p14:creationId xmlns:p14="http://schemas.microsoft.com/office/powerpoint/2010/main" val="30911914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B4CF55-DC76-4A53-BEBE-BAE8E51C71C1}"/>
              </a:ext>
            </a:extLst>
          </p:cNvPr>
          <p:cNvSpPr>
            <a:spLocks noGrp="1"/>
          </p:cNvSpPr>
          <p:nvPr>
            <p:ph type="title"/>
          </p:nvPr>
        </p:nvSpPr>
        <p:spPr>
          <a:xfrm>
            <a:off x="838200" y="365125"/>
            <a:ext cx="4773930" cy="1325563"/>
          </a:xfrm>
        </p:spPr>
        <p:txBody>
          <a:bodyPr/>
          <a:lstStyle/>
          <a:p>
            <a:r>
              <a:rPr lang="en-US" dirty="0"/>
              <a:t>Noncompliant Example Q16</a:t>
            </a:r>
          </a:p>
        </p:txBody>
      </p:sp>
      <p:pic>
        <p:nvPicPr>
          <p:cNvPr id="4" name="Picture 3" descr="Screen shot image showing measurable annual goal">
            <a:extLst>
              <a:ext uri="{FF2B5EF4-FFF2-40B4-BE49-F238E27FC236}">
                <a16:creationId xmlns:a16="http://schemas.microsoft.com/office/drawing/2014/main" id="{59FD7A1C-C969-42B7-A12A-D1B99DF524B0}"/>
              </a:ext>
            </a:extLst>
          </p:cNvPr>
          <p:cNvPicPr>
            <a:picLocks noChangeAspect="1"/>
          </p:cNvPicPr>
          <p:nvPr/>
        </p:nvPicPr>
        <p:blipFill>
          <a:blip r:embed="rId3"/>
          <a:stretch>
            <a:fillRect/>
          </a:stretch>
        </p:blipFill>
        <p:spPr>
          <a:xfrm>
            <a:off x="5766131" y="203148"/>
            <a:ext cx="5587669" cy="2077467"/>
          </a:xfrm>
          <a:prstGeom prst="rect">
            <a:avLst/>
          </a:prstGeom>
        </p:spPr>
      </p:pic>
      <p:pic>
        <p:nvPicPr>
          <p:cNvPr id="5" name="Picture 4" descr="screen shot image of progress report indicating yes and continue for the progress.">
            <a:extLst>
              <a:ext uri="{FF2B5EF4-FFF2-40B4-BE49-F238E27FC236}">
                <a16:creationId xmlns:a16="http://schemas.microsoft.com/office/drawing/2014/main" id="{5BC97693-CBD8-4F49-91A9-28ACAEAE48CC}"/>
              </a:ext>
            </a:extLst>
          </p:cNvPr>
          <p:cNvPicPr>
            <a:picLocks noChangeAspect="1"/>
          </p:cNvPicPr>
          <p:nvPr/>
        </p:nvPicPr>
        <p:blipFill>
          <a:blip r:embed="rId4"/>
          <a:stretch>
            <a:fillRect/>
          </a:stretch>
        </p:blipFill>
        <p:spPr>
          <a:xfrm>
            <a:off x="655320" y="2442592"/>
            <a:ext cx="6259267" cy="1743155"/>
          </a:xfrm>
          <a:prstGeom prst="rect">
            <a:avLst/>
          </a:prstGeom>
        </p:spPr>
      </p:pic>
      <p:pic>
        <p:nvPicPr>
          <p:cNvPr id="6" name="Picture 5" descr="screen shot image indicating parent(s)/legal decision maker will be informed of the student's progress at least one time every 9 weeks/quarter which is at least as often as parents are informed of their nonexceptional children's progress. Parent(s)/legal educational decision maker will be informed of the student's progress by written report">
            <a:extLst>
              <a:ext uri="{FF2B5EF4-FFF2-40B4-BE49-F238E27FC236}">
                <a16:creationId xmlns:a16="http://schemas.microsoft.com/office/drawing/2014/main" id="{647061B3-06C3-4841-905B-917811190C36}"/>
              </a:ext>
            </a:extLst>
          </p:cNvPr>
          <p:cNvPicPr>
            <a:picLocks noChangeAspect="1"/>
          </p:cNvPicPr>
          <p:nvPr/>
        </p:nvPicPr>
        <p:blipFill>
          <a:blip r:embed="rId5"/>
          <a:stretch>
            <a:fillRect/>
          </a:stretch>
        </p:blipFill>
        <p:spPr>
          <a:xfrm>
            <a:off x="655320" y="4477317"/>
            <a:ext cx="6792071" cy="1343886"/>
          </a:xfrm>
          <a:prstGeom prst="rect">
            <a:avLst/>
          </a:prstGeom>
        </p:spPr>
      </p:pic>
    </p:spTree>
    <p:extLst>
      <p:ext uri="{BB962C8B-B14F-4D97-AF65-F5344CB8AC3E}">
        <p14:creationId xmlns:p14="http://schemas.microsoft.com/office/powerpoint/2010/main" val="281948703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D1E6-6CCE-47B0-A71D-5978E54F6267}"/>
              </a:ext>
            </a:extLst>
          </p:cNvPr>
          <p:cNvSpPr>
            <a:spLocks noGrp="1"/>
          </p:cNvSpPr>
          <p:nvPr>
            <p:ph type="title"/>
          </p:nvPr>
        </p:nvSpPr>
        <p:spPr/>
        <p:txBody>
          <a:bodyPr/>
          <a:lstStyle/>
          <a:p>
            <a:r>
              <a:rPr lang="en-US"/>
              <a:t>Breakout Discussion</a:t>
            </a:r>
            <a:br>
              <a:rPr lang="en-US"/>
            </a:br>
            <a:r>
              <a:rPr lang="en-US"/>
              <a:t>and Question</a:t>
            </a:r>
          </a:p>
        </p:txBody>
      </p:sp>
      <p:sp>
        <p:nvSpPr>
          <p:cNvPr id="3" name="TextBox 2">
            <a:extLst>
              <a:ext uri="{FF2B5EF4-FFF2-40B4-BE49-F238E27FC236}">
                <a16:creationId xmlns:a16="http://schemas.microsoft.com/office/drawing/2014/main" id="{D8370CFF-65A2-322D-4B28-3EDE86649A57}"/>
              </a:ext>
            </a:extLst>
          </p:cNvPr>
          <p:cNvSpPr txBox="1"/>
          <p:nvPr/>
        </p:nvSpPr>
        <p:spPr>
          <a:xfrm>
            <a:off x="2120096" y="3817715"/>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ea typeface="Open Sans Light"/>
                <a:cs typeface="Open Sans Light"/>
              </a:rPr>
              <a:t>20 minutes</a:t>
            </a:r>
          </a:p>
        </p:txBody>
      </p:sp>
    </p:spTree>
    <p:extLst>
      <p:ext uri="{BB962C8B-B14F-4D97-AF65-F5344CB8AC3E}">
        <p14:creationId xmlns:p14="http://schemas.microsoft.com/office/powerpoint/2010/main" val="359755457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012DAB4C-F01E-4B52-BABC-19CD88D2C420}"/>
              </a:ext>
            </a:extLst>
          </p:cNvPr>
          <p:cNvSpPr>
            <a:spLocks noGrp="1"/>
          </p:cNvSpPr>
          <p:nvPr>
            <p:ph type="title"/>
          </p:nvPr>
        </p:nvSpPr>
        <p:spPr>
          <a:xfrm>
            <a:off x="838200" y="-613821"/>
            <a:ext cx="10515600" cy="522999"/>
          </a:xfrm>
        </p:spPr>
        <p:txBody>
          <a:bodyPr>
            <a:noAutofit/>
          </a:bodyPr>
          <a:lstStyle/>
          <a:p>
            <a:r>
              <a:rPr lang="en-US" sz="1600" dirty="0">
                <a:latin typeface="+mn-lt"/>
              </a:rPr>
              <a:t>Question 17</a:t>
            </a:r>
          </a:p>
        </p:txBody>
      </p:sp>
      <p:sp>
        <p:nvSpPr>
          <p:cNvPr id="2" name="Content Placeholder 1">
            <a:extLst>
              <a:ext uri="{FF2B5EF4-FFF2-40B4-BE49-F238E27FC236}">
                <a16:creationId xmlns:a16="http://schemas.microsoft.com/office/drawing/2014/main" id="{9FE37345-F924-45D2-9C55-1658CF620799}"/>
              </a:ext>
            </a:extLst>
          </p:cNvPr>
          <p:cNvSpPr>
            <a:spLocks noGrp="1"/>
          </p:cNvSpPr>
          <p:nvPr>
            <p:ph idx="1"/>
          </p:nvPr>
        </p:nvSpPr>
        <p:spPr>
          <a:xfrm>
            <a:off x="741381" y="244806"/>
            <a:ext cx="10515600" cy="2625712"/>
          </a:xfrm>
        </p:spPr>
        <p:txBody>
          <a:bodyPr>
            <a:normAutofit fontScale="47500" lnSpcReduction="20000"/>
          </a:bodyPr>
          <a:lstStyle/>
          <a:p>
            <a:pPr marL="0" indent="0">
              <a:lnSpc>
                <a:spcPct val="120000"/>
              </a:lnSpc>
              <a:buNone/>
            </a:pPr>
            <a:r>
              <a:rPr lang="en-US" b="1" dirty="0"/>
              <a:t>17</a:t>
            </a:r>
            <a:r>
              <a:rPr lang="en-US" dirty="0"/>
              <a:t>. If the IEP team has determined that the student with a disability must take an alternate assessment instead of a particular state or districtwide assessment, was that determination made in alignment with the KSDE Dynamic Learning Maps Participation Guidelines for Kansas and does the IEP include BOTH of the following?: (A) A statement of why the student cannot participate in the general state or district assessment; and (B) A statement of why the particular alternate assessment selected is appropriate for the student. 34 C.F.R. 300.320(a)(6)(ii), 300.160(c); K.S.A. 72-3429(c)(6)(B)</a:t>
            </a:r>
            <a:br>
              <a:rPr lang="en-US" dirty="0"/>
            </a:br>
            <a:br>
              <a:rPr lang="en-US" dirty="0"/>
            </a:br>
            <a:r>
              <a:rPr lang="en-US" b="1" dirty="0"/>
              <a:t>METHOD</a:t>
            </a:r>
            <a:r>
              <a:rPr lang="en-US" dirty="0"/>
              <a:t>: First, review the IEP to determine if the student must take an alternate assessment or regular state/districtwide assessment. If the IEP states the student must take an alternative assessment, next review the education record for documentation that the student meets all of the criteria listed in the KSDE Dynamic Learning Maps Participation Guidelines for Kansas. This documentation could be in the IEP, evaluation/eligibility report, IEP Team meeting notes, a prior written notice, etc. Finally, review the IEP to determine if it includes a statement of why the student cannot participate in the general state or districtwide assessment, and a statement of why the particular alternate assessment selected is appropriate for the student. All goals must have 2 or more benchmarks/objectives.</a:t>
            </a:r>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367001" y="2870519"/>
            <a:ext cx="3920973" cy="3099357"/>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150" b="1" kern="0">
                <a:solidFill>
                  <a:srgbClr val="000000"/>
                </a:solidFill>
                <a:latin typeface="+mn-lt"/>
                <a:ea typeface="Arial Narrow"/>
                <a:cs typeface="Arial Narrow"/>
                <a:sym typeface="Arial Narrow"/>
              </a:rPr>
              <a:t>YES </a:t>
            </a:r>
          </a:p>
          <a:p>
            <a:pPr marL="95250" lvl="0" indent="0">
              <a:lnSpc>
                <a:spcPct val="100000"/>
              </a:lnSpc>
              <a:buNone/>
            </a:pPr>
            <a:r>
              <a:rPr lang="en-US" sz="1150" b="1" kern="0">
                <a:solidFill>
                  <a:srgbClr val="000000"/>
                </a:solidFill>
                <a:latin typeface="+mn-lt"/>
                <a:ea typeface="Arial Narrow"/>
                <a:cs typeface="Arial Narrow"/>
                <a:sym typeface="Arial Narrow"/>
              </a:rPr>
              <a:t>Select YES if documentation shows ALL of the following: </a:t>
            </a:r>
          </a:p>
          <a:p>
            <a:pPr marL="95250" lvl="0" indent="0">
              <a:lnSpc>
                <a:spcPct val="100000"/>
              </a:lnSpc>
              <a:buNone/>
            </a:pPr>
            <a:r>
              <a:rPr lang="en-US" sz="1150" b="1" kern="0">
                <a:solidFill>
                  <a:srgbClr val="000000"/>
                </a:solidFill>
                <a:latin typeface="+mn-lt"/>
                <a:ea typeface="Arial Narrow"/>
                <a:cs typeface="Arial Narrow"/>
                <a:sym typeface="Arial Narrow"/>
              </a:rPr>
              <a:t>• The student meets all of the criteria listed in the KSDE Dynamic Learning Maps Participation Guidelines for Kansas; </a:t>
            </a:r>
          </a:p>
          <a:p>
            <a:pPr marL="95250" lvl="0" indent="0">
              <a:lnSpc>
                <a:spcPct val="100000"/>
              </a:lnSpc>
              <a:buNone/>
            </a:pPr>
            <a:r>
              <a:rPr lang="en-US" sz="1150" b="1" kern="0">
                <a:solidFill>
                  <a:srgbClr val="000000"/>
                </a:solidFill>
                <a:latin typeface="+mn-lt"/>
                <a:ea typeface="Arial Narrow"/>
                <a:cs typeface="Arial Narrow"/>
                <a:sym typeface="Arial Narrow"/>
              </a:rPr>
              <a:t>AND </a:t>
            </a:r>
          </a:p>
          <a:p>
            <a:pPr marL="95250" lvl="0" indent="0">
              <a:lnSpc>
                <a:spcPct val="100000"/>
              </a:lnSpc>
              <a:buNone/>
            </a:pPr>
            <a:r>
              <a:rPr lang="en-US" sz="1150" b="1" kern="0">
                <a:solidFill>
                  <a:srgbClr val="000000"/>
                </a:solidFill>
                <a:latin typeface="+mn-lt"/>
                <a:ea typeface="Arial Narrow"/>
                <a:cs typeface="Arial Narrow"/>
                <a:sym typeface="Arial Narrow"/>
              </a:rPr>
              <a:t>• The IEP includes a statement of why the student cannot participate in the general state or district assessment; </a:t>
            </a:r>
          </a:p>
          <a:p>
            <a:pPr marL="95250" lvl="0" indent="0">
              <a:lnSpc>
                <a:spcPct val="100000"/>
              </a:lnSpc>
              <a:buNone/>
            </a:pPr>
            <a:r>
              <a:rPr lang="en-US" sz="1150" b="1" kern="0">
                <a:solidFill>
                  <a:srgbClr val="000000"/>
                </a:solidFill>
                <a:latin typeface="+mn-lt"/>
                <a:ea typeface="Arial Narrow"/>
                <a:cs typeface="Arial Narrow"/>
                <a:sym typeface="Arial Narrow"/>
              </a:rPr>
              <a:t>AND </a:t>
            </a:r>
          </a:p>
          <a:p>
            <a:pPr marL="95250" lvl="0" indent="0">
              <a:lnSpc>
                <a:spcPct val="100000"/>
              </a:lnSpc>
              <a:buNone/>
            </a:pPr>
            <a:r>
              <a:rPr lang="en-US" sz="1150" b="1" kern="0">
                <a:solidFill>
                  <a:srgbClr val="000000"/>
                </a:solidFill>
                <a:latin typeface="+mn-lt"/>
                <a:ea typeface="Arial Narrow"/>
                <a:cs typeface="Arial Narrow"/>
                <a:sym typeface="Arial Narrow"/>
              </a:rPr>
              <a:t>• The IEP includes a statement of why the particular alternate assessment selected is appropriate for the student.</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4504000" y="2870518"/>
            <a:ext cx="3494779" cy="3099356"/>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50" b="1">
                <a:latin typeface="+mn-lt"/>
              </a:rPr>
              <a:t>NO </a:t>
            </a:r>
          </a:p>
          <a:p>
            <a:pPr marL="0" indent="0">
              <a:buNone/>
            </a:pPr>
            <a:r>
              <a:rPr lang="en-US" sz="1150" b="1">
                <a:latin typeface="+mn-lt"/>
              </a:rPr>
              <a:t>Select NO if documentation DOES NOT show ALL of the following: </a:t>
            </a:r>
          </a:p>
          <a:p>
            <a:pPr marL="0" indent="0">
              <a:buNone/>
            </a:pPr>
            <a:r>
              <a:rPr lang="en-US" sz="1150" b="1">
                <a:latin typeface="+mn-lt"/>
              </a:rPr>
              <a:t>• The student meets all of the criteria listed in the KSDE Dynamic Learning Maps Participation Guidelines for Kansas; </a:t>
            </a:r>
          </a:p>
          <a:p>
            <a:pPr marL="0" indent="0">
              <a:buNone/>
            </a:pPr>
            <a:r>
              <a:rPr lang="en-US" sz="1150" b="1">
                <a:latin typeface="+mn-lt"/>
              </a:rPr>
              <a:t>AND </a:t>
            </a:r>
          </a:p>
          <a:p>
            <a:pPr marL="0" indent="0">
              <a:buNone/>
            </a:pPr>
            <a:r>
              <a:rPr lang="en-US" sz="1150" b="1">
                <a:latin typeface="+mn-lt"/>
              </a:rPr>
              <a:t>• The IEP includes a statement of why the student cannot participate in the general state or district assessment; </a:t>
            </a:r>
          </a:p>
          <a:p>
            <a:pPr marL="0" indent="0">
              <a:buNone/>
            </a:pPr>
            <a:r>
              <a:rPr lang="en-US" sz="1150" b="1">
                <a:latin typeface="+mn-lt"/>
              </a:rPr>
              <a:t>AND </a:t>
            </a:r>
          </a:p>
          <a:p>
            <a:pPr marL="0" indent="0">
              <a:buNone/>
            </a:pPr>
            <a:r>
              <a:rPr lang="en-US" sz="1150" b="1">
                <a:latin typeface="+mn-lt"/>
              </a:rPr>
              <a:t>• The IEP includes a statement of why the particular alternate assessment selected is appropriate for the student.</a:t>
            </a:r>
            <a:endParaRPr lang="en-US" sz="1150" b="1"/>
          </a:p>
        </p:txBody>
      </p:sp>
      <p:sp>
        <p:nvSpPr>
          <p:cNvPr id="10" name="Text Placeholder 2">
            <a:extLst>
              <a:ext uri="{FF2B5EF4-FFF2-40B4-BE49-F238E27FC236}">
                <a16:creationId xmlns:a16="http://schemas.microsoft.com/office/drawing/2014/main" id="{DC62AC5C-EEB0-43EE-9009-70DB254EFB10}"/>
              </a:ext>
            </a:extLst>
          </p:cNvPr>
          <p:cNvSpPr txBox="1">
            <a:spLocks/>
          </p:cNvSpPr>
          <p:nvPr/>
        </p:nvSpPr>
        <p:spPr>
          <a:xfrm>
            <a:off x="8214806" y="2870518"/>
            <a:ext cx="3610188" cy="3099356"/>
          </a:xfrm>
          <a:prstGeom prst="rect">
            <a:avLst/>
          </a:prstGeom>
          <a:solidFill>
            <a:schemeClr val="accent2">
              <a:lumMod val="10000"/>
              <a:lumOff val="90000"/>
            </a:schemeClr>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ClrTx/>
              <a:buSzTx/>
              <a:buNone/>
            </a:pPr>
            <a:r>
              <a:rPr lang="en-US" sz="1150" b="1">
                <a:solidFill>
                  <a:srgbClr val="12284C"/>
                </a:solidFill>
                <a:latin typeface="Open Sans Light"/>
                <a:ea typeface="+mn-ea"/>
                <a:cs typeface="+mn-cs"/>
              </a:rPr>
              <a:t>N/A </a:t>
            </a:r>
          </a:p>
          <a:p>
            <a:pPr marL="0" lvl="0" indent="0">
              <a:lnSpc>
                <a:spcPct val="100000"/>
              </a:lnSpc>
              <a:spcBef>
                <a:spcPts val="0"/>
              </a:spcBef>
              <a:buClrTx/>
              <a:buSzTx/>
              <a:buNone/>
            </a:pPr>
            <a:endParaRPr lang="en-US" sz="1150" b="1">
              <a:solidFill>
                <a:srgbClr val="12284C"/>
              </a:solidFill>
              <a:latin typeface="Open Sans Light"/>
              <a:ea typeface="+mn-ea"/>
              <a:cs typeface="+mn-cs"/>
            </a:endParaRPr>
          </a:p>
          <a:p>
            <a:pPr marL="0" lvl="0" indent="0">
              <a:lnSpc>
                <a:spcPct val="100000"/>
              </a:lnSpc>
              <a:spcBef>
                <a:spcPts val="0"/>
              </a:spcBef>
              <a:buClrTx/>
              <a:buSzTx/>
              <a:buNone/>
            </a:pPr>
            <a:r>
              <a:rPr lang="en-US" sz="1150" b="1">
                <a:solidFill>
                  <a:srgbClr val="12284C"/>
                </a:solidFill>
                <a:latin typeface="Open Sans Light"/>
                <a:ea typeface="+mn-ea"/>
                <a:cs typeface="+mn-cs"/>
              </a:rPr>
              <a:t>Select N/A if: • This is a file for a gifted-only student; </a:t>
            </a:r>
          </a:p>
          <a:p>
            <a:pPr marL="0" lvl="0" indent="0">
              <a:lnSpc>
                <a:spcPct val="100000"/>
              </a:lnSpc>
              <a:spcBef>
                <a:spcPts val="0"/>
              </a:spcBef>
              <a:buClrTx/>
              <a:buSzTx/>
              <a:buNone/>
            </a:pPr>
            <a:endParaRPr lang="en-US" sz="1150" b="1">
              <a:solidFill>
                <a:srgbClr val="12284C"/>
              </a:solidFill>
              <a:latin typeface="Open Sans Light"/>
              <a:ea typeface="+mn-ea"/>
              <a:cs typeface="+mn-cs"/>
            </a:endParaRPr>
          </a:p>
          <a:p>
            <a:pPr marL="0" lvl="0" indent="0">
              <a:lnSpc>
                <a:spcPct val="100000"/>
              </a:lnSpc>
              <a:spcBef>
                <a:spcPts val="0"/>
              </a:spcBef>
              <a:buClrTx/>
              <a:buSzTx/>
              <a:buNone/>
            </a:pPr>
            <a:r>
              <a:rPr lang="en-US" sz="1150" b="1">
                <a:solidFill>
                  <a:srgbClr val="12284C"/>
                </a:solidFill>
                <a:latin typeface="Open Sans Light"/>
                <a:ea typeface="+mn-ea"/>
                <a:cs typeface="+mn-cs"/>
              </a:rPr>
              <a:t>OR </a:t>
            </a:r>
          </a:p>
          <a:p>
            <a:pPr marL="0" lvl="0" indent="0">
              <a:lnSpc>
                <a:spcPct val="100000"/>
              </a:lnSpc>
              <a:spcBef>
                <a:spcPts val="0"/>
              </a:spcBef>
              <a:buClrTx/>
              <a:buSzTx/>
              <a:buNone/>
            </a:pPr>
            <a:endParaRPr lang="en-US" sz="1150" b="1">
              <a:solidFill>
                <a:srgbClr val="12284C"/>
              </a:solidFill>
              <a:latin typeface="Open Sans Light"/>
              <a:ea typeface="+mn-ea"/>
              <a:cs typeface="+mn-cs"/>
            </a:endParaRPr>
          </a:p>
          <a:p>
            <a:pPr marL="0" lvl="0" indent="0">
              <a:lnSpc>
                <a:spcPct val="100000"/>
              </a:lnSpc>
              <a:spcBef>
                <a:spcPts val="0"/>
              </a:spcBef>
              <a:buClrTx/>
              <a:buSzTx/>
              <a:buNone/>
            </a:pPr>
            <a:r>
              <a:rPr lang="en-US" sz="1150" b="1">
                <a:solidFill>
                  <a:srgbClr val="12284C"/>
                </a:solidFill>
                <a:latin typeface="Open Sans Light"/>
                <a:ea typeface="+mn-ea"/>
                <a:cs typeface="+mn-cs"/>
              </a:rPr>
              <a:t>• This is a file for a student who is convicted as an adult under State law and incarcerated in an adult prison (34 C.F.R. 300.324(d)(1)(i); K.A.R. 91-40-5(c)(2)(A)); </a:t>
            </a:r>
          </a:p>
          <a:p>
            <a:pPr marL="0" lvl="0" indent="0">
              <a:lnSpc>
                <a:spcPct val="100000"/>
              </a:lnSpc>
              <a:spcBef>
                <a:spcPts val="0"/>
              </a:spcBef>
              <a:buClrTx/>
              <a:buSzTx/>
              <a:buNone/>
            </a:pPr>
            <a:endParaRPr lang="en-US" sz="1150" b="1">
              <a:solidFill>
                <a:srgbClr val="12284C"/>
              </a:solidFill>
              <a:latin typeface="Open Sans Light"/>
              <a:ea typeface="+mn-ea"/>
              <a:cs typeface="+mn-cs"/>
            </a:endParaRPr>
          </a:p>
          <a:p>
            <a:pPr marL="0" lvl="0" indent="0">
              <a:lnSpc>
                <a:spcPct val="100000"/>
              </a:lnSpc>
              <a:spcBef>
                <a:spcPts val="0"/>
              </a:spcBef>
              <a:buClrTx/>
              <a:buSzTx/>
              <a:buNone/>
            </a:pPr>
            <a:r>
              <a:rPr lang="en-US" sz="1150" b="1">
                <a:solidFill>
                  <a:srgbClr val="12284C"/>
                </a:solidFill>
                <a:latin typeface="Open Sans Light"/>
                <a:ea typeface="+mn-ea"/>
                <a:cs typeface="+mn-cs"/>
              </a:rPr>
              <a:t>OR </a:t>
            </a:r>
          </a:p>
          <a:p>
            <a:pPr marL="0" lvl="0" indent="0">
              <a:lnSpc>
                <a:spcPct val="100000"/>
              </a:lnSpc>
              <a:spcBef>
                <a:spcPts val="0"/>
              </a:spcBef>
              <a:buClrTx/>
              <a:buSzTx/>
              <a:buNone/>
            </a:pPr>
            <a:endParaRPr lang="en-US" sz="1150" b="1">
              <a:solidFill>
                <a:srgbClr val="12284C"/>
              </a:solidFill>
              <a:latin typeface="Open Sans Light"/>
              <a:ea typeface="+mn-ea"/>
              <a:cs typeface="+mn-cs"/>
            </a:endParaRPr>
          </a:p>
          <a:p>
            <a:pPr marL="0" lvl="0" indent="0">
              <a:lnSpc>
                <a:spcPct val="100000"/>
              </a:lnSpc>
              <a:spcBef>
                <a:spcPts val="0"/>
              </a:spcBef>
              <a:buClrTx/>
              <a:buSzTx/>
              <a:buNone/>
            </a:pPr>
            <a:r>
              <a:rPr lang="en-US" sz="1150" b="1">
                <a:solidFill>
                  <a:srgbClr val="12284C"/>
                </a:solidFill>
                <a:latin typeface="Open Sans Light"/>
                <a:ea typeface="+mn-ea"/>
                <a:cs typeface="+mn-cs"/>
              </a:rPr>
              <a:t>• The IEP Team determined that the student with a disability will take a regular State or districtwide assessment.</a:t>
            </a:r>
          </a:p>
        </p:txBody>
      </p:sp>
      <p:sp>
        <p:nvSpPr>
          <p:cNvPr id="4" name="Rectangle 3">
            <a:extLst>
              <a:ext uri="{FF2B5EF4-FFF2-40B4-BE49-F238E27FC236}">
                <a16:creationId xmlns:a16="http://schemas.microsoft.com/office/drawing/2014/main" id="{2C5CB90F-C1B9-4463-8D1B-B994371FAB1D}"/>
              </a:ext>
            </a:extLst>
          </p:cNvPr>
          <p:cNvSpPr/>
          <p:nvPr/>
        </p:nvSpPr>
        <p:spPr>
          <a:xfrm>
            <a:off x="367001" y="5867476"/>
            <a:ext cx="7016664" cy="461665"/>
          </a:xfrm>
          <a:prstGeom prst="rect">
            <a:avLst/>
          </a:prstGeom>
        </p:spPr>
        <p:txBody>
          <a:bodyPr wrap="none">
            <a:spAutoFit/>
          </a:bodyPr>
          <a:lstStyle/>
          <a:p>
            <a:pPr lvl="0"/>
            <a:r>
              <a:rPr lang="en-US" sz="800">
                <a:solidFill>
                  <a:srgbClr val="12284C"/>
                </a:solidFill>
              </a:rPr>
              <a:t>Kansas Special Education Process Handbook, Chapter 4, Section E.2.e.</a:t>
            </a:r>
          </a:p>
          <a:p>
            <a:pPr lvl="0"/>
            <a:r>
              <a:rPr lang="en-US" sz="800">
                <a:solidFill>
                  <a:srgbClr val="12284C"/>
                </a:solidFill>
              </a:rPr>
              <a:t>KSDE Dynamic Learning Maps Participation Guidelines for Kansas </a:t>
            </a:r>
          </a:p>
          <a:p>
            <a:pPr lvl="0"/>
            <a:r>
              <a:rPr lang="en-US" sz="800">
                <a:solidFill>
                  <a:srgbClr val="12284C"/>
                </a:solidFill>
              </a:rPr>
              <a:t>KSDE Rubric for Determining Student Eligibility for the Kansas Alternate Assessment (DLM) for Students with the Most Significant Cognitive Disabilities</a:t>
            </a:r>
          </a:p>
        </p:txBody>
      </p:sp>
    </p:spTree>
    <p:custDataLst>
      <p:tags r:id="rId1"/>
    </p:custDataLst>
    <p:extLst>
      <p:ext uri="{BB962C8B-B14F-4D97-AF65-F5344CB8AC3E}">
        <p14:creationId xmlns:p14="http://schemas.microsoft.com/office/powerpoint/2010/main" val="184058527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10C36491-C459-4671-B18E-0EA97A80B44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Question 18</a:t>
            </a:r>
          </a:p>
        </p:txBody>
      </p:sp>
      <p:sp>
        <p:nvSpPr>
          <p:cNvPr id="10" name="TextBox 9">
            <a:extLst>
              <a:ext uri="{FF2B5EF4-FFF2-40B4-BE49-F238E27FC236}">
                <a16:creationId xmlns:a16="http://schemas.microsoft.com/office/drawing/2014/main" id="{A7505EA3-7A2F-4BB7-BB7E-9530B170DF45}"/>
              </a:ext>
            </a:extLst>
          </p:cNvPr>
          <p:cNvSpPr txBox="1"/>
          <p:nvPr/>
        </p:nvSpPr>
        <p:spPr>
          <a:xfrm>
            <a:off x="367002" y="142749"/>
            <a:ext cx="11556292" cy="2031325"/>
          </a:xfrm>
          <a:prstGeom prst="rect">
            <a:avLst/>
          </a:prstGeom>
          <a:noFill/>
        </p:spPr>
        <p:txBody>
          <a:bodyPr wrap="square">
            <a:spAutoFit/>
          </a:bodyPr>
          <a:lstStyle/>
          <a:p>
            <a:r>
              <a:rPr lang="en-US" sz="1800" b="1" dirty="0">
                <a:latin typeface="+mn-lt"/>
              </a:rPr>
              <a:t>18</a:t>
            </a:r>
            <a:r>
              <a:rPr lang="en-US" sz="1800" dirty="0">
                <a:latin typeface="+mn-lt"/>
              </a:rPr>
              <a:t>. Does the IEP include the projected date for the beginning of special education and related services, supplementary aids and services (including accommodations), program modifications and supports for school personnel? 34 C.F.R. 300.320(a)(7); K.S.A. 72-3429(c)(7)</a:t>
            </a:r>
            <a:br>
              <a:rPr lang="en-US" sz="1800" dirty="0">
                <a:latin typeface="+mn-lt"/>
              </a:rPr>
            </a:br>
            <a:br>
              <a:rPr lang="en-US" sz="1800" dirty="0">
                <a:latin typeface="+mn-lt"/>
              </a:rPr>
            </a:br>
            <a:r>
              <a:rPr lang="en-US" sz="1800" b="1" dirty="0">
                <a:latin typeface="+mn-lt"/>
              </a:rPr>
              <a:t>METHOD</a:t>
            </a:r>
            <a:r>
              <a:rPr lang="en-US" sz="1800" dirty="0">
                <a:latin typeface="+mn-lt"/>
              </a:rPr>
              <a:t>: Review the IEP to determine whether it contains a projected beginning date for EACH of the special education and related services, the supplementary aids and services (including accommodations), program modifications and supports for school personnel that will be provided.</a:t>
            </a:r>
            <a:endParaRPr lang="en-US" dirty="0"/>
          </a:p>
        </p:txBody>
      </p:sp>
      <p:sp>
        <p:nvSpPr>
          <p:cNvPr id="8" name="TextBox 7">
            <a:extLst>
              <a:ext uri="{FF2B5EF4-FFF2-40B4-BE49-F238E27FC236}">
                <a16:creationId xmlns:a16="http://schemas.microsoft.com/office/drawing/2014/main" id="{AD9E5BB1-E5E8-4E0A-9EAE-1396B829F919}"/>
              </a:ext>
            </a:extLst>
          </p:cNvPr>
          <p:cNvSpPr txBox="1"/>
          <p:nvPr/>
        </p:nvSpPr>
        <p:spPr>
          <a:xfrm>
            <a:off x="3064304" y="2107527"/>
            <a:ext cx="6094428" cy="369332"/>
          </a:xfrm>
          <a:prstGeom prst="rect">
            <a:avLst/>
          </a:prstGeom>
          <a:noFill/>
        </p:spPr>
        <p:txBody>
          <a:bodyPr wrap="square">
            <a:spAutoFit/>
          </a:bodyPr>
          <a:lstStyle/>
          <a:p>
            <a:pPr algn="ctr"/>
            <a:r>
              <a:rPr lang="en-US" b="1"/>
              <a:t>For Each and Every Service</a:t>
            </a:r>
          </a:p>
        </p:txBody>
      </p:sp>
      <p:graphicFrame>
        <p:nvGraphicFramePr>
          <p:cNvPr id="2" name="Table 1">
            <a:extLst>
              <a:ext uri="{FF2B5EF4-FFF2-40B4-BE49-F238E27FC236}">
                <a16:creationId xmlns:a16="http://schemas.microsoft.com/office/drawing/2014/main" id="{B4058718-29A9-4D5C-9538-7829B8C51237}"/>
              </a:ext>
            </a:extLst>
          </p:cNvPr>
          <p:cNvGraphicFramePr>
            <a:graphicFrameLocks noGrp="1"/>
          </p:cNvGraphicFramePr>
          <p:nvPr>
            <p:extLst>
              <p:ext uri="{D42A27DB-BD31-4B8C-83A1-F6EECF244321}">
                <p14:modId xmlns:p14="http://schemas.microsoft.com/office/powerpoint/2010/main" val="1822846708"/>
              </p:ext>
            </p:extLst>
          </p:nvPr>
        </p:nvGraphicFramePr>
        <p:xfrm>
          <a:off x="1859903" y="2476859"/>
          <a:ext cx="8128000" cy="1463040"/>
        </p:xfrm>
        <a:graphic>
          <a:graphicData uri="http://schemas.openxmlformats.org/drawingml/2006/table">
            <a:tbl>
              <a:tblPr firstRow="1" bandRow="1">
                <a:tableStyleId>{BC89EF96-8CEA-46FF-86C4-4CE0E7609802}</a:tableStyleId>
              </a:tblPr>
              <a:tblGrid>
                <a:gridCol w="4064000">
                  <a:extLst>
                    <a:ext uri="{9D8B030D-6E8A-4147-A177-3AD203B41FA5}">
                      <a16:colId xmlns:a16="http://schemas.microsoft.com/office/drawing/2014/main" val="1154607516"/>
                    </a:ext>
                  </a:extLst>
                </a:gridCol>
                <a:gridCol w="4064000">
                  <a:extLst>
                    <a:ext uri="{9D8B030D-6E8A-4147-A177-3AD203B41FA5}">
                      <a16:colId xmlns:a16="http://schemas.microsoft.com/office/drawing/2014/main" val="1232454422"/>
                    </a:ext>
                  </a:extLst>
                </a:gridCol>
              </a:tblGrid>
              <a:tr h="370840">
                <a:tc>
                  <a:txBody>
                    <a:bodyPr/>
                    <a:lstStyle/>
                    <a:p>
                      <a:pPr marL="285750" indent="-285750">
                        <a:buFont typeface="Arial" panose="020B0604020202020204" pitchFamily="34" charset="0"/>
                        <a:buChar char="•"/>
                      </a:pPr>
                      <a:r>
                        <a:rPr lang="en-US"/>
                        <a:t>Describe the service (see above)</a:t>
                      </a:r>
                    </a:p>
                  </a:txBody>
                  <a:tcPr/>
                </a:tc>
                <a:tc>
                  <a:txBody>
                    <a:bodyPr/>
                    <a:lstStyle/>
                    <a:p>
                      <a:pPr marL="285750" indent="-285750">
                        <a:buFont typeface="Arial" panose="020B0604020202020204" pitchFamily="34" charset="0"/>
                        <a:buChar char="•"/>
                      </a:pPr>
                      <a:r>
                        <a:rPr lang="en-US" sz="1800" dirty="0"/>
                        <a:t>Provide the projected date for the beginning of each service (Note: the IEP start date does NOT serve the function of the start date for any service) </a:t>
                      </a:r>
                      <a:endParaRPr lang="en-US" dirty="0"/>
                    </a:p>
                  </a:txBody>
                  <a:tcPr/>
                </a:tc>
                <a:extLst>
                  <a:ext uri="{0D108BD9-81ED-4DB2-BD59-A6C34878D82A}">
                    <a16:rowId xmlns:a16="http://schemas.microsoft.com/office/drawing/2014/main" val="4231847148"/>
                  </a:ext>
                </a:extLst>
              </a:tr>
            </a:tbl>
          </a:graphicData>
        </a:graphic>
      </p:graphicFrame>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367002" y="4242684"/>
            <a:ext cx="5394604" cy="1791519"/>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a:solidFill>
                  <a:srgbClr val="000000"/>
                </a:solidFill>
                <a:latin typeface="+mn-lt"/>
                <a:ea typeface="Arial Narrow"/>
                <a:cs typeface="Arial Narrow"/>
                <a:sym typeface="Arial Narrow"/>
              </a:rPr>
              <a:t>YES</a:t>
            </a:r>
          </a:p>
          <a:p>
            <a:pPr marL="95250" indent="0">
              <a:lnSpc>
                <a:spcPct val="100000"/>
              </a:lnSpc>
              <a:buNone/>
            </a:pPr>
            <a:r>
              <a:rPr lang="en-US" sz="1200" b="1" kern="0">
                <a:solidFill>
                  <a:srgbClr val="000000"/>
                </a:solidFill>
                <a:latin typeface="+mn-lt"/>
                <a:ea typeface="Arial Narrow"/>
                <a:cs typeface="Arial Narrow"/>
                <a:sym typeface="Arial Narrow"/>
              </a:rPr>
              <a:t>Select YES if the IEP contains a projected beginning date for EACH of the special education and related services, supplementary aids and services (including accommodations, program modifications, and supports for school personnel that will be provided.</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6095998" y="4242684"/>
            <a:ext cx="5190836" cy="1791520"/>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b="1">
                <a:latin typeface="+mn-lt"/>
              </a:rPr>
              <a:t>NO </a:t>
            </a:r>
          </a:p>
          <a:p>
            <a:pPr marL="0" indent="0">
              <a:lnSpc>
                <a:spcPct val="100000"/>
              </a:lnSpc>
              <a:buNone/>
            </a:pPr>
            <a:r>
              <a:rPr lang="en-US" sz="1200" b="1">
                <a:latin typeface="+mn-lt"/>
              </a:rPr>
              <a:t>Select NO if the IEP DOES NOT contain a projected beginning date for EACH of the special education and related services, supplementary aids and services (including accommodations, program modifications, and supports for school personnel that will be provided.</a:t>
            </a:r>
            <a:endParaRPr lang="en-US" sz="1200" b="1"/>
          </a:p>
        </p:txBody>
      </p:sp>
      <p:sp>
        <p:nvSpPr>
          <p:cNvPr id="4" name="Rectangle 3">
            <a:extLst>
              <a:ext uri="{FF2B5EF4-FFF2-40B4-BE49-F238E27FC236}">
                <a16:creationId xmlns:a16="http://schemas.microsoft.com/office/drawing/2014/main" id="{2C5CB90F-C1B9-4463-8D1B-B994371FAB1D}"/>
              </a:ext>
            </a:extLst>
          </p:cNvPr>
          <p:cNvSpPr/>
          <p:nvPr/>
        </p:nvSpPr>
        <p:spPr>
          <a:xfrm>
            <a:off x="367002" y="6034204"/>
            <a:ext cx="3435556" cy="215444"/>
          </a:xfrm>
          <a:prstGeom prst="rect">
            <a:avLst/>
          </a:prstGeom>
        </p:spPr>
        <p:txBody>
          <a:bodyPr wrap="none">
            <a:spAutoFit/>
          </a:bodyPr>
          <a:lstStyle/>
          <a:p>
            <a:pPr lvl="0"/>
            <a:r>
              <a:rPr lang="en-US" sz="800">
                <a:solidFill>
                  <a:srgbClr val="12284C"/>
                </a:solidFill>
              </a:rPr>
              <a:t>Kansas Special Education Process Handbook, Chapter 4, Section E.2.h..</a:t>
            </a:r>
          </a:p>
        </p:txBody>
      </p:sp>
    </p:spTree>
    <p:custDataLst>
      <p:tags r:id="rId1"/>
    </p:custDataLst>
    <p:extLst>
      <p:ext uri="{BB962C8B-B14F-4D97-AF65-F5344CB8AC3E}">
        <p14:creationId xmlns:p14="http://schemas.microsoft.com/office/powerpoint/2010/main" val="326422605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24EE6913-DE9F-44B1-8728-AD30D3862B4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Question 19</a:t>
            </a:r>
          </a:p>
        </p:txBody>
      </p:sp>
      <p:sp>
        <p:nvSpPr>
          <p:cNvPr id="8" name="TextBox 7">
            <a:extLst>
              <a:ext uri="{FF2B5EF4-FFF2-40B4-BE49-F238E27FC236}">
                <a16:creationId xmlns:a16="http://schemas.microsoft.com/office/drawing/2014/main" id="{E54A2985-EA81-42BE-9A47-6921F6AE85E3}"/>
              </a:ext>
            </a:extLst>
          </p:cNvPr>
          <p:cNvSpPr txBox="1"/>
          <p:nvPr/>
        </p:nvSpPr>
        <p:spPr>
          <a:xfrm>
            <a:off x="438737" y="36095"/>
            <a:ext cx="11508621" cy="1923604"/>
          </a:xfrm>
          <a:prstGeom prst="rect">
            <a:avLst/>
          </a:prstGeom>
          <a:noFill/>
        </p:spPr>
        <p:txBody>
          <a:bodyPr wrap="square" rtlCol="0">
            <a:spAutoFit/>
          </a:bodyPr>
          <a:lstStyle/>
          <a:p>
            <a:r>
              <a:rPr lang="en-US" sz="1700" b="1" dirty="0"/>
              <a:t>19</a:t>
            </a:r>
            <a:r>
              <a:rPr lang="en-US" sz="1700" dirty="0"/>
              <a:t>. Does the IEP include anticipated frequency, location and duration of special education and related services, supplementary aids and services (including accommodations), program modifications and supports for school personnel? 34 C.F.R. 300.320(a)(7); K.S.A. 72-3429(c)(7)</a:t>
            </a:r>
            <a:br>
              <a:rPr lang="en-US" sz="1700" dirty="0"/>
            </a:br>
            <a:br>
              <a:rPr lang="en-US" sz="1700" dirty="0"/>
            </a:br>
            <a:r>
              <a:rPr lang="en-US" sz="1700" b="1" dirty="0"/>
              <a:t>METHOD</a:t>
            </a:r>
            <a:r>
              <a:rPr lang="en-US" sz="1700" dirty="0"/>
              <a:t>: Review the IEP to determine whether it contains the anticipated frequency, location, and duration for EACH of the special education and related services, supplementary aids and services (including accommodations), program modifications and supports for school personnel.</a:t>
            </a:r>
          </a:p>
        </p:txBody>
      </p:sp>
      <p:sp>
        <p:nvSpPr>
          <p:cNvPr id="3" name="TextBox 2">
            <a:extLst>
              <a:ext uri="{FF2B5EF4-FFF2-40B4-BE49-F238E27FC236}">
                <a16:creationId xmlns:a16="http://schemas.microsoft.com/office/drawing/2014/main" id="{96FE707F-6E45-4B91-98C1-972C5B20092F}"/>
              </a:ext>
            </a:extLst>
          </p:cNvPr>
          <p:cNvSpPr txBox="1"/>
          <p:nvPr/>
        </p:nvSpPr>
        <p:spPr>
          <a:xfrm>
            <a:off x="2611053" y="1865871"/>
            <a:ext cx="7305870" cy="369332"/>
          </a:xfrm>
          <a:prstGeom prst="rect">
            <a:avLst/>
          </a:prstGeom>
          <a:noFill/>
        </p:spPr>
        <p:txBody>
          <a:bodyPr wrap="square" rtlCol="0">
            <a:spAutoFit/>
          </a:bodyPr>
          <a:lstStyle/>
          <a:p>
            <a:r>
              <a:rPr lang="en-US" b="1"/>
              <a:t>Examples of Frequency, Location, Durations for Related Services</a:t>
            </a:r>
          </a:p>
        </p:txBody>
      </p:sp>
      <p:graphicFrame>
        <p:nvGraphicFramePr>
          <p:cNvPr id="2" name="Table 2">
            <a:extLst>
              <a:ext uri="{FF2B5EF4-FFF2-40B4-BE49-F238E27FC236}">
                <a16:creationId xmlns:a16="http://schemas.microsoft.com/office/drawing/2014/main" id="{B9E23B03-CE90-4274-B99A-E46D1991BB13}"/>
              </a:ext>
            </a:extLst>
          </p:cNvPr>
          <p:cNvGraphicFramePr>
            <a:graphicFrameLocks noGrp="1"/>
          </p:cNvGraphicFramePr>
          <p:nvPr>
            <p:extLst>
              <p:ext uri="{D42A27DB-BD31-4B8C-83A1-F6EECF244321}">
                <p14:modId xmlns:p14="http://schemas.microsoft.com/office/powerpoint/2010/main" val="3454424458"/>
              </p:ext>
            </p:extLst>
          </p:nvPr>
        </p:nvGraphicFramePr>
        <p:xfrm>
          <a:off x="438737" y="2221619"/>
          <a:ext cx="11314521" cy="2276308"/>
        </p:xfrm>
        <a:graphic>
          <a:graphicData uri="http://schemas.openxmlformats.org/drawingml/2006/table">
            <a:tbl>
              <a:tblPr firstRow="1" bandRow="1">
                <a:tableStyleId>{5C22544A-7EE6-4342-B048-85BDC9FD1C3A}</a:tableStyleId>
              </a:tblPr>
              <a:tblGrid>
                <a:gridCol w="3771507">
                  <a:extLst>
                    <a:ext uri="{9D8B030D-6E8A-4147-A177-3AD203B41FA5}">
                      <a16:colId xmlns:a16="http://schemas.microsoft.com/office/drawing/2014/main" val="3426583241"/>
                    </a:ext>
                  </a:extLst>
                </a:gridCol>
                <a:gridCol w="3771507">
                  <a:extLst>
                    <a:ext uri="{9D8B030D-6E8A-4147-A177-3AD203B41FA5}">
                      <a16:colId xmlns:a16="http://schemas.microsoft.com/office/drawing/2014/main" val="3994294883"/>
                    </a:ext>
                  </a:extLst>
                </a:gridCol>
                <a:gridCol w="3771507">
                  <a:extLst>
                    <a:ext uri="{9D8B030D-6E8A-4147-A177-3AD203B41FA5}">
                      <a16:colId xmlns:a16="http://schemas.microsoft.com/office/drawing/2014/main" val="3078145596"/>
                    </a:ext>
                  </a:extLst>
                </a:gridCol>
              </a:tblGrid>
              <a:tr h="300923">
                <a:tc>
                  <a:txBody>
                    <a:bodyPr/>
                    <a:lstStyle/>
                    <a:p>
                      <a:r>
                        <a:rPr lang="en-US" dirty="0">
                          <a:solidFill>
                            <a:schemeClr val="tx1"/>
                          </a:solidFill>
                        </a:rPr>
                        <a:t>Transportation</a:t>
                      </a:r>
                    </a:p>
                  </a:txBody>
                  <a:tcPr>
                    <a:solidFill>
                      <a:schemeClr val="accent1"/>
                    </a:solidFill>
                  </a:tcPr>
                </a:tc>
                <a:tc>
                  <a:txBody>
                    <a:bodyPr/>
                    <a:lstStyle/>
                    <a:p>
                      <a:r>
                        <a:rPr lang="en-US" dirty="0">
                          <a:solidFill>
                            <a:schemeClr val="tx1"/>
                          </a:solidFill>
                        </a:rPr>
                        <a:t>Counseling Services</a:t>
                      </a:r>
                    </a:p>
                  </a:txBody>
                  <a:tcPr>
                    <a:solidFill>
                      <a:schemeClr val="accent1"/>
                    </a:solidFill>
                  </a:tcPr>
                </a:tc>
                <a:tc>
                  <a:txBody>
                    <a:bodyPr/>
                    <a:lstStyle/>
                    <a:p>
                      <a:r>
                        <a:rPr lang="en-US" dirty="0">
                          <a:solidFill>
                            <a:schemeClr val="tx1"/>
                          </a:solidFill>
                        </a:rPr>
                        <a:t>Occupational Therapy</a:t>
                      </a:r>
                    </a:p>
                  </a:txBody>
                  <a:tcPr>
                    <a:solidFill>
                      <a:schemeClr val="accent1"/>
                    </a:solidFill>
                  </a:tcPr>
                </a:tc>
                <a:extLst>
                  <a:ext uri="{0D108BD9-81ED-4DB2-BD59-A6C34878D82A}">
                    <a16:rowId xmlns:a16="http://schemas.microsoft.com/office/drawing/2014/main" val="3758361321"/>
                  </a:ext>
                </a:extLst>
              </a:tr>
              <a:tr h="526616">
                <a:tc>
                  <a:txBody>
                    <a:bodyPr/>
                    <a:lstStyle/>
                    <a:p>
                      <a:r>
                        <a:rPr lang="en-US" sz="1600"/>
                        <a:t>Frequency: Every day when school is in session</a:t>
                      </a:r>
                    </a:p>
                  </a:txBody>
                  <a:tcPr/>
                </a:tc>
                <a:tc>
                  <a:txBody>
                    <a:bodyPr/>
                    <a:lstStyle/>
                    <a:p>
                      <a:r>
                        <a:rPr lang="en-US" sz="1600"/>
                        <a:t>Frequency: Three Days per week</a:t>
                      </a:r>
                    </a:p>
                  </a:txBody>
                  <a:tcPr/>
                </a:tc>
                <a:tc>
                  <a:txBody>
                    <a:bodyPr/>
                    <a:lstStyle/>
                    <a:p>
                      <a:r>
                        <a:rPr lang="en-US" sz="1600"/>
                        <a:t>Frequency: Once per week</a:t>
                      </a:r>
                    </a:p>
                  </a:txBody>
                  <a:tcPr/>
                </a:tc>
                <a:extLst>
                  <a:ext uri="{0D108BD9-81ED-4DB2-BD59-A6C34878D82A}">
                    <a16:rowId xmlns:a16="http://schemas.microsoft.com/office/drawing/2014/main" val="3285704352"/>
                  </a:ext>
                </a:extLst>
              </a:tr>
              <a:tr h="526616">
                <a:tc>
                  <a:txBody>
                    <a:bodyPr/>
                    <a:lstStyle/>
                    <a:p>
                      <a:r>
                        <a:rPr lang="en-US" sz="1600"/>
                        <a:t>Location: In district special education vehicle</a:t>
                      </a:r>
                    </a:p>
                  </a:txBody>
                  <a:tcPr/>
                </a:tc>
                <a:tc>
                  <a:txBody>
                    <a:bodyPr/>
                    <a:lstStyle/>
                    <a:p>
                      <a:r>
                        <a:rPr lang="en-US" sz="1600"/>
                        <a:t>Location: Counselor’s Office</a:t>
                      </a:r>
                    </a:p>
                  </a:txBody>
                  <a:tcPr/>
                </a:tc>
                <a:tc>
                  <a:txBody>
                    <a:bodyPr/>
                    <a:lstStyle/>
                    <a:p>
                      <a:r>
                        <a:rPr lang="en-US" sz="1600"/>
                        <a:t>Location: Resource Room</a:t>
                      </a:r>
                    </a:p>
                  </a:txBody>
                  <a:tcPr/>
                </a:tc>
                <a:extLst>
                  <a:ext uri="{0D108BD9-81ED-4DB2-BD59-A6C34878D82A}">
                    <a16:rowId xmlns:a16="http://schemas.microsoft.com/office/drawing/2014/main" val="2702874489"/>
                  </a:ext>
                </a:extLst>
              </a:tr>
              <a:tr h="752308">
                <a:tc>
                  <a:txBody>
                    <a:bodyPr/>
                    <a:lstStyle/>
                    <a:p>
                      <a:r>
                        <a:rPr lang="en-US" sz="1600"/>
                        <a:t>Duration: Travel time from home to school/school to home via bus route</a:t>
                      </a:r>
                    </a:p>
                  </a:txBody>
                  <a:tcPr/>
                </a:tc>
                <a:tc>
                  <a:txBody>
                    <a:bodyPr/>
                    <a:lstStyle/>
                    <a:p>
                      <a:r>
                        <a:rPr lang="en-US" sz="1600"/>
                        <a:t>Duration: A total of 600 minutes per semester</a:t>
                      </a:r>
                    </a:p>
                  </a:txBody>
                  <a:tcPr/>
                </a:tc>
                <a:tc>
                  <a:txBody>
                    <a:bodyPr/>
                    <a:lstStyle/>
                    <a:p>
                      <a:r>
                        <a:rPr lang="en-US" sz="1600" dirty="0"/>
                        <a:t>Duration: Twenty minutes per week</a:t>
                      </a:r>
                    </a:p>
                  </a:txBody>
                  <a:tcPr/>
                </a:tc>
                <a:extLst>
                  <a:ext uri="{0D108BD9-81ED-4DB2-BD59-A6C34878D82A}">
                    <a16:rowId xmlns:a16="http://schemas.microsoft.com/office/drawing/2014/main" val="3722531624"/>
                  </a:ext>
                </a:extLst>
              </a:tr>
            </a:tbl>
          </a:graphicData>
        </a:graphic>
      </p:graphicFrame>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367002" y="4696178"/>
            <a:ext cx="5394604" cy="1338026"/>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a:solidFill>
                  <a:srgbClr val="000000"/>
                </a:solidFill>
                <a:latin typeface="+mn-lt"/>
                <a:ea typeface="Arial Narrow"/>
                <a:cs typeface="Arial Narrow"/>
                <a:sym typeface="Arial Narrow"/>
              </a:rPr>
              <a:t>YES</a:t>
            </a:r>
          </a:p>
          <a:p>
            <a:pPr marL="95250" indent="0">
              <a:lnSpc>
                <a:spcPct val="100000"/>
              </a:lnSpc>
              <a:buNone/>
            </a:pPr>
            <a:r>
              <a:rPr lang="en-US" sz="1200" b="1" kern="0">
                <a:solidFill>
                  <a:srgbClr val="000000"/>
                </a:solidFill>
                <a:latin typeface="+mn-lt"/>
                <a:ea typeface="Arial Narrow"/>
                <a:cs typeface="Arial Narrow"/>
                <a:sym typeface="Arial Narrow"/>
              </a:rPr>
              <a:t>Select YES if the IEP contains the anticipated frequency, location, and duration for EACH of the special education and related services, supplementary aids and services (including accommodations), program modifications, and supports for school personnel.</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6095998" y="4696176"/>
            <a:ext cx="5190836" cy="1338027"/>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b="1">
                <a:latin typeface="+mn-lt"/>
              </a:rPr>
              <a:t>NO </a:t>
            </a:r>
          </a:p>
          <a:p>
            <a:pPr marL="0" indent="0">
              <a:lnSpc>
                <a:spcPct val="100000"/>
              </a:lnSpc>
              <a:buNone/>
            </a:pPr>
            <a:r>
              <a:rPr lang="en-US" sz="1200" b="1">
                <a:latin typeface="+mn-lt"/>
              </a:rPr>
              <a:t>Select NO if the IEP DOES NOT contain the anticipated frequency, location, and duration for EACH of the special education and related services, supplementary aids and services (including accommodations), program modifications, and supports for school personnel.</a:t>
            </a:r>
            <a:endParaRPr lang="en-US" sz="1200" b="1"/>
          </a:p>
        </p:txBody>
      </p:sp>
      <p:sp>
        <p:nvSpPr>
          <p:cNvPr id="4" name="Rectangle 3">
            <a:extLst>
              <a:ext uri="{FF2B5EF4-FFF2-40B4-BE49-F238E27FC236}">
                <a16:creationId xmlns:a16="http://schemas.microsoft.com/office/drawing/2014/main" id="{2C5CB90F-C1B9-4463-8D1B-B994371FAB1D}"/>
              </a:ext>
            </a:extLst>
          </p:cNvPr>
          <p:cNvSpPr/>
          <p:nvPr/>
        </p:nvSpPr>
        <p:spPr>
          <a:xfrm>
            <a:off x="367002" y="6034204"/>
            <a:ext cx="3435556" cy="215444"/>
          </a:xfrm>
          <a:prstGeom prst="rect">
            <a:avLst/>
          </a:prstGeom>
        </p:spPr>
        <p:txBody>
          <a:bodyPr wrap="none">
            <a:spAutoFit/>
          </a:bodyPr>
          <a:lstStyle/>
          <a:p>
            <a:pPr lvl="0"/>
            <a:r>
              <a:rPr lang="en-US" sz="800">
                <a:solidFill>
                  <a:srgbClr val="12284C"/>
                </a:solidFill>
              </a:rPr>
              <a:t>Kansas Special Education Process Handbook, Chapter 4, Section E.2.h..</a:t>
            </a:r>
          </a:p>
        </p:txBody>
      </p:sp>
    </p:spTree>
    <p:custDataLst>
      <p:tags r:id="rId1"/>
    </p:custDataLst>
    <p:extLst>
      <p:ext uri="{BB962C8B-B14F-4D97-AF65-F5344CB8AC3E}">
        <p14:creationId xmlns:p14="http://schemas.microsoft.com/office/powerpoint/2010/main" val="307644593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ED2B439-5051-4B72-8D49-C614E908C178}"/>
              </a:ext>
            </a:extLst>
          </p:cNvPr>
          <p:cNvSpPr>
            <a:spLocks noGrp="1"/>
          </p:cNvSpPr>
          <p:nvPr>
            <p:ph idx="1"/>
          </p:nvPr>
        </p:nvSpPr>
        <p:spPr/>
        <p:txBody>
          <a:bodyPr>
            <a:normAutofit/>
          </a:bodyPr>
          <a:lstStyle/>
          <a:p>
            <a:pPr>
              <a:lnSpc>
                <a:spcPct val="100000"/>
              </a:lnSpc>
            </a:pPr>
            <a:r>
              <a:rPr lang="en-US" sz="3200" dirty="0">
                <a:latin typeface="Open Sans Light"/>
                <a:ea typeface="Open Sans Light"/>
                <a:cs typeface="Open Sans Light"/>
                <a:hlinkClick r:id="rId3" tooltip="Assuring the Documentation of Frequency, Location, and Duration of Accommodations on the IEP"/>
              </a:rPr>
              <a:t>Assuring the Documentation of Frequency, Location, and Duration of Accommodations on the IEP</a:t>
            </a:r>
            <a:r>
              <a:rPr lang="en-US" sz="3200" dirty="0">
                <a:latin typeface="Open Sans Light"/>
                <a:ea typeface="Open Sans Light"/>
                <a:cs typeface="Open Sans Light"/>
              </a:rPr>
              <a:t> (PDF)</a:t>
            </a:r>
          </a:p>
          <a:p>
            <a:pPr>
              <a:lnSpc>
                <a:spcPct val="100000"/>
              </a:lnSpc>
            </a:pPr>
            <a:r>
              <a:rPr lang="en-US" sz="3200" dirty="0">
                <a:latin typeface="Open Sans Light"/>
                <a:ea typeface="Open Sans Light"/>
                <a:cs typeface="Open Sans Light"/>
                <a:hlinkClick r:id="rId4" tooltip="Documenting Frequency, Location, and Duration of Accommodations and Modifications on the IEP during the 2020-21 school year"/>
              </a:rPr>
              <a:t>Documenting Frequency, Location, and Duration of Accommodations and Modifications on the IEP during the 2020-21 school year</a:t>
            </a:r>
            <a:r>
              <a:rPr lang="en-US" sz="3200" dirty="0">
                <a:latin typeface="Open Sans Light"/>
                <a:ea typeface="Open Sans Light"/>
                <a:cs typeface="Open Sans Light"/>
              </a:rPr>
              <a:t> (PDF)</a:t>
            </a:r>
          </a:p>
          <a:p>
            <a:pPr>
              <a:lnSpc>
                <a:spcPct val="100000"/>
              </a:lnSpc>
            </a:pPr>
            <a:r>
              <a:rPr lang="en-US" sz="3200" dirty="0">
                <a:latin typeface="Open Sans Light"/>
                <a:ea typeface="Open Sans Light"/>
                <a:cs typeface="Open Sans Light"/>
                <a:hlinkClick r:id="rId5" tooltip="Print Disabilities and the Consideration for Accommodations"/>
              </a:rPr>
              <a:t>Print Disabilities and the Consideration for Accommodations</a:t>
            </a:r>
            <a:r>
              <a:rPr lang="en-US" sz="3200" dirty="0">
                <a:latin typeface="Open Sans Light"/>
                <a:ea typeface="Open Sans Light"/>
                <a:cs typeface="Open Sans Light"/>
              </a:rPr>
              <a:t> (PDF)</a:t>
            </a:r>
          </a:p>
          <a:p>
            <a:pPr>
              <a:lnSpc>
                <a:spcPct val="100000"/>
              </a:lnSpc>
            </a:pPr>
            <a:r>
              <a:rPr lang="en-US" sz="3200" dirty="0">
                <a:latin typeface="Open Sans Light"/>
                <a:ea typeface="Open Sans Light"/>
                <a:cs typeface="Open Sans Light"/>
                <a:hlinkClick r:id="rId6"/>
              </a:rPr>
              <a:t>Frequently Asked Questions for TTS Nonvisual</a:t>
            </a:r>
            <a:endParaRPr lang="en-US" sz="3200" dirty="0">
              <a:latin typeface="Open Sans Light"/>
              <a:ea typeface="Open Sans Light"/>
              <a:cs typeface="Open Sans Light"/>
            </a:endParaRPr>
          </a:p>
          <a:p>
            <a:endParaRPr lang="en-US" dirty="0"/>
          </a:p>
        </p:txBody>
      </p:sp>
      <p:sp>
        <p:nvSpPr>
          <p:cNvPr id="5" name="Title 4">
            <a:extLst>
              <a:ext uri="{FF2B5EF4-FFF2-40B4-BE49-F238E27FC236}">
                <a16:creationId xmlns:a16="http://schemas.microsoft.com/office/drawing/2014/main" id="{ABB3D59E-C2FF-4D6A-9374-865C0EBD738D}"/>
              </a:ext>
            </a:extLst>
          </p:cNvPr>
          <p:cNvSpPr>
            <a:spLocks noGrp="1"/>
          </p:cNvSpPr>
          <p:nvPr>
            <p:ph type="title"/>
          </p:nvPr>
        </p:nvSpPr>
        <p:spPr/>
        <p:txBody>
          <a:bodyPr/>
          <a:lstStyle/>
          <a:p>
            <a:r>
              <a:rPr lang="en-US"/>
              <a:t>Documenting Accommodations</a:t>
            </a:r>
          </a:p>
        </p:txBody>
      </p:sp>
    </p:spTree>
    <p:extLst>
      <p:ext uri="{BB962C8B-B14F-4D97-AF65-F5344CB8AC3E}">
        <p14:creationId xmlns:p14="http://schemas.microsoft.com/office/powerpoint/2010/main" val="293954054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normAutofit fontScale="90000"/>
          </a:bodyPr>
          <a:lstStyle/>
          <a:p>
            <a:r>
              <a:rPr lang="en-US"/>
              <a:t>KIAS: The IDEA and Gifted Requirements File Review Monitoring Process</a:t>
            </a:r>
          </a:p>
        </p:txBody>
      </p:sp>
      <p:grpSp>
        <p:nvGrpSpPr>
          <p:cNvPr id="2" name="Group 1">
            <a:extLst>
              <a:ext uri="{FF2B5EF4-FFF2-40B4-BE49-F238E27FC236}">
                <a16:creationId xmlns:a16="http://schemas.microsoft.com/office/drawing/2014/main" id="{073E57A6-DDD3-44A5-A693-036723662670}"/>
              </a:ext>
              <a:ext uri="{C183D7F6-B498-43B3-948B-1728B52AA6E4}">
                <adec:decorative xmlns:adec="http://schemas.microsoft.com/office/drawing/2017/decorative" val="1"/>
              </a:ext>
            </a:extLst>
          </p:cNvPr>
          <p:cNvGrpSpPr/>
          <p:nvPr/>
        </p:nvGrpSpPr>
        <p:grpSpPr>
          <a:xfrm>
            <a:off x="413137" y="2683928"/>
            <a:ext cx="2414346" cy="2503930"/>
            <a:chOff x="413137" y="2683928"/>
            <a:chExt cx="2414346" cy="2503930"/>
          </a:xfrm>
        </p:grpSpPr>
        <p:grpSp>
          <p:nvGrpSpPr>
            <p:cNvPr id="53" name="Group 52">
              <a:extLst>
                <a:ext uri="{FF2B5EF4-FFF2-40B4-BE49-F238E27FC236}">
                  <a16:creationId xmlns:a16="http://schemas.microsoft.com/office/drawing/2014/main" id="{C9CE4B8E-8113-4FF1-802F-CD3DFFD200BE}"/>
                </a:ext>
              </a:extLst>
            </p:cNvPr>
            <p:cNvGrpSpPr/>
            <p:nvPr/>
          </p:nvGrpSpPr>
          <p:grpSpPr>
            <a:xfrm>
              <a:off x="435715" y="2683928"/>
              <a:ext cx="2391768" cy="1636146"/>
              <a:chOff x="838200" y="2715208"/>
              <a:chExt cx="2090374" cy="1604866"/>
            </a:xfrm>
            <a:effectLst/>
          </p:grpSpPr>
          <p:sp>
            <p:nvSpPr>
              <p:cNvPr id="26" name="Google Shape;205;p34">
                <a:extLst>
                  <a:ext uri="{FF2B5EF4-FFF2-40B4-BE49-F238E27FC236}">
                    <a16:creationId xmlns:a16="http://schemas.microsoft.com/office/drawing/2014/main" id="{21E3B820-84F4-4573-9463-A33D1C8D16A2}"/>
                  </a:ext>
                </a:extLst>
              </p:cNvPr>
              <p:cNvSpPr/>
              <p:nvPr/>
            </p:nvSpPr>
            <p:spPr>
              <a:xfrm>
                <a:off x="838200" y="2715208"/>
                <a:ext cx="1593272" cy="1604866"/>
              </a:xfrm>
              <a:prstGeom prst="roundRect">
                <a:avLst>
                  <a:gd name="adj" fmla="val 10000"/>
                </a:avLst>
              </a:prstGeom>
              <a:solidFill>
                <a:srgbClr val="00B796"/>
              </a:solidFill>
              <a:ln w="25400" cap="flat" cmpd="sng">
                <a:solidFill>
                  <a:srgbClr val="00B796"/>
                </a:solidFill>
                <a:prstDash val="solid"/>
                <a:round/>
                <a:headEnd type="none" w="sm" len="sm"/>
                <a:tailEnd type="none" w="sm" len="sm"/>
              </a:ln>
              <a:effectLst>
                <a:glow rad="139700">
                  <a:srgbClr val="8FD2C4">
                    <a:alpha val="60000"/>
                  </a:srgbClr>
                </a:glow>
              </a:effectLst>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06;p34">
                <a:extLst>
                  <a:ext uri="{FF2B5EF4-FFF2-40B4-BE49-F238E27FC236}">
                    <a16:creationId xmlns:a16="http://schemas.microsoft.com/office/drawing/2014/main" id="{7397B111-7D42-4418-835A-B43D840B356B}"/>
                  </a:ext>
                </a:extLst>
              </p:cNvPr>
              <p:cNvSpPr txBox="1"/>
              <p:nvPr/>
            </p:nvSpPr>
            <p:spPr>
              <a:xfrm>
                <a:off x="875387" y="2762213"/>
                <a:ext cx="1518899" cy="1510856"/>
              </a:xfrm>
              <a:prstGeom prst="rect">
                <a:avLst/>
              </a:prstGeom>
              <a:solidFill>
                <a:srgbClr val="00B796"/>
              </a:solidFill>
              <a:ln>
                <a:solidFill>
                  <a:srgbClr val="00B796"/>
                </a:solidFill>
              </a:ln>
              <a:effectLst/>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ea typeface="Arial Narrow"/>
                    <a:cs typeface="Arial Narrow"/>
                    <a:sym typeface="Arial Narrow"/>
                  </a:rPr>
                  <a:t>Data Collection</a:t>
                </a:r>
                <a:endParaRPr sz="1800">
                  <a:ea typeface="Calibri"/>
                  <a:cs typeface="Calibri"/>
                  <a:sym typeface="Calibri"/>
                </a:endParaRPr>
              </a:p>
            </p:txBody>
          </p:sp>
          <p:sp>
            <p:nvSpPr>
              <p:cNvPr id="28" name="Google Shape;207;p34">
                <a:extLst>
                  <a:ext uri="{FF2B5EF4-FFF2-40B4-BE49-F238E27FC236}">
                    <a16:creationId xmlns:a16="http://schemas.microsoft.com/office/drawing/2014/main" id="{7CCE598E-7FB0-47E0-A7DC-2ABC98685434}"/>
                  </a:ext>
                </a:extLst>
              </p:cNvPr>
              <p:cNvSpPr/>
              <p:nvPr/>
            </p:nvSpPr>
            <p:spPr>
              <a:xfrm>
                <a:off x="2590801" y="3267911"/>
                <a:ext cx="337773" cy="499459"/>
              </a:xfrm>
              <a:prstGeom prst="rightArrow">
                <a:avLst>
                  <a:gd name="adj1" fmla="val 60000"/>
                  <a:gd name="adj2" fmla="val 50000"/>
                </a:avLst>
              </a:prstGeom>
              <a:solidFill>
                <a:srgbClr val="00B796"/>
              </a:solidFill>
              <a:ln>
                <a:solidFill>
                  <a:srgbClr val="00B796"/>
                </a:solid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08;p34">
                <a:extLst>
                  <a:ext uri="{FF2B5EF4-FFF2-40B4-BE49-F238E27FC236}">
                    <a16:creationId xmlns:a16="http://schemas.microsoft.com/office/drawing/2014/main" id="{F3B3982E-DC87-4C3F-A9FC-6C5ECE65CC44}"/>
                  </a:ext>
                </a:extLst>
              </p:cNvPr>
              <p:cNvSpPr txBox="1"/>
              <p:nvPr/>
            </p:nvSpPr>
            <p:spPr>
              <a:xfrm>
                <a:off x="2590801" y="3367803"/>
                <a:ext cx="236441" cy="299676"/>
              </a:xfrm>
              <a:prstGeom prst="rect">
                <a:avLst/>
              </a:prstGeom>
              <a:solidFill>
                <a:srgbClr val="00B796"/>
              </a:solidFill>
              <a:ln>
                <a:solidFill>
                  <a:srgbClr val="00B796"/>
                </a:solid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300">
                  <a:solidFill>
                    <a:schemeClr val="lt1"/>
                  </a:solidFill>
                  <a:latin typeface="Arial Narrow"/>
                  <a:ea typeface="Arial Narrow"/>
                  <a:cs typeface="Arial Narrow"/>
                  <a:sym typeface="Arial Narrow"/>
                </a:endParaRPr>
              </a:p>
            </p:txBody>
          </p:sp>
        </p:grpSp>
        <p:sp>
          <p:nvSpPr>
            <p:cNvPr id="44" name="TextBox 43">
              <a:extLst>
                <a:ext uri="{FF2B5EF4-FFF2-40B4-BE49-F238E27FC236}">
                  <a16:creationId xmlns:a16="http://schemas.microsoft.com/office/drawing/2014/main" id="{855FE104-CF6E-41B5-AC62-32427B160008}"/>
                </a:ext>
              </a:extLst>
            </p:cNvPr>
            <p:cNvSpPr txBox="1"/>
            <p:nvPr/>
          </p:nvSpPr>
          <p:spPr>
            <a:xfrm>
              <a:off x="413137" y="4449194"/>
              <a:ext cx="2005294" cy="738664"/>
            </a:xfrm>
            <a:prstGeom prst="rect">
              <a:avLst/>
            </a:prstGeom>
            <a:noFill/>
            <a:ln>
              <a:solidFill>
                <a:srgbClr val="8FD2C4"/>
              </a:solidFill>
            </a:ln>
          </p:spPr>
          <p:txBody>
            <a:bodyPr wrap="square" rtlCol="0">
              <a:spAutoFit/>
            </a:bodyPr>
            <a:lstStyle/>
            <a:p>
              <a:r>
                <a:rPr lang="en-US" sz="1400"/>
                <a:t>Completed by all LEAs in the current Cohort (1, 2, or 3)</a:t>
              </a:r>
            </a:p>
          </p:txBody>
        </p:sp>
      </p:grpSp>
      <p:grpSp>
        <p:nvGrpSpPr>
          <p:cNvPr id="3" name="Group 2" descr="data and compliance verification">
            <a:extLst>
              <a:ext uri="{FF2B5EF4-FFF2-40B4-BE49-F238E27FC236}">
                <a16:creationId xmlns:a16="http://schemas.microsoft.com/office/drawing/2014/main" id="{8F45E222-CE20-48FD-AEDB-DCD2314C0E0F}"/>
              </a:ext>
            </a:extLst>
          </p:cNvPr>
          <p:cNvGrpSpPr/>
          <p:nvPr/>
        </p:nvGrpSpPr>
        <p:grpSpPr>
          <a:xfrm>
            <a:off x="2902662" y="2683927"/>
            <a:ext cx="2349736" cy="3365705"/>
            <a:chOff x="2902662" y="2683927"/>
            <a:chExt cx="2349736" cy="3365705"/>
          </a:xfrm>
        </p:grpSpPr>
        <p:grpSp>
          <p:nvGrpSpPr>
            <p:cNvPr id="46" name="Group 45">
              <a:extLst>
                <a:ext uri="{FF2B5EF4-FFF2-40B4-BE49-F238E27FC236}">
                  <a16:creationId xmlns:a16="http://schemas.microsoft.com/office/drawing/2014/main" id="{F27A01CD-ECCC-4EE5-87A9-71B4E1979C76}"/>
                </a:ext>
              </a:extLst>
            </p:cNvPr>
            <p:cNvGrpSpPr/>
            <p:nvPr/>
          </p:nvGrpSpPr>
          <p:grpSpPr>
            <a:xfrm>
              <a:off x="2902663" y="2683927"/>
              <a:ext cx="2349735" cy="1622419"/>
              <a:chOff x="3068783" y="2715208"/>
              <a:chExt cx="2090372" cy="1604866"/>
            </a:xfrm>
          </p:grpSpPr>
          <p:sp>
            <p:nvSpPr>
              <p:cNvPr id="30" name="Google Shape;209;p34">
                <a:extLst>
                  <a:ext uri="{FF2B5EF4-FFF2-40B4-BE49-F238E27FC236}">
                    <a16:creationId xmlns:a16="http://schemas.microsoft.com/office/drawing/2014/main" id="{F45BC663-219B-4121-89CC-6A6D6ADC2D20}"/>
                  </a:ext>
                </a:extLst>
              </p:cNvPr>
              <p:cNvSpPr/>
              <p:nvPr/>
            </p:nvSpPr>
            <p:spPr>
              <a:xfrm>
                <a:off x="3068783" y="2715208"/>
                <a:ext cx="1593272" cy="1604866"/>
              </a:xfrm>
              <a:prstGeom prst="roundRect">
                <a:avLst>
                  <a:gd name="adj" fmla="val 10000"/>
                </a:avLst>
              </a:prstGeom>
              <a:solidFill>
                <a:srgbClr val="8FD2C4"/>
              </a:solidFill>
              <a:ln w="25400" cap="flat" cmpd="sng">
                <a:solidFill>
                  <a:srgbClr val="8FD2C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210;p34">
                <a:extLst>
                  <a:ext uri="{FF2B5EF4-FFF2-40B4-BE49-F238E27FC236}">
                    <a16:creationId xmlns:a16="http://schemas.microsoft.com/office/drawing/2014/main" id="{865536A7-BC5C-4801-B73E-28FF685D592B}"/>
                  </a:ext>
                  <a:ext uri="{C183D7F6-B498-43B3-948B-1728B52AA6E4}">
                    <adec:decorative xmlns:adec="http://schemas.microsoft.com/office/drawing/2017/decorative" val="1"/>
                  </a:ext>
                </a:extLst>
              </p:cNvPr>
              <p:cNvSpPr txBox="1"/>
              <p:nvPr/>
            </p:nvSpPr>
            <p:spPr>
              <a:xfrm>
                <a:off x="3105970" y="2762213"/>
                <a:ext cx="1518899" cy="1510856"/>
              </a:xfrm>
              <a:prstGeom prst="rect">
                <a:avLst/>
              </a:prstGeom>
              <a:solidFill>
                <a:srgbClr val="8FD2C4"/>
              </a:solidFill>
              <a:ln>
                <a:solidFill>
                  <a:srgbClr val="8FD2C4"/>
                </a:solid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ea typeface="Arial Narrow"/>
                    <a:cs typeface="Arial Narrow"/>
                    <a:sym typeface="Arial Narrow"/>
                  </a:rPr>
                  <a:t>Data &amp; Compliance Verification</a:t>
                </a:r>
                <a:endParaRPr sz="1800">
                  <a:ea typeface="Calibri"/>
                  <a:cs typeface="Calibri"/>
                  <a:sym typeface="Calibri"/>
                </a:endParaRPr>
              </a:p>
            </p:txBody>
          </p:sp>
          <p:sp>
            <p:nvSpPr>
              <p:cNvPr id="32" name="Google Shape;211;p34">
                <a:extLst>
                  <a:ext uri="{FF2B5EF4-FFF2-40B4-BE49-F238E27FC236}">
                    <a16:creationId xmlns:a16="http://schemas.microsoft.com/office/drawing/2014/main" id="{6777DFB4-F6ED-4819-B402-F66BCBB03BF5}"/>
                  </a:ext>
                </a:extLst>
              </p:cNvPr>
              <p:cNvSpPr/>
              <p:nvPr/>
            </p:nvSpPr>
            <p:spPr>
              <a:xfrm>
                <a:off x="4821382" y="3267911"/>
                <a:ext cx="337773" cy="499459"/>
              </a:xfrm>
              <a:prstGeom prst="rightArrow">
                <a:avLst>
                  <a:gd name="adj1" fmla="val 60000"/>
                  <a:gd name="adj2" fmla="val 50000"/>
                </a:avLst>
              </a:prstGeom>
              <a:solidFill>
                <a:srgbClr val="8FD2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212;p34">
                <a:extLst>
                  <a:ext uri="{FF2B5EF4-FFF2-40B4-BE49-F238E27FC236}">
                    <a16:creationId xmlns:a16="http://schemas.microsoft.com/office/drawing/2014/main" id="{874A0C3D-8846-4932-8730-3E61643D5233}"/>
                  </a:ext>
                </a:extLst>
              </p:cNvPr>
              <p:cNvSpPr txBox="1"/>
              <p:nvPr/>
            </p:nvSpPr>
            <p:spPr>
              <a:xfrm>
                <a:off x="4821382" y="3367803"/>
                <a:ext cx="236441" cy="299676"/>
              </a:xfrm>
              <a:prstGeom prst="rect">
                <a:avLst/>
              </a:prstGeom>
              <a:solidFill>
                <a:srgbClr val="8FD2C4"/>
              </a:solidFill>
              <a:ln>
                <a:solidFill>
                  <a:srgbClr val="8FD2C4"/>
                </a:solid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300">
                  <a:solidFill>
                    <a:schemeClr val="lt1"/>
                  </a:solidFill>
                  <a:latin typeface="Arial Narrow"/>
                  <a:ea typeface="Arial Narrow"/>
                  <a:cs typeface="Arial Narrow"/>
                  <a:sym typeface="Arial Narrow"/>
                </a:endParaRPr>
              </a:p>
            </p:txBody>
          </p:sp>
        </p:grpSp>
        <p:sp>
          <p:nvSpPr>
            <p:cNvPr id="45" name="TextBox 44">
              <a:extLst>
                <a:ext uri="{FF2B5EF4-FFF2-40B4-BE49-F238E27FC236}">
                  <a16:creationId xmlns:a16="http://schemas.microsoft.com/office/drawing/2014/main" id="{55673B2B-E0ED-4AB1-8613-5FE70245831C}"/>
                </a:ext>
              </a:extLst>
            </p:cNvPr>
            <p:cNvSpPr txBox="1"/>
            <p:nvPr/>
          </p:nvSpPr>
          <p:spPr>
            <a:xfrm>
              <a:off x="2902662" y="4449194"/>
              <a:ext cx="1920240" cy="1600438"/>
            </a:xfrm>
            <a:prstGeom prst="rect">
              <a:avLst/>
            </a:prstGeom>
            <a:noFill/>
            <a:ln>
              <a:solidFill>
                <a:srgbClr val="8FD2C4"/>
              </a:solidFill>
            </a:ln>
          </p:spPr>
          <p:txBody>
            <a:bodyPr wrap="square" rtlCol="0">
              <a:spAutoFit/>
            </a:bodyPr>
            <a:lstStyle/>
            <a:p>
              <a:r>
                <a:rPr lang="en-US" sz="1400"/>
                <a:t>Completed by only LEAs reporting noncompliance and random sample of LEAs reporting 100% compliance in Data Collection phase</a:t>
              </a:r>
            </a:p>
          </p:txBody>
        </p:sp>
      </p:grpSp>
      <p:grpSp>
        <p:nvGrpSpPr>
          <p:cNvPr id="4" name="Group 3" descr="district and individual corrective action">
            <a:extLst>
              <a:ext uri="{FF2B5EF4-FFF2-40B4-BE49-F238E27FC236}">
                <a16:creationId xmlns:a16="http://schemas.microsoft.com/office/drawing/2014/main" id="{3D37313A-443A-410C-9734-B05D646E5FBA}"/>
              </a:ext>
            </a:extLst>
          </p:cNvPr>
          <p:cNvGrpSpPr/>
          <p:nvPr/>
        </p:nvGrpSpPr>
        <p:grpSpPr>
          <a:xfrm>
            <a:off x="5432629" y="2683927"/>
            <a:ext cx="4700907" cy="2288487"/>
            <a:chOff x="5432629" y="2683927"/>
            <a:chExt cx="4700907" cy="2288487"/>
          </a:xfrm>
        </p:grpSpPr>
        <p:grpSp>
          <p:nvGrpSpPr>
            <p:cNvPr id="54" name="Group 53">
              <a:extLst>
                <a:ext uri="{FF2B5EF4-FFF2-40B4-BE49-F238E27FC236}">
                  <a16:creationId xmlns:a16="http://schemas.microsoft.com/office/drawing/2014/main" id="{40BE2977-BD1E-46DE-9B20-AED47F5F8A41}"/>
                </a:ext>
              </a:extLst>
            </p:cNvPr>
            <p:cNvGrpSpPr/>
            <p:nvPr/>
          </p:nvGrpSpPr>
          <p:grpSpPr>
            <a:xfrm>
              <a:off x="5432629" y="2683927"/>
              <a:ext cx="2281406" cy="1564348"/>
              <a:chOff x="5299365" y="2715208"/>
              <a:chExt cx="2090372" cy="1604866"/>
            </a:xfrm>
          </p:grpSpPr>
          <p:sp>
            <p:nvSpPr>
              <p:cNvPr id="34" name="Google Shape;213;p34">
                <a:extLst>
                  <a:ext uri="{FF2B5EF4-FFF2-40B4-BE49-F238E27FC236}">
                    <a16:creationId xmlns:a16="http://schemas.microsoft.com/office/drawing/2014/main" id="{2F914EB4-C3ED-45F1-AF3D-4D1BB91FCB4A}"/>
                  </a:ext>
                </a:extLst>
              </p:cNvPr>
              <p:cNvSpPr/>
              <p:nvPr/>
            </p:nvSpPr>
            <p:spPr>
              <a:xfrm>
                <a:off x="5299365" y="2715208"/>
                <a:ext cx="1593272" cy="1604866"/>
              </a:xfrm>
              <a:prstGeom prst="roundRect">
                <a:avLst>
                  <a:gd name="adj" fmla="val 10000"/>
                </a:avLst>
              </a:prstGeom>
              <a:solidFill>
                <a:srgbClr val="83A0C0"/>
              </a:solidFill>
              <a:ln w="25400" cap="flat" cmpd="sng">
                <a:solidFill>
                  <a:srgbClr val="83A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214;p34">
                <a:extLst>
                  <a:ext uri="{FF2B5EF4-FFF2-40B4-BE49-F238E27FC236}">
                    <a16:creationId xmlns:a16="http://schemas.microsoft.com/office/drawing/2014/main" id="{62F9AC10-84A5-473F-80B9-8DFFF15A0E5B}"/>
                  </a:ext>
                  <a:ext uri="{C183D7F6-B498-43B3-948B-1728B52AA6E4}">
                    <adec:decorative xmlns:adec="http://schemas.microsoft.com/office/drawing/2017/decorative" val="1"/>
                  </a:ext>
                </a:extLst>
              </p:cNvPr>
              <p:cNvSpPr txBox="1"/>
              <p:nvPr/>
            </p:nvSpPr>
            <p:spPr>
              <a:xfrm>
                <a:off x="5336551" y="2762213"/>
                <a:ext cx="1518899" cy="1510856"/>
              </a:xfrm>
              <a:prstGeom prst="rect">
                <a:avLst/>
              </a:prstGeom>
              <a:solidFill>
                <a:srgbClr val="83A0C0"/>
              </a:solidFill>
              <a:ln>
                <a:solidFill>
                  <a:srgbClr val="83A0C0"/>
                </a:solid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ea typeface="Arial Narrow"/>
                    <a:cs typeface="Arial Narrow"/>
                    <a:sym typeface="Arial Narrow"/>
                  </a:rPr>
                  <a:t>District &amp; Individual Corrective Action</a:t>
                </a:r>
                <a:endParaRPr sz="1800">
                  <a:ea typeface="Arial Narrow"/>
                  <a:cs typeface="Arial Narrow"/>
                  <a:sym typeface="Arial Narrow"/>
                </a:endParaRPr>
              </a:p>
            </p:txBody>
          </p:sp>
          <p:sp>
            <p:nvSpPr>
              <p:cNvPr id="36" name="Google Shape;215;p34">
                <a:extLst>
                  <a:ext uri="{FF2B5EF4-FFF2-40B4-BE49-F238E27FC236}">
                    <a16:creationId xmlns:a16="http://schemas.microsoft.com/office/drawing/2014/main" id="{3BDD92AB-1DB7-4DD3-9842-26338A1D01F4}"/>
                  </a:ext>
                </a:extLst>
              </p:cNvPr>
              <p:cNvSpPr/>
              <p:nvPr/>
            </p:nvSpPr>
            <p:spPr>
              <a:xfrm>
                <a:off x="7051964" y="3267911"/>
                <a:ext cx="337773" cy="499459"/>
              </a:xfrm>
              <a:prstGeom prst="rightArrow">
                <a:avLst>
                  <a:gd name="adj1" fmla="val 60000"/>
                  <a:gd name="adj2" fmla="val 50000"/>
                </a:avLst>
              </a:prstGeom>
              <a:solidFill>
                <a:srgbClr val="83A0C0"/>
              </a:solidFill>
              <a:ln>
                <a:solidFill>
                  <a:srgbClr val="83A0C0"/>
                </a:solid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216;p34">
                <a:extLst>
                  <a:ext uri="{FF2B5EF4-FFF2-40B4-BE49-F238E27FC236}">
                    <a16:creationId xmlns:a16="http://schemas.microsoft.com/office/drawing/2014/main" id="{0054B779-64D1-4F20-8A36-C214884853A2}"/>
                  </a:ext>
                </a:extLst>
              </p:cNvPr>
              <p:cNvSpPr txBox="1"/>
              <p:nvPr/>
            </p:nvSpPr>
            <p:spPr>
              <a:xfrm>
                <a:off x="7051964" y="3367803"/>
                <a:ext cx="236441" cy="299676"/>
              </a:xfrm>
              <a:prstGeom prst="rect">
                <a:avLst/>
              </a:prstGeom>
              <a:solidFill>
                <a:srgbClr val="83A0C0"/>
              </a:solidFill>
              <a:ln>
                <a:solidFill>
                  <a:srgbClr val="83A0C0"/>
                </a:solid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300">
                  <a:solidFill>
                    <a:schemeClr val="lt1"/>
                  </a:solidFill>
                  <a:latin typeface="Arial Narrow"/>
                  <a:ea typeface="Arial Narrow"/>
                  <a:cs typeface="Arial Narrow"/>
                  <a:sym typeface="Arial Narrow"/>
                </a:endParaRPr>
              </a:p>
            </p:txBody>
          </p:sp>
        </p:grpSp>
        <p:sp>
          <p:nvSpPr>
            <p:cNvPr id="57" name="TextBox 56">
              <a:extLst>
                <a:ext uri="{FF2B5EF4-FFF2-40B4-BE49-F238E27FC236}">
                  <a16:creationId xmlns:a16="http://schemas.microsoft.com/office/drawing/2014/main" id="{CE124AD2-41F4-4DBB-87B3-CEE6828F5E1E}"/>
                </a:ext>
              </a:extLst>
            </p:cNvPr>
            <p:cNvSpPr txBox="1"/>
            <p:nvPr/>
          </p:nvSpPr>
          <p:spPr>
            <a:xfrm>
              <a:off x="5432629" y="4449194"/>
              <a:ext cx="4700907" cy="523220"/>
            </a:xfrm>
            <a:prstGeom prst="rect">
              <a:avLst/>
            </a:prstGeom>
            <a:noFill/>
            <a:ln>
              <a:solidFill>
                <a:srgbClr val="83A0C0"/>
              </a:solidFill>
            </a:ln>
          </p:spPr>
          <p:txBody>
            <a:bodyPr wrap="square" rtlCol="0">
              <a:spAutoFit/>
            </a:bodyPr>
            <a:lstStyle/>
            <a:p>
              <a:r>
                <a:rPr lang="en-US" sz="1400"/>
                <a:t>Completed by only LEAs who have noncompliance in Data &amp; Compliance Verification phase</a:t>
              </a:r>
            </a:p>
          </p:txBody>
        </p:sp>
      </p:grpSp>
      <p:grpSp>
        <p:nvGrpSpPr>
          <p:cNvPr id="55" name="Group 54" descr="updated data">
            <a:extLst>
              <a:ext uri="{FF2B5EF4-FFF2-40B4-BE49-F238E27FC236}">
                <a16:creationId xmlns:a16="http://schemas.microsoft.com/office/drawing/2014/main" id="{1740C163-A0E0-4E65-8097-9AAE8161C522}"/>
              </a:ext>
            </a:extLst>
          </p:cNvPr>
          <p:cNvGrpSpPr/>
          <p:nvPr/>
        </p:nvGrpSpPr>
        <p:grpSpPr>
          <a:xfrm>
            <a:off x="7830134" y="2679262"/>
            <a:ext cx="2229285" cy="1608387"/>
            <a:chOff x="7529946" y="2715208"/>
            <a:chExt cx="2090374" cy="1604866"/>
          </a:xfrm>
          <a:solidFill>
            <a:schemeClr val="tx2">
              <a:lumMod val="10000"/>
              <a:lumOff val="90000"/>
            </a:schemeClr>
          </a:solidFill>
        </p:grpSpPr>
        <p:sp>
          <p:nvSpPr>
            <p:cNvPr id="38" name="Google Shape;217;p34">
              <a:extLst>
                <a:ext uri="{FF2B5EF4-FFF2-40B4-BE49-F238E27FC236}">
                  <a16:creationId xmlns:a16="http://schemas.microsoft.com/office/drawing/2014/main" id="{C8659424-6A44-42AF-843E-DA8200400D53}"/>
                </a:ext>
              </a:extLst>
            </p:cNvPr>
            <p:cNvSpPr/>
            <p:nvPr/>
          </p:nvSpPr>
          <p:spPr>
            <a:xfrm>
              <a:off x="7529946" y="2715208"/>
              <a:ext cx="1593272" cy="1604866"/>
            </a:xfrm>
            <a:prstGeom prst="roundRect">
              <a:avLst>
                <a:gd name="adj" fmla="val 10000"/>
              </a:avLst>
            </a:prstGeom>
            <a:grp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218;p34">
              <a:extLst>
                <a:ext uri="{FF2B5EF4-FFF2-40B4-BE49-F238E27FC236}">
                  <a16:creationId xmlns:a16="http://schemas.microsoft.com/office/drawing/2014/main" id="{014F1FDF-90CA-43DA-BA55-57BF41B61B39}"/>
                </a:ext>
                <a:ext uri="{C183D7F6-B498-43B3-948B-1728B52AA6E4}">
                  <adec:decorative xmlns:adec="http://schemas.microsoft.com/office/drawing/2017/decorative" val="1"/>
                </a:ext>
              </a:extLst>
            </p:cNvPr>
            <p:cNvSpPr txBox="1"/>
            <p:nvPr/>
          </p:nvSpPr>
          <p:spPr>
            <a:xfrm>
              <a:off x="7567133" y="2762213"/>
              <a:ext cx="1518899" cy="1510856"/>
            </a:xfrm>
            <a:prstGeom prst="rect">
              <a:avLst/>
            </a:prstGeom>
            <a:grp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ea typeface="Arial Narrow"/>
                  <a:cs typeface="Arial Narrow"/>
                  <a:sym typeface="Arial Narrow"/>
                </a:rPr>
                <a:t>Updated Data</a:t>
              </a:r>
              <a:endParaRPr sz="1800">
                <a:ea typeface="Calibri"/>
                <a:cs typeface="Calibri"/>
                <a:sym typeface="Calibri"/>
              </a:endParaRPr>
            </a:p>
          </p:txBody>
        </p:sp>
        <p:sp>
          <p:nvSpPr>
            <p:cNvPr id="40" name="Google Shape;219;p34">
              <a:extLst>
                <a:ext uri="{FF2B5EF4-FFF2-40B4-BE49-F238E27FC236}">
                  <a16:creationId xmlns:a16="http://schemas.microsoft.com/office/drawing/2014/main" id="{1DF76E11-3333-4397-AB18-8BDFC710EDBE}"/>
                </a:ext>
              </a:extLst>
            </p:cNvPr>
            <p:cNvSpPr/>
            <p:nvPr/>
          </p:nvSpPr>
          <p:spPr>
            <a:xfrm>
              <a:off x="9282547" y="3267911"/>
              <a:ext cx="337773" cy="499459"/>
            </a:xfrm>
            <a:prstGeom prst="rightArrow">
              <a:avLst>
                <a:gd name="adj1" fmla="val 60000"/>
                <a:gd name="adj2" fmla="val 50000"/>
              </a:avLst>
            </a:prstGeom>
            <a:grp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220;p34">
              <a:extLst>
                <a:ext uri="{FF2B5EF4-FFF2-40B4-BE49-F238E27FC236}">
                  <a16:creationId xmlns:a16="http://schemas.microsoft.com/office/drawing/2014/main" id="{DC71A0B8-9174-4782-AE12-318B7C946CB0}"/>
                </a:ext>
              </a:extLst>
            </p:cNvPr>
            <p:cNvSpPr txBox="1"/>
            <p:nvPr/>
          </p:nvSpPr>
          <p:spPr>
            <a:xfrm>
              <a:off x="9282547" y="3367803"/>
              <a:ext cx="236441" cy="299676"/>
            </a:xfrm>
            <a:prstGeom prst="rect">
              <a:avLst/>
            </a:prstGeom>
            <a:grp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300">
                <a:solidFill>
                  <a:schemeClr val="lt1"/>
                </a:solidFill>
                <a:latin typeface="Arial Narrow"/>
                <a:ea typeface="Arial Narrow"/>
                <a:cs typeface="Arial Narrow"/>
                <a:sym typeface="Arial Narrow"/>
              </a:endParaRPr>
            </a:p>
          </p:txBody>
        </p:sp>
      </p:grpSp>
      <p:grpSp>
        <p:nvGrpSpPr>
          <p:cNvPr id="56" name="Group 55" descr="incentives and sanctions">
            <a:extLst>
              <a:ext uri="{FF2B5EF4-FFF2-40B4-BE49-F238E27FC236}">
                <a16:creationId xmlns:a16="http://schemas.microsoft.com/office/drawing/2014/main" id="{339CBF63-67F2-4BE9-ABA7-9920AF6EE677}"/>
              </a:ext>
            </a:extLst>
          </p:cNvPr>
          <p:cNvGrpSpPr/>
          <p:nvPr/>
        </p:nvGrpSpPr>
        <p:grpSpPr>
          <a:xfrm>
            <a:off x="10265046" y="2622787"/>
            <a:ext cx="1699149" cy="1649366"/>
            <a:chOff x="9760528" y="2715208"/>
            <a:chExt cx="1593272" cy="1604866"/>
          </a:xfrm>
        </p:grpSpPr>
        <p:sp>
          <p:nvSpPr>
            <p:cNvPr id="42" name="Google Shape;221;p34">
              <a:extLst>
                <a:ext uri="{FF2B5EF4-FFF2-40B4-BE49-F238E27FC236}">
                  <a16:creationId xmlns:a16="http://schemas.microsoft.com/office/drawing/2014/main" id="{3F165312-5131-4D08-A384-E15BA23660BA}"/>
                </a:ext>
              </a:extLst>
            </p:cNvPr>
            <p:cNvSpPr/>
            <p:nvPr/>
          </p:nvSpPr>
          <p:spPr>
            <a:xfrm>
              <a:off x="9760528" y="2715208"/>
              <a:ext cx="1593272" cy="1604866"/>
            </a:xfrm>
            <a:prstGeom prst="roundRect">
              <a:avLst>
                <a:gd name="adj" fmla="val 10000"/>
              </a:avLst>
            </a:prstGeom>
            <a:solidFill>
              <a:srgbClr val="12284C"/>
            </a:solidFill>
            <a:ln w="25400" cap="flat" cmpd="sng">
              <a:solidFill>
                <a:srgbClr val="12284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222;p34">
              <a:extLst>
                <a:ext uri="{FF2B5EF4-FFF2-40B4-BE49-F238E27FC236}">
                  <a16:creationId xmlns:a16="http://schemas.microsoft.com/office/drawing/2014/main" id="{06602117-4754-4A51-B27D-FCDB4D506E4B}"/>
                </a:ext>
                <a:ext uri="{C183D7F6-B498-43B3-948B-1728B52AA6E4}">
                  <adec:decorative xmlns:adec="http://schemas.microsoft.com/office/drawing/2017/decorative" val="1"/>
                </a:ext>
              </a:extLst>
            </p:cNvPr>
            <p:cNvSpPr txBox="1"/>
            <p:nvPr/>
          </p:nvSpPr>
          <p:spPr>
            <a:xfrm>
              <a:off x="9797714" y="2762213"/>
              <a:ext cx="1518899" cy="1510856"/>
            </a:xfrm>
            <a:prstGeom prst="rect">
              <a:avLst/>
            </a:prstGeom>
            <a:solidFill>
              <a:srgbClr val="12284C"/>
            </a:solidFill>
            <a:ln>
              <a:solidFill>
                <a:srgbClr val="12284C"/>
              </a:solid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lt1"/>
                  </a:solidFill>
                  <a:ea typeface="Arial Narrow"/>
                  <a:cs typeface="Arial Narrow"/>
                  <a:sym typeface="Arial Narrow"/>
                </a:rPr>
                <a:t>Incentives and Sanctions</a:t>
              </a:r>
              <a:endParaRPr sz="1800">
                <a:solidFill>
                  <a:schemeClr val="dk1"/>
                </a:solidFill>
                <a:ea typeface="Calibri"/>
                <a:cs typeface="Calibri"/>
                <a:sym typeface="Calibri"/>
              </a:endParaRPr>
            </a:p>
          </p:txBody>
        </p:sp>
      </p:grpSp>
    </p:spTree>
    <p:custDataLst>
      <p:tags r:id="rId1"/>
    </p:custDataLst>
    <p:extLst>
      <p:ext uri="{BB962C8B-B14F-4D97-AF65-F5344CB8AC3E}">
        <p14:creationId xmlns:p14="http://schemas.microsoft.com/office/powerpoint/2010/main" val="32105877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8804EC-0F76-39D2-60C2-B9DD6C835A46}"/>
              </a:ext>
            </a:extLst>
          </p:cNvPr>
          <p:cNvSpPr>
            <a:spLocks noGrp="1"/>
          </p:cNvSpPr>
          <p:nvPr>
            <p:ph type="title"/>
          </p:nvPr>
        </p:nvSpPr>
        <p:spPr>
          <a:xfrm>
            <a:off x="838200" y="102053"/>
            <a:ext cx="10506529" cy="1044349"/>
          </a:xfrm>
        </p:spPr>
        <p:txBody>
          <a:bodyPr>
            <a:normAutofit fontScale="90000"/>
          </a:bodyPr>
          <a:lstStyle/>
          <a:p>
            <a:r>
              <a:rPr lang="en-US" dirty="0">
                <a:latin typeface="Open Sans Semibold"/>
                <a:ea typeface="Open Sans Semibold"/>
                <a:cs typeface="Open Sans Semibold"/>
              </a:rPr>
              <a:t>Examples: Accommodations and Modifications (Q18 &amp; Q19)</a:t>
            </a:r>
            <a:endParaRPr lang="en-US" dirty="0"/>
          </a:p>
        </p:txBody>
      </p:sp>
      <p:graphicFrame>
        <p:nvGraphicFramePr>
          <p:cNvPr id="6" name="Content Placeholder 5">
            <a:extLst>
              <a:ext uri="{FF2B5EF4-FFF2-40B4-BE49-F238E27FC236}">
                <a16:creationId xmlns:a16="http://schemas.microsoft.com/office/drawing/2014/main" id="{CC511E16-086F-89FA-9251-4D528A9CD7F7}"/>
              </a:ext>
            </a:extLst>
          </p:cNvPr>
          <p:cNvGraphicFramePr>
            <a:graphicFrameLocks noGrp="1"/>
          </p:cNvGraphicFramePr>
          <p:nvPr>
            <p:ph idx="1"/>
            <p:extLst>
              <p:ext uri="{D42A27DB-BD31-4B8C-83A1-F6EECF244321}">
                <p14:modId xmlns:p14="http://schemas.microsoft.com/office/powerpoint/2010/main" val="389188453"/>
              </p:ext>
            </p:extLst>
          </p:nvPr>
        </p:nvGraphicFramePr>
        <p:xfrm>
          <a:off x="838200" y="1336221"/>
          <a:ext cx="10515597" cy="2377440"/>
        </p:xfrm>
        <a:graphic>
          <a:graphicData uri="http://schemas.openxmlformats.org/drawingml/2006/table">
            <a:tbl>
              <a:tblPr firstRow="1" firstCol="1" bandRow="1">
                <a:tableStyleId>{3B4B98B0-60AC-42C2-AFA5-B58CD77FA1E5}</a:tableStyleId>
              </a:tblPr>
              <a:tblGrid>
                <a:gridCol w="2218888">
                  <a:extLst>
                    <a:ext uri="{9D8B030D-6E8A-4147-A177-3AD203B41FA5}">
                      <a16:colId xmlns:a16="http://schemas.microsoft.com/office/drawing/2014/main" val="2164518417"/>
                    </a:ext>
                  </a:extLst>
                </a:gridCol>
                <a:gridCol w="1447100">
                  <a:extLst>
                    <a:ext uri="{9D8B030D-6E8A-4147-A177-3AD203B41FA5}">
                      <a16:colId xmlns:a16="http://schemas.microsoft.com/office/drawing/2014/main" val="914193468"/>
                    </a:ext>
                  </a:extLst>
                </a:gridCol>
                <a:gridCol w="1832994">
                  <a:extLst>
                    <a:ext uri="{9D8B030D-6E8A-4147-A177-3AD203B41FA5}">
                      <a16:colId xmlns:a16="http://schemas.microsoft.com/office/drawing/2014/main" val="977752879"/>
                    </a:ext>
                  </a:extLst>
                </a:gridCol>
                <a:gridCol w="2122414">
                  <a:extLst>
                    <a:ext uri="{9D8B030D-6E8A-4147-A177-3AD203B41FA5}">
                      <a16:colId xmlns:a16="http://schemas.microsoft.com/office/drawing/2014/main" val="441819279"/>
                    </a:ext>
                  </a:extLst>
                </a:gridCol>
                <a:gridCol w="2894201">
                  <a:extLst>
                    <a:ext uri="{9D8B030D-6E8A-4147-A177-3AD203B41FA5}">
                      <a16:colId xmlns:a16="http://schemas.microsoft.com/office/drawing/2014/main" val="1461599039"/>
                    </a:ext>
                  </a:extLst>
                </a:gridCol>
              </a:tblGrid>
              <a:tr h="0">
                <a:tc>
                  <a:txBody>
                    <a:bodyPr/>
                    <a:lstStyle/>
                    <a:p>
                      <a:pPr algn="ctr">
                        <a:spcAft>
                          <a:spcPts val="0"/>
                        </a:spcAft>
                      </a:pPr>
                      <a:r>
                        <a:rPr lang="en-US" sz="1200" dirty="0">
                          <a:effectLst/>
                        </a:rPr>
                        <a:t>Accommodation</a:t>
                      </a:r>
                      <a:endParaRPr lang="en-US" dirty="0">
                        <a:effectLst/>
                      </a:endParaRPr>
                    </a:p>
                  </a:txBody>
                  <a:tcPr marL="68580" marR="68580" marT="0" marB="0"/>
                </a:tc>
                <a:tc>
                  <a:txBody>
                    <a:bodyPr/>
                    <a:lstStyle/>
                    <a:p>
                      <a:pPr algn="ctr">
                        <a:spcAft>
                          <a:spcPts val="0"/>
                        </a:spcAft>
                      </a:pPr>
                      <a:r>
                        <a:rPr lang="en-US" sz="1200" dirty="0">
                          <a:effectLst/>
                        </a:rPr>
                        <a:t>Start Date</a:t>
                      </a:r>
                      <a:endParaRPr lang="en-US" dirty="0">
                        <a:effectLst/>
                      </a:endParaRPr>
                    </a:p>
                  </a:txBody>
                  <a:tcPr marL="68580" marR="68580" marT="0" marB="0"/>
                </a:tc>
                <a:tc>
                  <a:txBody>
                    <a:bodyPr/>
                    <a:lstStyle/>
                    <a:p>
                      <a:pPr algn="ctr">
                        <a:spcAft>
                          <a:spcPts val="0"/>
                        </a:spcAft>
                      </a:pPr>
                      <a:r>
                        <a:rPr lang="en-US" sz="1200" dirty="0">
                          <a:effectLst/>
                        </a:rPr>
                        <a:t>Location</a:t>
                      </a:r>
                      <a:endParaRPr lang="en-US" dirty="0">
                        <a:effectLst/>
                      </a:endParaRPr>
                    </a:p>
                  </a:txBody>
                  <a:tcPr marL="68580" marR="68580" marT="0" marB="0"/>
                </a:tc>
                <a:tc>
                  <a:txBody>
                    <a:bodyPr/>
                    <a:lstStyle/>
                    <a:p>
                      <a:pPr algn="ctr">
                        <a:spcAft>
                          <a:spcPts val="0"/>
                        </a:spcAft>
                      </a:pPr>
                      <a:r>
                        <a:rPr lang="en-US" sz="1200" dirty="0">
                          <a:effectLst/>
                        </a:rPr>
                        <a:t>Frequency</a:t>
                      </a:r>
                      <a:endParaRPr lang="en-US" dirty="0">
                        <a:effectLst/>
                      </a:endParaRPr>
                    </a:p>
                  </a:txBody>
                  <a:tcPr marL="68580" marR="68580" marT="0" marB="0"/>
                </a:tc>
                <a:tc>
                  <a:txBody>
                    <a:bodyPr/>
                    <a:lstStyle/>
                    <a:p>
                      <a:pPr algn="ctr">
                        <a:spcAft>
                          <a:spcPts val="0"/>
                        </a:spcAft>
                      </a:pPr>
                      <a:r>
                        <a:rPr lang="en-US" sz="1200" dirty="0">
                          <a:effectLst/>
                        </a:rPr>
                        <a:t>Duration</a:t>
                      </a:r>
                      <a:endParaRPr lang="en-US" dirty="0">
                        <a:effectLst/>
                      </a:endParaRPr>
                    </a:p>
                  </a:txBody>
                  <a:tcPr marL="68580" marR="68580" marT="0" marB="0"/>
                </a:tc>
                <a:extLst>
                  <a:ext uri="{0D108BD9-81ED-4DB2-BD59-A6C34878D82A}">
                    <a16:rowId xmlns:a16="http://schemas.microsoft.com/office/drawing/2014/main" val="865310835"/>
                  </a:ext>
                </a:extLst>
              </a:tr>
              <a:tr h="0">
                <a:tc>
                  <a:txBody>
                    <a:bodyPr/>
                    <a:lstStyle/>
                    <a:p>
                      <a:pPr>
                        <a:spcAft>
                          <a:spcPts val="0"/>
                        </a:spcAft>
                      </a:pPr>
                      <a:r>
                        <a:rPr lang="en-US" sz="1200" dirty="0">
                          <a:effectLst/>
                        </a:rPr>
                        <a:t>Extended time for assignments</a:t>
                      </a:r>
                      <a:endParaRPr lang="en-US" dirty="0">
                        <a:effectLst/>
                      </a:endParaRPr>
                    </a:p>
                    <a:p>
                      <a:pPr>
                        <a:spcAft>
                          <a:spcPts val="0"/>
                        </a:spcAft>
                      </a:pPr>
                      <a:endParaRPr lang="en-US" dirty="0">
                        <a:effectLst/>
                      </a:endParaRPr>
                    </a:p>
                  </a:txBody>
                  <a:tcPr marL="68580" marR="68580" marT="0" marB="0"/>
                </a:tc>
                <a:tc>
                  <a:txBody>
                    <a:bodyPr/>
                    <a:lstStyle/>
                    <a:p>
                      <a:pPr algn="ctr">
                        <a:spcAft>
                          <a:spcPts val="0"/>
                        </a:spcAft>
                      </a:pPr>
                      <a:r>
                        <a:rPr lang="en-US" sz="1200" dirty="0">
                          <a:effectLst/>
                        </a:rPr>
                        <a:t>3/3/22</a:t>
                      </a:r>
                      <a:endParaRPr lang="en-US" dirty="0">
                        <a:effectLst/>
                      </a:endParaRPr>
                    </a:p>
                  </a:txBody>
                  <a:tcPr marL="68580" marR="68580" marT="0" marB="0"/>
                </a:tc>
                <a:tc>
                  <a:txBody>
                    <a:bodyPr/>
                    <a:lstStyle/>
                    <a:p>
                      <a:pPr>
                        <a:spcAft>
                          <a:spcPts val="0"/>
                        </a:spcAft>
                      </a:pPr>
                      <a:r>
                        <a:rPr lang="en-US" sz="1200" dirty="0">
                          <a:effectLst/>
                        </a:rPr>
                        <a:t>In all core classes (social studies, science, math, and language arts)</a:t>
                      </a:r>
                      <a:endParaRPr lang="en-US" dirty="0">
                        <a:effectLst/>
                      </a:endParaRPr>
                    </a:p>
                  </a:txBody>
                  <a:tcPr marL="68580" marR="68580" marT="0" marB="0"/>
                </a:tc>
                <a:tc>
                  <a:txBody>
                    <a:bodyPr/>
                    <a:lstStyle/>
                    <a:p>
                      <a:pPr>
                        <a:spcAft>
                          <a:spcPts val="0"/>
                        </a:spcAft>
                      </a:pPr>
                      <a:r>
                        <a:rPr lang="en-US" sz="1200" dirty="0">
                          <a:effectLst/>
                        </a:rPr>
                        <a:t>Whenever written assignments are given</a:t>
                      </a:r>
                      <a:endParaRPr lang="en-US" dirty="0">
                        <a:effectLst/>
                      </a:endParaRPr>
                    </a:p>
                  </a:txBody>
                  <a:tcPr marL="68580" marR="68580" marT="0" marB="0"/>
                </a:tc>
                <a:tc>
                  <a:txBody>
                    <a:bodyPr/>
                    <a:lstStyle/>
                    <a:p>
                      <a:pPr>
                        <a:spcAft>
                          <a:spcPts val="0"/>
                        </a:spcAft>
                      </a:pPr>
                      <a:r>
                        <a:rPr lang="en-US" sz="1200" dirty="0">
                          <a:effectLst/>
                        </a:rPr>
                        <a:t>Todd will receive a time extension of 1 ½ of the required assignment time to complete the assignment</a:t>
                      </a:r>
                      <a:endParaRPr lang="en-US" dirty="0">
                        <a:effectLst/>
                      </a:endParaRPr>
                    </a:p>
                  </a:txBody>
                  <a:tcPr marL="68580" marR="68580" marT="0" marB="0"/>
                </a:tc>
                <a:extLst>
                  <a:ext uri="{0D108BD9-81ED-4DB2-BD59-A6C34878D82A}">
                    <a16:rowId xmlns:a16="http://schemas.microsoft.com/office/drawing/2014/main" val="1742314334"/>
                  </a:ext>
                </a:extLst>
              </a:tr>
              <a:tr h="0">
                <a:tc>
                  <a:txBody>
                    <a:bodyPr/>
                    <a:lstStyle/>
                    <a:p>
                      <a:pPr>
                        <a:spcAft>
                          <a:spcPts val="0"/>
                        </a:spcAft>
                      </a:pPr>
                      <a:r>
                        <a:rPr lang="en-US" sz="1200" dirty="0">
                          <a:effectLst/>
                        </a:rPr>
                        <a:t>Text read aloud via human or electronic reader</a:t>
                      </a:r>
                      <a:endParaRPr lang="en-US" dirty="0">
                        <a:effectLst/>
                      </a:endParaRPr>
                    </a:p>
                  </a:txBody>
                  <a:tcPr marL="68580" marR="68580" marT="0" marB="0"/>
                </a:tc>
                <a:tc>
                  <a:txBody>
                    <a:bodyPr/>
                    <a:lstStyle/>
                    <a:p>
                      <a:pPr algn="ctr">
                        <a:spcAft>
                          <a:spcPts val="0"/>
                        </a:spcAft>
                      </a:pPr>
                      <a:r>
                        <a:rPr lang="en-US" sz="1200" dirty="0">
                          <a:effectLst/>
                        </a:rPr>
                        <a:t>8/15/22</a:t>
                      </a:r>
                      <a:endParaRPr lang="en-US" dirty="0">
                        <a:effectLst/>
                      </a:endParaRPr>
                    </a:p>
                  </a:txBody>
                  <a:tcPr marL="68580" marR="68580" marT="0" marB="0"/>
                </a:tc>
                <a:tc>
                  <a:txBody>
                    <a:bodyPr/>
                    <a:lstStyle/>
                    <a:p>
                      <a:pPr>
                        <a:spcAft>
                          <a:spcPts val="0"/>
                        </a:spcAft>
                      </a:pPr>
                      <a:r>
                        <a:rPr lang="en-US" sz="1200" dirty="0">
                          <a:effectLst/>
                        </a:rPr>
                        <a:t>In all settings, both general and special education</a:t>
                      </a:r>
                      <a:endParaRPr lang="en-US" dirty="0">
                        <a:effectLst/>
                      </a:endParaRPr>
                    </a:p>
                  </a:txBody>
                  <a:tcPr marL="68580" marR="68580" marT="0" marB="0"/>
                </a:tc>
                <a:tc>
                  <a:txBody>
                    <a:bodyPr/>
                    <a:lstStyle/>
                    <a:p>
                      <a:pPr>
                        <a:spcAft>
                          <a:spcPts val="0"/>
                        </a:spcAft>
                      </a:pPr>
                      <a:r>
                        <a:rPr lang="en-US" sz="1200" dirty="0">
                          <a:effectLst/>
                        </a:rPr>
                        <a:t>When given material above a second-grade level</a:t>
                      </a:r>
                      <a:endParaRPr lang="en-US" dirty="0">
                        <a:effectLst/>
                      </a:endParaRPr>
                    </a:p>
                  </a:txBody>
                  <a:tcPr marL="68580" marR="68580" marT="0" marB="0"/>
                </a:tc>
                <a:tc>
                  <a:txBody>
                    <a:bodyPr/>
                    <a:lstStyle/>
                    <a:p>
                      <a:pPr>
                        <a:spcAft>
                          <a:spcPts val="0"/>
                        </a:spcAft>
                      </a:pPr>
                      <a:r>
                        <a:rPr lang="en-US" sz="1200" dirty="0">
                          <a:effectLst/>
                        </a:rPr>
                        <a:t>Until reading of assigned text is completed </a:t>
                      </a:r>
                      <a:endParaRPr lang="en-US">
                        <a:effectLst/>
                      </a:endParaRPr>
                    </a:p>
                  </a:txBody>
                  <a:tcPr marL="68580" marR="68580" marT="0" marB="0"/>
                </a:tc>
                <a:extLst>
                  <a:ext uri="{0D108BD9-81ED-4DB2-BD59-A6C34878D82A}">
                    <a16:rowId xmlns:a16="http://schemas.microsoft.com/office/drawing/2014/main" val="1685505986"/>
                  </a:ext>
                </a:extLst>
              </a:tr>
              <a:tr h="0">
                <a:tc>
                  <a:txBody>
                    <a:bodyPr/>
                    <a:lstStyle/>
                    <a:p>
                      <a:pPr>
                        <a:spcAft>
                          <a:spcPts val="0"/>
                        </a:spcAft>
                      </a:pPr>
                      <a:r>
                        <a:rPr lang="en-US" sz="1200" dirty="0">
                          <a:effectLst/>
                        </a:rPr>
                        <a:t>Use of calculator</a:t>
                      </a:r>
                      <a:endParaRPr lang="en-US" dirty="0">
                        <a:effectLst/>
                      </a:endParaRPr>
                    </a:p>
                  </a:txBody>
                  <a:tcPr marL="68580" marR="68580" marT="0" marB="0"/>
                </a:tc>
                <a:tc>
                  <a:txBody>
                    <a:bodyPr/>
                    <a:lstStyle/>
                    <a:p>
                      <a:pPr algn="ctr">
                        <a:spcAft>
                          <a:spcPts val="0"/>
                        </a:spcAft>
                      </a:pPr>
                      <a:r>
                        <a:rPr lang="en-US" sz="1200" dirty="0">
                          <a:effectLst/>
                        </a:rPr>
                        <a:t>9/9/22</a:t>
                      </a:r>
                      <a:endParaRPr lang="en-US" dirty="0">
                        <a:effectLst/>
                      </a:endParaRPr>
                    </a:p>
                  </a:txBody>
                  <a:tcPr marL="68580" marR="68580" marT="0" marB="0"/>
                </a:tc>
                <a:tc>
                  <a:txBody>
                    <a:bodyPr/>
                    <a:lstStyle/>
                    <a:p>
                      <a:pPr>
                        <a:spcAft>
                          <a:spcPts val="0"/>
                        </a:spcAft>
                      </a:pPr>
                      <a:r>
                        <a:rPr lang="en-US" sz="1200" dirty="0">
                          <a:effectLst/>
                        </a:rPr>
                        <a:t>In general education math class</a:t>
                      </a:r>
                      <a:endParaRPr lang="en-US" dirty="0">
                        <a:effectLst/>
                      </a:endParaRPr>
                    </a:p>
                  </a:txBody>
                  <a:tcPr marL="68580" marR="68580" marT="0" marB="0"/>
                </a:tc>
                <a:tc>
                  <a:txBody>
                    <a:bodyPr/>
                    <a:lstStyle/>
                    <a:p>
                      <a:pPr>
                        <a:spcAft>
                          <a:spcPts val="0"/>
                        </a:spcAft>
                      </a:pPr>
                      <a:r>
                        <a:rPr lang="en-US" sz="1200" dirty="0">
                          <a:effectLst/>
                        </a:rPr>
                        <a:t>Whenever assignment requires math calculation</a:t>
                      </a:r>
                      <a:endParaRPr lang="en-US" dirty="0">
                        <a:effectLst/>
                      </a:endParaRPr>
                    </a:p>
                  </a:txBody>
                  <a:tcPr marL="68580" marR="68580" marT="0" marB="0"/>
                </a:tc>
                <a:tc>
                  <a:txBody>
                    <a:bodyPr/>
                    <a:lstStyle/>
                    <a:p>
                      <a:pPr>
                        <a:spcAft>
                          <a:spcPts val="0"/>
                        </a:spcAft>
                      </a:pPr>
                      <a:r>
                        <a:rPr lang="en-US" sz="1200" dirty="0">
                          <a:effectLst/>
                        </a:rPr>
                        <a:t>For duration of math class</a:t>
                      </a:r>
                      <a:endParaRPr lang="en-US" dirty="0">
                        <a:effectLst/>
                      </a:endParaRPr>
                    </a:p>
                    <a:p>
                      <a:pPr>
                        <a:spcAft>
                          <a:spcPts val="0"/>
                        </a:spcAft>
                      </a:pPr>
                      <a:endParaRPr lang="en-US" dirty="0">
                        <a:effectLst/>
                      </a:endParaRPr>
                    </a:p>
                  </a:txBody>
                  <a:tcPr marL="68580" marR="68580" marT="0" marB="0"/>
                </a:tc>
                <a:extLst>
                  <a:ext uri="{0D108BD9-81ED-4DB2-BD59-A6C34878D82A}">
                    <a16:rowId xmlns:a16="http://schemas.microsoft.com/office/drawing/2014/main" val="1659166591"/>
                  </a:ext>
                </a:extLst>
              </a:tr>
              <a:tr h="0">
                <a:tc>
                  <a:txBody>
                    <a:bodyPr/>
                    <a:lstStyle/>
                    <a:p>
                      <a:pPr>
                        <a:spcAft>
                          <a:spcPts val="0"/>
                        </a:spcAft>
                      </a:pPr>
                      <a:r>
                        <a:rPr lang="en-US" sz="1200" dirty="0">
                          <a:effectLst/>
                        </a:rPr>
                        <a:t>Provide copy of notes, study guide, or cloze activity to be used for review </a:t>
                      </a:r>
                      <a:endParaRPr lang="en-US">
                        <a:effectLst/>
                      </a:endParaRPr>
                    </a:p>
                  </a:txBody>
                  <a:tcPr marL="68580" marR="68580" marT="0" marB="0"/>
                </a:tc>
                <a:tc>
                  <a:txBody>
                    <a:bodyPr/>
                    <a:lstStyle/>
                    <a:p>
                      <a:pPr algn="ctr">
                        <a:spcAft>
                          <a:spcPts val="0"/>
                        </a:spcAft>
                      </a:pPr>
                      <a:r>
                        <a:rPr lang="en-US" sz="1200" dirty="0">
                          <a:effectLst/>
                        </a:rPr>
                        <a:t>9/9/22</a:t>
                      </a:r>
                      <a:endParaRPr lang="en-US" dirty="0">
                        <a:effectLst/>
                      </a:endParaRPr>
                    </a:p>
                  </a:txBody>
                  <a:tcPr marL="68580" marR="68580" marT="0" marB="0"/>
                </a:tc>
                <a:tc>
                  <a:txBody>
                    <a:bodyPr/>
                    <a:lstStyle/>
                    <a:p>
                      <a:pPr>
                        <a:spcAft>
                          <a:spcPts val="0"/>
                        </a:spcAft>
                      </a:pPr>
                      <a:r>
                        <a:rPr lang="en-US" sz="1200" dirty="0">
                          <a:effectLst/>
                        </a:rPr>
                        <a:t>Across all general education classrooms</a:t>
                      </a:r>
                      <a:endParaRPr lang="en-US" dirty="0">
                        <a:effectLst/>
                      </a:endParaRPr>
                    </a:p>
                  </a:txBody>
                  <a:tcPr marL="68580" marR="68580" marT="0" marB="0"/>
                </a:tc>
                <a:tc>
                  <a:txBody>
                    <a:bodyPr/>
                    <a:lstStyle/>
                    <a:p>
                      <a:pPr>
                        <a:spcAft>
                          <a:spcPts val="0"/>
                        </a:spcAft>
                      </a:pPr>
                      <a:r>
                        <a:rPr lang="en-US" sz="1200" dirty="0">
                          <a:effectLst/>
                        </a:rPr>
                        <a:t>For each chapter or unit of study</a:t>
                      </a:r>
                      <a:endParaRPr lang="en-US" dirty="0">
                        <a:effectLst/>
                      </a:endParaRPr>
                    </a:p>
                  </a:txBody>
                  <a:tcPr marL="68580" marR="68580" marT="0" marB="0"/>
                </a:tc>
                <a:tc>
                  <a:txBody>
                    <a:bodyPr/>
                    <a:lstStyle/>
                    <a:p>
                      <a:pPr>
                        <a:spcAft>
                          <a:spcPts val="0"/>
                        </a:spcAft>
                      </a:pPr>
                      <a:r>
                        <a:rPr lang="en-US" sz="1200" dirty="0">
                          <a:effectLst/>
                        </a:rPr>
                        <a:t>Notes, study guide, or cloze activity provided at least 4 days before any chapter or unit test </a:t>
                      </a:r>
                      <a:endParaRPr lang="en-US" dirty="0">
                        <a:effectLst/>
                      </a:endParaRPr>
                    </a:p>
                  </a:txBody>
                  <a:tcPr marL="68580" marR="68580" marT="0" marB="0"/>
                </a:tc>
                <a:extLst>
                  <a:ext uri="{0D108BD9-81ED-4DB2-BD59-A6C34878D82A}">
                    <a16:rowId xmlns:a16="http://schemas.microsoft.com/office/drawing/2014/main" val="1827383313"/>
                  </a:ext>
                </a:extLst>
              </a:tr>
            </a:tbl>
          </a:graphicData>
        </a:graphic>
      </p:graphicFrame>
      <p:sp>
        <p:nvSpPr>
          <p:cNvPr id="7" name="TextBox 6">
            <a:extLst>
              <a:ext uri="{FF2B5EF4-FFF2-40B4-BE49-F238E27FC236}">
                <a16:creationId xmlns:a16="http://schemas.microsoft.com/office/drawing/2014/main" id="{6AB72E3A-B4CE-4D11-0FF6-C999A9C05EA6}"/>
              </a:ext>
            </a:extLst>
          </p:cNvPr>
          <p:cNvSpPr txBox="1"/>
          <p:nvPr/>
        </p:nvSpPr>
        <p:spPr>
          <a:xfrm>
            <a:off x="787400" y="1068614"/>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Times New Roman"/>
                <a:cs typeface="Times New Roman"/>
              </a:rPr>
              <a:t>ACCOMMODATION EXAMPLES: </a:t>
            </a:r>
          </a:p>
        </p:txBody>
      </p:sp>
      <p:graphicFrame>
        <p:nvGraphicFramePr>
          <p:cNvPr id="9" name="Table 8">
            <a:extLst>
              <a:ext uri="{FF2B5EF4-FFF2-40B4-BE49-F238E27FC236}">
                <a16:creationId xmlns:a16="http://schemas.microsoft.com/office/drawing/2014/main" id="{D2B09495-C178-60F1-B28E-96A8080C76CF}"/>
              </a:ext>
            </a:extLst>
          </p:cNvPr>
          <p:cNvGraphicFramePr>
            <a:graphicFrameLocks noGrp="1"/>
          </p:cNvGraphicFramePr>
          <p:nvPr>
            <p:extLst>
              <p:ext uri="{D42A27DB-BD31-4B8C-83A1-F6EECF244321}">
                <p14:modId xmlns:p14="http://schemas.microsoft.com/office/powerpoint/2010/main" val="2596716188"/>
              </p:ext>
            </p:extLst>
          </p:nvPr>
        </p:nvGraphicFramePr>
        <p:xfrm>
          <a:off x="831397" y="3983083"/>
          <a:ext cx="10512777" cy="2194560"/>
        </p:xfrm>
        <a:graphic>
          <a:graphicData uri="http://schemas.openxmlformats.org/drawingml/2006/table">
            <a:tbl>
              <a:tblPr firstRow="1" firstCol="1" bandRow="1">
                <a:tableStyleId>{3B4B98B0-60AC-42C2-AFA5-B58CD77FA1E5}</a:tableStyleId>
              </a:tblPr>
              <a:tblGrid>
                <a:gridCol w="2213427">
                  <a:extLst>
                    <a:ext uri="{9D8B030D-6E8A-4147-A177-3AD203B41FA5}">
                      <a16:colId xmlns:a16="http://schemas.microsoft.com/office/drawing/2014/main" val="2441992529"/>
                    </a:ext>
                  </a:extLst>
                </a:gridCol>
                <a:gridCol w="1451428">
                  <a:extLst>
                    <a:ext uri="{9D8B030D-6E8A-4147-A177-3AD203B41FA5}">
                      <a16:colId xmlns:a16="http://schemas.microsoft.com/office/drawing/2014/main" val="1439974272"/>
                    </a:ext>
                  </a:extLst>
                </a:gridCol>
                <a:gridCol w="1867533">
                  <a:extLst>
                    <a:ext uri="{9D8B030D-6E8A-4147-A177-3AD203B41FA5}">
                      <a16:colId xmlns:a16="http://schemas.microsoft.com/office/drawing/2014/main" val="3064164482"/>
                    </a:ext>
                  </a:extLst>
                </a:gridCol>
                <a:gridCol w="2087605">
                  <a:extLst>
                    <a:ext uri="{9D8B030D-6E8A-4147-A177-3AD203B41FA5}">
                      <a16:colId xmlns:a16="http://schemas.microsoft.com/office/drawing/2014/main" val="1393261704"/>
                    </a:ext>
                  </a:extLst>
                </a:gridCol>
                <a:gridCol w="2892784">
                  <a:extLst>
                    <a:ext uri="{9D8B030D-6E8A-4147-A177-3AD203B41FA5}">
                      <a16:colId xmlns:a16="http://schemas.microsoft.com/office/drawing/2014/main" val="201311570"/>
                    </a:ext>
                  </a:extLst>
                </a:gridCol>
              </a:tblGrid>
              <a:tr h="0">
                <a:tc>
                  <a:txBody>
                    <a:bodyPr/>
                    <a:lstStyle/>
                    <a:p>
                      <a:pPr algn="ctr">
                        <a:spcAft>
                          <a:spcPts val="0"/>
                        </a:spcAft>
                      </a:pPr>
                      <a:r>
                        <a:rPr lang="en-US" sz="1200" dirty="0">
                          <a:effectLst/>
                        </a:rPr>
                        <a:t>Modification</a:t>
                      </a:r>
                      <a:endParaRPr lang="en-US" dirty="0">
                        <a:effectLst/>
                      </a:endParaRPr>
                    </a:p>
                  </a:txBody>
                  <a:tcPr marL="68580" marR="68580" marT="0" marB="0"/>
                </a:tc>
                <a:tc>
                  <a:txBody>
                    <a:bodyPr/>
                    <a:lstStyle/>
                    <a:p>
                      <a:pPr algn="ctr">
                        <a:spcAft>
                          <a:spcPts val="0"/>
                        </a:spcAft>
                      </a:pPr>
                      <a:r>
                        <a:rPr lang="en-US" sz="1200" dirty="0">
                          <a:effectLst/>
                        </a:rPr>
                        <a:t>Start Date</a:t>
                      </a:r>
                      <a:endParaRPr lang="en-US" dirty="0">
                        <a:effectLst/>
                      </a:endParaRPr>
                    </a:p>
                  </a:txBody>
                  <a:tcPr marL="68580" marR="68580" marT="0" marB="0"/>
                </a:tc>
                <a:tc>
                  <a:txBody>
                    <a:bodyPr/>
                    <a:lstStyle/>
                    <a:p>
                      <a:pPr algn="ctr">
                        <a:spcAft>
                          <a:spcPts val="0"/>
                        </a:spcAft>
                      </a:pPr>
                      <a:r>
                        <a:rPr lang="en-US" sz="1200" dirty="0">
                          <a:effectLst/>
                        </a:rPr>
                        <a:t>Location</a:t>
                      </a:r>
                      <a:endParaRPr lang="en-US" dirty="0">
                        <a:effectLst/>
                      </a:endParaRPr>
                    </a:p>
                  </a:txBody>
                  <a:tcPr marL="68580" marR="68580" marT="0" marB="0"/>
                </a:tc>
                <a:tc>
                  <a:txBody>
                    <a:bodyPr/>
                    <a:lstStyle/>
                    <a:p>
                      <a:pPr algn="ctr">
                        <a:spcAft>
                          <a:spcPts val="0"/>
                        </a:spcAft>
                      </a:pPr>
                      <a:r>
                        <a:rPr lang="en-US" sz="1200" dirty="0">
                          <a:effectLst/>
                        </a:rPr>
                        <a:t>Frequency</a:t>
                      </a:r>
                      <a:endParaRPr lang="en-US" dirty="0">
                        <a:effectLst/>
                      </a:endParaRPr>
                    </a:p>
                  </a:txBody>
                  <a:tcPr marL="68580" marR="68580" marT="0" marB="0"/>
                </a:tc>
                <a:tc>
                  <a:txBody>
                    <a:bodyPr/>
                    <a:lstStyle/>
                    <a:p>
                      <a:pPr algn="ctr">
                        <a:spcAft>
                          <a:spcPts val="0"/>
                        </a:spcAft>
                      </a:pPr>
                      <a:r>
                        <a:rPr lang="en-US" sz="1200" dirty="0">
                          <a:effectLst/>
                        </a:rPr>
                        <a:t>Duration</a:t>
                      </a:r>
                      <a:endParaRPr lang="en-US" dirty="0">
                        <a:effectLst/>
                      </a:endParaRPr>
                    </a:p>
                  </a:txBody>
                  <a:tcPr marL="68580" marR="68580" marT="0" marB="0"/>
                </a:tc>
                <a:extLst>
                  <a:ext uri="{0D108BD9-81ED-4DB2-BD59-A6C34878D82A}">
                    <a16:rowId xmlns:a16="http://schemas.microsoft.com/office/drawing/2014/main" val="3666736019"/>
                  </a:ext>
                </a:extLst>
              </a:tr>
              <a:tr h="0">
                <a:tc>
                  <a:txBody>
                    <a:bodyPr/>
                    <a:lstStyle/>
                    <a:p>
                      <a:pPr>
                        <a:spcAft>
                          <a:spcPts val="0"/>
                        </a:spcAft>
                      </a:pPr>
                      <a:r>
                        <a:rPr lang="en-US" sz="1200" dirty="0">
                          <a:effectLst/>
                        </a:rPr>
                        <a:t>Jolinda will be provided with fewer answer options for all classroom multiple choice tests (e.g., 3 answer options instead of 4).</a:t>
                      </a:r>
                      <a:endParaRPr lang="en-US" dirty="0">
                        <a:effectLst/>
                      </a:endParaRPr>
                    </a:p>
                  </a:txBody>
                  <a:tcPr marL="68580" marR="68580" marT="0" marB="0"/>
                </a:tc>
                <a:tc>
                  <a:txBody>
                    <a:bodyPr/>
                    <a:lstStyle/>
                    <a:p>
                      <a:pPr algn="ctr">
                        <a:spcAft>
                          <a:spcPts val="0"/>
                        </a:spcAft>
                      </a:pPr>
                      <a:r>
                        <a:rPr lang="en-US" sz="1200" dirty="0">
                          <a:effectLst/>
                        </a:rPr>
                        <a:t>1/5/22</a:t>
                      </a:r>
                      <a:endParaRPr lang="en-US" dirty="0">
                        <a:effectLst/>
                      </a:endParaRPr>
                    </a:p>
                  </a:txBody>
                  <a:tcPr marL="68580" marR="68580" marT="0" marB="0"/>
                </a:tc>
                <a:tc>
                  <a:txBody>
                    <a:bodyPr/>
                    <a:lstStyle/>
                    <a:p>
                      <a:pPr>
                        <a:spcAft>
                          <a:spcPts val="0"/>
                        </a:spcAft>
                      </a:pPr>
                      <a:r>
                        <a:rPr lang="en-US" sz="1200" dirty="0">
                          <a:effectLst/>
                        </a:rPr>
                        <a:t>In all core classes</a:t>
                      </a:r>
                      <a:endParaRPr lang="en-US" dirty="0">
                        <a:effectLst/>
                      </a:endParaRPr>
                    </a:p>
                  </a:txBody>
                  <a:tcPr marL="68580" marR="68580" marT="0" marB="0"/>
                </a:tc>
                <a:tc>
                  <a:txBody>
                    <a:bodyPr/>
                    <a:lstStyle/>
                    <a:p>
                      <a:pPr>
                        <a:spcAft>
                          <a:spcPts val="0"/>
                        </a:spcAft>
                      </a:pPr>
                      <a:r>
                        <a:rPr lang="en-US" sz="1200" dirty="0">
                          <a:effectLst/>
                        </a:rPr>
                        <a:t>Whenever multiple</a:t>
                      </a:r>
                      <a:endParaRPr lang="en-US" dirty="0">
                        <a:effectLst/>
                      </a:endParaRPr>
                    </a:p>
                    <a:p>
                      <a:pPr>
                        <a:spcAft>
                          <a:spcPts val="0"/>
                        </a:spcAft>
                      </a:pPr>
                      <a:r>
                        <a:rPr lang="en-US" sz="1200" dirty="0">
                          <a:effectLst/>
                        </a:rPr>
                        <a:t>choice assessments are given</a:t>
                      </a:r>
                      <a:endParaRPr lang="en-US" dirty="0">
                        <a:effectLst/>
                      </a:endParaRPr>
                    </a:p>
                  </a:txBody>
                  <a:tcPr marL="68580" marR="68580" marT="0" marB="0"/>
                </a:tc>
                <a:tc>
                  <a:txBody>
                    <a:bodyPr/>
                    <a:lstStyle/>
                    <a:p>
                      <a:pPr>
                        <a:spcAft>
                          <a:spcPts val="0"/>
                        </a:spcAft>
                      </a:pPr>
                      <a:r>
                        <a:rPr lang="en-US" sz="1200" dirty="0">
                          <a:effectLst/>
                        </a:rPr>
                        <a:t>For the multiple- choice portion of all classroom assessments</a:t>
                      </a:r>
                      <a:endParaRPr lang="en-US" dirty="0">
                        <a:effectLst/>
                      </a:endParaRPr>
                    </a:p>
                  </a:txBody>
                  <a:tcPr marL="68580" marR="68580" marT="0" marB="0"/>
                </a:tc>
                <a:extLst>
                  <a:ext uri="{0D108BD9-81ED-4DB2-BD59-A6C34878D82A}">
                    <a16:rowId xmlns:a16="http://schemas.microsoft.com/office/drawing/2014/main" val="3653588648"/>
                  </a:ext>
                </a:extLst>
              </a:tr>
              <a:tr h="0">
                <a:tc>
                  <a:txBody>
                    <a:bodyPr/>
                    <a:lstStyle/>
                    <a:p>
                      <a:pPr>
                        <a:spcAft>
                          <a:spcPts val="0"/>
                        </a:spcAft>
                      </a:pPr>
                      <a:r>
                        <a:rPr lang="en-US" sz="1200" dirty="0">
                          <a:effectLst/>
                        </a:rPr>
                        <a:t>During her general education math class, Linda will be asked to complete multiplication and division problems with no more than two digits.  </a:t>
                      </a:r>
                      <a:endParaRPr lang="en-US">
                        <a:effectLst/>
                      </a:endParaRPr>
                    </a:p>
                  </a:txBody>
                  <a:tcPr marL="68580" marR="68580" marT="0" marB="0"/>
                </a:tc>
                <a:tc>
                  <a:txBody>
                    <a:bodyPr/>
                    <a:lstStyle/>
                    <a:p>
                      <a:pPr algn="ctr">
                        <a:spcAft>
                          <a:spcPts val="0"/>
                        </a:spcAft>
                      </a:pPr>
                      <a:r>
                        <a:rPr lang="en-US" sz="1200" dirty="0">
                          <a:effectLst/>
                        </a:rPr>
                        <a:t>2/2/22</a:t>
                      </a:r>
                      <a:endParaRPr lang="en-US" dirty="0">
                        <a:effectLst/>
                      </a:endParaRPr>
                    </a:p>
                  </a:txBody>
                  <a:tcPr marL="68580" marR="68580" marT="0" marB="0"/>
                </a:tc>
                <a:tc>
                  <a:txBody>
                    <a:bodyPr/>
                    <a:lstStyle/>
                    <a:p>
                      <a:pPr>
                        <a:spcAft>
                          <a:spcPts val="0"/>
                        </a:spcAft>
                      </a:pPr>
                      <a:r>
                        <a:rPr lang="en-US" sz="1200" dirty="0">
                          <a:effectLst/>
                        </a:rPr>
                        <a:t>In core math class</a:t>
                      </a:r>
                      <a:endParaRPr lang="en-US" dirty="0">
                        <a:effectLst/>
                      </a:endParaRPr>
                    </a:p>
                  </a:txBody>
                  <a:tcPr marL="68580" marR="68580" marT="0" marB="0"/>
                </a:tc>
                <a:tc>
                  <a:txBody>
                    <a:bodyPr/>
                    <a:lstStyle/>
                    <a:p>
                      <a:pPr>
                        <a:spcAft>
                          <a:spcPts val="0"/>
                        </a:spcAft>
                      </a:pPr>
                      <a:r>
                        <a:rPr lang="en-US" sz="1200" dirty="0">
                          <a:effectLst/>
                        </a:rPr>
                        <a:t>Whenever a math assignment or classroom math assessment is given that involves multiplication or division.</a:t>
                      </a:r>
                      <a:endParaRPr lang="en-US" dirty="0">
                        <a:effectLst/>
                      </a:endParaRPr>
                    </a:p>
                  </a:txBody>
                  <a:tcPr marL="68580" marR="68580" marT="0" marB="0"/>
                </a:tc>
                <a:tc>
                  <a:txBody>
                    <a:bodyPr/>
                    <a:lstStyle/>
                    <a:p>
                      <a:pPr>
                        <a:spcAft>
                          <a:spcPts val="0"/>
                        </a:spcAft>
                      </a:pPr>
                      <a:r>
                        <a:rPr lang="en-US" sz="1200" dirty="0">
                          <a:effectLst/>
                        </a:rPr>
                        <a:t>For the duration of all math assignments and classroom math assessments.</a:t>
                      </a:r>
                      <a:endParaRPr lang="en-US" dirty="0">
                        <a:effectLst/>
                      </a:endParaRPr>
                    </a:p>
                  </a:txBody>
                  <a:tcPr marL="68580" marR="68580" marT="0" marB="0"/>
                </a:tc>
                <a:extLst>
                  <a:ext uri="{0D108BD9-81ED-4DB2-BD59-A6C34878D82A}">
                    <a16:rowId xmlns:a16="http://schemas.microsoft.com/office/drawing/2014/main" val="3425524126"/>
                  </a:ext>
                </a:extLst>
              </a:tr>
            </a:tbl>
          </a:graphicData>
        </a:graphic>
      </p:graphicFrame>
      <p:sp>
        <p:nvSpPr>
          <p:cNvPr id="10" name="TextBox 9">
            <a:extLst>
              <a:ext uri="{FF2B5EF4-FFF2-40B4-BE49-F238E27FC236}">
                <a16:creationId xmlns:a16="http://schemas.microsoft.com/office/drawing/2014/main" id="{299F7A29-6AAF-B4C3-B5B9-6ED03C589DDF}"/>
              </a:ext>
            </a:extLst>
          </p:cNvPr>
          <p:cNvSpPr txBox="1"/>
          <p:nvPr/>
        </p:nvSpPr>
        <p:spPr>
          <a:xfrm>
            <a:off x="787401" y="3690257"/>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Cambria"/>
                <a:ea typeface="MS Mincho"/>
                <a:cs typeface="Times New Roman"/>
              </a:rPr>
              <a:t>MODIFICATION EXAMPLES: </a:t>
            </a:r>
          </a:p>
        </p:txBody>
      </p:sp>
    </p:spTree>
    <p:extLst>
      <p:ext uri="{BB962C8B-B14F-4D97-AF65-F5344CB8AC3E}">
        <p14:creationId xmlns:p14="http://schemas.microsoft.com/office/powerpoint/2010/main" val="15471213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39669D-7AE2-481B-B600-D7E2C2873ACD}"/>
              </a:ext>
            </a:extLst>
          </p:cNvPr>
          <p:cNvSpPr>
            <a:spLocks noGrp="1"/>
          </p:cNvSpPr>
          <p:nvPr>
            <p:ph idx="1"/>
          </p:nvPr>
        </p:nvSpPr>
        <p:spPr/>
        <p:txBody>
          <a:bodyPr/>
          <a:lstStyle/>
          <a:p>
            <a:r>
              <a:rPr lang="en-US" dirty="0"/>
              <a:t>Academic Assessment Peer Review </a:t>
            </a:r>
          </a:p>
          <a:p>
            <a:pPr lvl="1"/>
            <a:r>
              <a:rPr lang="en-US" dirty="0"/>
              <a:t>Critical Element 5.4 requires State to monitor test administration to ensure accommodations selected for State assessments are :</a:t>
            </a:r>
          </a:p>
          <a:p>
            <a:pPr lvl="2"/>
            <a:r>
              <a:rPr lang="en-US" dirty="0"/>
              <a:t>consistent with accommodations provided to the students during instruction and/or practice</a:t>
            </a:r>
          </a:p>
          <a:p>
            <a:pPr lvl="2">
              <a:lnSpc>
                <a:spcPct val="100000"/>
              </a:lnSpc>
            </a:pPr>
            <a:r>
              <a:rPr lang="en-US" dirty="0"/>
              <a:t>Consistent with the assessment accommodations identified by a student’s IEP under IDEA</a:t>
            </a:r>
          </a:p>
          <a:p>
            <a:pPr lvl="1"/>
            <a:r>
              <a:rPr lang="en-US" dirty="0"/>
              <a:t>LEA’s selected for random data verification will upload the accommodations section(s) of the students IEP for Q19. KSDE will cross reference with the students PNP to ensure consistency in accommodations.</a:t>
            </a:r>
          </a:p>
          <a:p>
            <a:pPr lvl="2"/>
            <a:endParaRPr lang="en-US" dirty="0"/>
          </a:p>
          <a:p>
            <a:pPr lvl="1"/>
            <a:endParaRPr lang="en-US" dirty="0"/>
          </a:p>
        </p:txBody>
      </p:sp>
      <p:sp>
        <p:nvSpPr>
          <p:cNvPr id="3" name="Title 2">
            <a:extLst>
              <a:ext uri="{FF2B5EF4-FFF2-40B4-BE49-F238E27FC236}">
                <a16:creationId xmlns:a16="http://schemas.microsoft.com/office/drawing/2014/main" id="{CD534B9D-91B0-4422-8F8E-6370FE4F38F1}"/>
              </a:ext>
            </a:extLst>
          </p:cNvPr>
          <p:cNvSpPr>
            <a:spLocks noGrp="1"/>
          </p:cNvSpPr>
          <p:nvPr>
            <p:ph type="title"/>
          </p:nvPr>
        </p:nvSpPr>
        <p:spPr/>
        <p:txBody>
          <a:bodyPr/>
          <a:lstStyle/>
          <a:p>
            <a:r>
              <a:rPr lang="en-US" dirty="0"/>
              <a:t>Monitoring State Assessment Accommodations</a:t>
            </a:r>
          </a:p>
        </p:txBody>
      </p:sp>
    </p:spTree>
    <p:extLst>
      <p:ext uri="{BB962C8B-B14F-4D97-AF65-F5344CB8AC3E}">
        <p14:creationId xmlns:p14="http://schemas.microsoft.com/office/powerpoint/2010/main" val="39730949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012DAB4C-F01E-4B52-BABC-19CD88D2C420}"/>
              </a:ext>
            </a:extLst>
          </p:cNvPr>
          <p:cNvSpPr>
            <a:spLocks noGrp="1"/>
          </p:cNvSpPr>
          <p:nvPr>
            <p:ph type="title"/>
          </p:nvPr>
        </p:nvSpPr>
        <p:spPr>
          <a:xfrm>
            <a:off x="771234" y="-420182"/>
            <a:ext cx="10515600" cy="315912"/>
          </a:xfrm>
        </p:spPr>
        <p:txBody>
          <a:bodyPr>
            <a:noAutofit/>
          </a:bodyPr>
          <a:lstStyle/>
          <a:p>
            <a:r>
              <a:rPr lang="en-US" sz="1700" dirty="0">
                <a:latin typeface="+mn-lt"/>
              </a:rPr>
              <a:t>Question 20</a:t>
            </a:r>
          </a:p>
        </p:txBody>
      </p:sp>
      <p:sp>
        <p:nvSpPr>
          <p:cNvPr id="2" name="Content Placeholder 1">
            <a:extLst>
              <a:ext uri="{FF2B5EF4-FFF2-40B4-BE49-F238E27FC236}">
                <a16:creationId xmlns:a16="http://schemas.microsoft.com/office/drawing/2014/main" id="{0A8A44CE-0ADF-4606-BBC5-2D1E398D19CE}"/>
              </a:ext>
            </a:extLst>
          </p:cNvPr>
          <p:cNvSpPr>
            <a:spLocks noGrp="1"/>
          </p:cNvSpPr>
          <p:nvPr>
            <p:ph idx="1"/>
          </p:nvPr>
        </p:nvSpPr>
        <p:spPr>
          <a:xfrm>
            <a:off x="838198" y="148760"/>
            <a:ext cx="10515600" cy="2956920"/>
          </a:xfrm>
        </p:spPr>
        <p:txBody>
          <a:bodyPr>
            <a:normAutofit fontScale="70000" lnSpcReduction="20000"/>
          </a:bodyPr>
          <a:lstStyle/>
          <a:p>
            <a:pPr marL="0" indent="0">
              <a:lnSpc>
                <a:spcPct val="120000"/>
              </a:lnSpc>
              <a:buNone/>
            </a:pPr>
            <a:r>
              <a:rPr lang="en-US" b="1" dirty="0"/>
              <a:t>20</a:t>
            </a:r>
            <a:r>
              <a:rPr lang="en-US" dirty="0"/>
              <a:t>. Did the IEP team consider parent concerns for enhancing the education of their student in developing, reviewing and revising the IEP? 34 C.F.R. 300.324(a)(1)(ii); K.S.A. 72-3404(r); 72-3429(d)(1)</a:t>
            </a:r>
            <a:br>
              <a:rPr lang="en-US" dirty="0"/>
            </a:br>
            <a:br>
              <a:rPr lang="en-US" dirty="0"/>
            </a:br>
            <a:r>
              <a:rPr lang="en-US" b="1" dirty="0"/>
              <a:t>METHOD</a:t>
            </a:r>
            <a:r>
              <a:rPr lang="en-US" dirty="0"/>
              <a:t>: This information could be found in the Present Levels of Academic Achievement and Functional Performance (PLAAFP) statements or another IEP section or other documentation in the student’s file indicating the IEP team requested and considered the concerns the parent had for enhancing the education of their student in developing, reviewing and revising the IEP.</a:t>
            </a:r>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367002" y="3105680"/>
            <a:ext cx="5394604" cy="2928524"/>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a:solidFill>
                  <a:srgbClr val="000000"/>
                </a:solidFill>
                <a:latin typeface="+mn-lt"/>
                <a:ea typeface="Arial Narrow"/>
                <a:cs typeface="Arial Narrow"/>
                <a:sym typeface="Arial Narrow"/>
              </a:rPr>
              <a:t>YES</a:t>
            </a:r>
          </a:p>
          <a:p>
            <a:pPr marL="95250" indent="0">
              <a:lnSpc>
                <a:spcPct val="100000"/>
              </a:lnSpc>
              <a:buNone/>
            </a:pPr>
            <a:r>
              <a:rPr lang="en-US" sz="1200" b="1" kern="0">
                <a:solidFill>
                  <a:srgbClr val="000000"/>
                </a:solidFill>
                <a:latin typeface="+mn-lt"/>
                <a:ea typeface="Arial Narrow"/>
                <a:cs typeface="Arial Narrow"/>
                <a:sym typeface="Arial Narrow"/>
              </a:rPr>
              <a:t>Select YES if the IEP or the education record contains documentation that the IEP team considered the concerns of the parent for enhancing the education of their student in developing, reviewing and revising the IEP.</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6095998" y="3105680"/>
            <a:ext cx="5190836" cy="2928524"/>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b="1">
                <a:latin typeface="+mn-lt"/>
              </a:rPr>
              <a:t>NO </a:t>
            </a:r>
          </a:p>
          <a:p>
            <a:pPr marL="0" indent="0">
              <a:lnSpc>
                <a:spcPct val="100000"/>
              </a:lnSpc>
              <a:buNone/>
            </a:pPr>
            <a:r>
              <a:rPr lang="en-US" sz="1200" b="1">
                <a:latin typeface="+mn-lt"/>
              </a:rPr>
              <a:t>Select NO if the IEP or the education record DOES NOT contain documentation that the IEP team considered the concerns of the parent for enhancing the education of their student in developing, reviewing and revising the IEP.</a:t>
            </a:r>
            <a:endParaRPr lang="en-US" sz="1200" b="1"/>
          </a:p>
        </p:txBody>
      </p:sp>
      <p:sp>
        <p:nvSpPr>
          <p:cNvPr id="4" name="Rectangle 3">
            <a:extLst>
              <a:ext uri="{FF2B5EF4-FFF2-40B4-BE49-F238E27FC236}">
                <a16:creationId xmlns:a16="http://schemas.microsoft.com/office/drawing/2014/main" id="{2C5CB90F-C1B9-4463-8D1B-B994371FAB1D}"/>
              </a:ext>
            </a:extLst>
          </p:cNvPr>
          <p:cNvSpPr/>
          <p:nvPr/>
        </p:nvSpPr>
        <p:spPr>
          <a:xfrm>
            <a:off x="367002" y="6034204"/>
            <a:ext cx="4107215" cy="215444"/>
          </a:xfrm>
          <a:prstGeom prst="rect">
            <a:avLst/>
          </a:prstGeom>
        </p:spPr>
        <p:txBody>
          <a:bodyPr wrap="none">
            <a:spAutoFit/>
          </a:bodyPr>
          <a:lstStyle/>
          <a:p>
            <a:pPr lvl="0"/>
            <a:r>
              <a:rPr lang="en-US" sz="800">
                <a:solidFill>
                  <a:srgbClr val="12284C"/>
                </a:solidFill>
              </a:rPr>
              <a:t>Kansas Special Education Process Handbook, Chapter 4, Section E.1.b. and Section F..</a:t>
            </a:r>
          </a:p>
        </p:txBody>
      </p:sp>
    </p:spTree>
    <p:custDataLst>
      <p:tags r:id="rId1"/>
    </p:custDataLst>
    <p:extLst>
      <p:ext uri="{BB962C8B-B14F-4D97-AF65-F5344CB8AC3E}">
        <p14:creationId xmlns:p14="http://schemas.microsoft.com/office/powerpoint/2010/main" val="41470984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012DAB4C-F01E-4B52-BABC-19CD88D2C420}"/>
              </a:ext>
            </a:extLst>
          </p:cNvPr>
          <p:cNvSpPr>
            <a:spLocks noGrp="1"/>
          </p:cNvSpPr>
          <p:nvPr>
            <p:ph type="title"/>
          </p:nvPr>
        </p:nvSpPr>
        <p:spPr>
          <a:xfrm>
            <a:off x="838200" y="-517001"/>
            <a:ext cx="10515600" cy="410360"/>
          </a:xfrm>
        </p:spPr>
        <p:txBody>
          <a:bodyPr>
            <a:noAutofit/>
          </a:bodyPr>
          <a:lstStyle/>
          <a:p>
            <a:r>
              <a:rPr lang="en-US" sz="1600" dirty="0">
                <a:latin typeface="+mn-lt"/>
                <a:ea typeface="Open Sans Semibold"/>
                <a:cs typeface="Open Sans Semibold"/>
              </a:rPr>
              <a:t>Question 21</a:t>
            </a:r>
          </a:p>
        </p:txBody>
      </p:sp>
      <p:sp>
        <p:nvSpPr>
          <p:cNvPr id="2" name="Content Placeholder 1">
            <a:extLst>
              <a:ext uri="{FF2B5EF4-FFF2-40B4-BE49-F238E27FC236}">
                <a16:creationId xmlns:a16="http://schemas.microsoft.com/office/drawing/2014/main" id="{E11EB00C-C4BC-4058-8A9C-699064BD61D5}"/>
              </a:ext>
            </a:extLst>
          </p:cNvPr>
          <p:cNvSpPr>
            <a:spLocks noGrp="1"/>
          </p:cNvSpPr>
          <p:nvPr>
            <p:ph idx="1"/>
          </p:nvPr>
        </p:nvSpPr>
        <p:spPr>
          <a:xfrm>
            <a:off x="838200" y="148760"/>
            <a:ext cx="10515600" cy="4197329"/>
          </a:xfrm>
        </p:spPr>
        <p:txBody>
          <a:bodyPr>
            <a:normAutofit fontScale="70000" lnSpcReduction="20000"/>
          </a:bodyPr>
          <a:lstStyle/>
          <a:p>
            <a:pPr marL="0" indent="0">
              <a:lnSpc>
                <a:spcPct val="120000"/>
              </a:lnSpc>
              <a:buNone/>
            </a:pPr>
            <a:r>
              <a:rPr lang="en-US" b="1" dirty="0">
                <a:ea typeface="Open Sans Semibold"/>
                <a:cs typeface="Open Sans Semibold"/>
              </a:rPr>
              <a:t>21</a:t>
            </a:r>
            <a:r>
              <a:rPr lang="en-US" dirty="0">
                <a:ea typeface="Open Sans Semibold"/>
                <a:cs typeface="Open Sans Semibold"/>
              </a:rPr>
              <a:t>. If the student’s behavior impedes the student’s learning or that of others, did the IEP Team </a:t>
            </a:r>
            <a:r>
              <a:rPr lang="en-US" b="1" dirty="0">
                <a:ea typeface="Open Sans Semibold"/>
                <a:cs typeface="Open Sans Semibold"/>
              </a:rPr>
              <a:t>consider</a:t>
            </a:r>
            <a:r>
              <a:rPr lang="en-US" dirty="0">
                <a:ea typeface="Open Sans Semibold"/>
                <a:cs typeface="Open Sans Semibold"/>
              </a:rPr>
              <a:t> the use of positive behavioral interventions and supports, and other strategies, to address that behavior when developing, reviewing or revising the IEP? 34 C.F.R. 300.324(a)(2)(i), (b)(2); K.S.A. 72-3429(d)(4)</a:t>
            </a:r>
            <a:br>
              <a:rPr lang="en-US" dirty="0"/>
            </a:br>
            <a:br>
              <a:rPr lang="en-US" dirty="0"/>
            </a:br>
            <a:r>
              <a:rPr lang="en-US" b="1" dirty="0">
                <a:ea typeface="Open Sans Semibold"/>
                <a:cs typeface="Open Sans Semibold"/>
              </a:rPr>
              <a:t>METHOD</a:t>
            </a:r>
            <a:r>
              <a:rPr lang="en-US" dirty="0">
                <a:ea typeface="Open Sans Semibold"/>
                <a:cs typeface="Open Sans Semibold"/>
              </a:rPr>
              <a:t>: First, review the education record for documentation indicating whether the student displays behavior that impedes the student’s or others’ learning. If the student’s behavior impedes learning (of self or others), then review the education record for documentation showing that the IEP Team considered the use of positive behavior interventions and supports and other strategies when developing the initial IEP, conducting the annual IEP review, or revising the IEP. This information can be found in the IEP, a prior written notice form, IEP Team meeting notes, and IEP amendment form, or other documentation in the education record.</a:t>
            </a:r>
            <a:endParaRPr lang="en-US" dirty="0"/>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367001" y="4475181"/>
            <a:ext cx="3920973" cy="1607334"/>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a:solidFill>
                  <a:srgbClr val="000000"/>
                </a:solidFill>
                <a:latin typeface="+mn-lt"/>
                <a:ea typeface="Arial Narrow"/>
                <a:cs typeface="Arial Narrow"/>
                <a:sym typeface="Arial Narrow"/>
              </a:rPr>
              <a:t>YES </a:t>
            </a:r>
          </a:p>
          <a:p>
            <a:pPr marL="95250" lvl="0" indent="0">
              <a:lnSpc>
                <a:spcPct val="100000"/>
              </a:lnSpc>
              <a:buNone/>
            </a:pPr>
            <a:r>
              <a:rPr lang="en-US" sz="1200" b="1" kern="0">
                <a:solidFill>
                  <a:srgbClr val="000000"/>
                </a:solidFill>
                <a:latin typeface="+mn-lt"/>
                <a:ea typeface="Arial Narrow"/>
                <a:cs typeface="Arial Narrow"/>
                <a:sym typeface="Arial Narrow"/>
              </a:rPr>
              <a:t>Select YES if documentation shows that when developing, reviewing or revising the IEP, the IEP Team considered the use of positive behavior interventions and supports and other strategies to address the student’s behavior that impedes the student’s or others’ learning.</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4504001" y="4475179"/>
            <a:ext cx="3494779" cy="1607335"/>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latin typeface="+mn-lt"/>
              </a:rPr>
              <a:t>NO </a:t>
            </a:r>
          </a:p>
          <a:p>
            <a:pPr marL="0" indent="0">
              <a:buNone/>
            </a:pPr>
            <a:r>
              <a:rPr lang="en-US" sz="1200" b="1" dirty="0">
                <a:latin typeface="+mn-lt"/>
              </a:rPr>
              <a:t>Select NO if documentation DOES NOT show that when developing, reviewing or revising the IEP, the IEP Team considered the use of positive behavior interventions and supports and other strategies to address the student’s behavior that impedes the student’s or others’ learning.</a:t>
            </a:r>
            <a:endParaRPr lang="en-US" sz="1200" b="1" dirty="0"/>
          </a:p>
        </p:txBody>
      </p:sp>
      <p:sp>
        <p:nvSpPr>
          <p:cNvPr id="10" name="Text Placeholder 2">
            <a:extLst>
              <a:ext uri="{FF2B5EF4-FFF2-40B4-BE49-F238E27FC236}">
                <a16:creationId xmlns:a16="http://schemas.microsoft.com/office/drawing/2014/main" id="{DC62AC5C-EEB0-43EE-9009-70DB254EFB10}"/>
              </a:ext>
            </a:extLst>
          </p:cNvPr>
          <p:cNvSpPr txBox="1">
            <a:spLocks/>
          </p:cNvSpPr>
          <p:nvPr/>
        </p:nvSpPr>
        <p:spPr>
          <a:xfrm>
            <a:off x="8214806" y="4475176"/>
            <a:ext cx="3610188" cy="1607336"/>
          </a:xfrm>
          <a:prstGeom prst="rect">
            <a:avLst/>
          </a:prstGeom>
          <a:solidFill>
            <a:schemeClr val="accent2">
              <a:lumMod val="10000"/>
              <a:lumOff val="90000"/>
            </a:schemeClr>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ClrTx/>
              <a:buSzTx/>
              <a:buNone/>
            </a:pPr>
            <a:r>
              <a:rPr lang="en-US" sz="1200" b="1" dirty="0">
                <a:solidFill>
                  <a:srgbClr val="12284C"/>
                </a:solidFill>
                <a:latin typeface="Open Sans Light"/>
                <a:ea typeface="+mn-ea"/>
                <a:cs typeface="+mn-cs"/>
              </a:rPr>
              <a:t>N/A </a:t>
            </a:r>
          </a:p>
          <a:p>
            <a:pPr marL="0" lvl="0" indent="0">
              <a:lnSpc>
                <a:spcPct val="100000"/>
              </a:lnSpc>
              <a:spcBef>
                <a:spcPts val="0"/>
              </a:spcBef>
              <a:buClrTx/>
              <a:buSzTx/>
              <a:buNone/>
            </a:pPr>
            <a:endParaRPr lang="en-US" sz="1200" b="1" dirty="0">
              <a:solidFill>
                <a:srgbClr val="12284C"/>
              </a:solidFill>
              <a:latin typeface="Open Sans Light"/>
              <a:ea typeface="+mn-ea"/>
              <a:cs typeface="+mn-cs"/>
            </a:endParaRPr>
          </a:p>
          <a:p>
            <a:pPr marL="0" lvl="0" indent="0">
              <a:lnSpc>
                <a:spcPct val="100000"/>
              </a:lnSpc>
              <a:spcBef>
                <a:spcPts val="0"/>
              </a:spcBef>
              <a:buClrTx/>
              <a:buSzTx/>
              <a:buNone/>
            </a:pPr>
            <a:r>
              <a:rPr lang="en-US" sz="1200" b="1" dirty="0">
                <a:solidFill>
                  <a:srgbClr val="12284C"/>
                </a:solidFill>
                <a:latin typeface="Open Sans Light"/>
                <a:ea typeface="+mn-ea"/>
                <a:cs typeface="+mn-cs"/>
              </a:rPr>
              <a:t>Select N/A if documentation shows that the student DOES NOT have behavior that impedes the student’s or others’ learning</a:t>
            </a:r>
            <a:r>
              <a:rPr lang="en-US" sz="1100" b="1" dirty="0">
                <a:solidFill>
                  <a:srgbClr val="12284C"/>
                </a:solidFill>
                <a:latin typeface="Open Sans Light"/>
                <a:ea typeface="+mn-ea"/>
                <a:cs typeface="+mn-cs"/>
              </a:rPr>
              <a:t>.</a:t>
            </a:r>
          </a:p>
        </p:txBody>
      </p:sp>
      <p:sp>
        <p:nvSpPr>
          <p:cNvPr id="4" name="Rectangle 3">
            <a:extLst>
              <a:ext uri="{FF2B5EF4-FFF2-40B4-BE49-F238E27FC236}">
                <a16:creationId xmlns:a16="http://schemas.microsoft.com/office/drawing/2014/main" id="{2C5CB90F-C1B9-4463-8D1B-B994371FAB1D}"/>
              </a:ext>
            </a:extLst>
          </p:cNvPr>
          <p:cNvSpPr/>
          <p:nvPr/>
        </p:nvSpPr>
        <p:spPr>
          <a:xfrm>
            <a:off x="367004" y="6082516"/>
            <a:ext cx="3406702" cy="215444"/>
          </a:xfrm>
          <a:prstGeom prst="rect">
            <a:avLst/>
          </a:prstGeom>
        </p:spPr>
        <p:txBody>
          <a:bodyPr wrap="none">
            <a:spAutoFit/>
          </a:bodyPr>
          <a:lstStyle/>
          <a:p>
            <a:pPr lvl="0"/>
            <a:r>
              <a:rPr lang="en-US" sz="800">
                <a:solidFill>
                  <a:srgbClr val="12284C"/>
                </a:solidFill>
              </a:rPr>
              <a:t>Kansas Special Education Process Handbook, Chapter 4, Section E.1.e.</a:t>
            </a:r>
          </a:p>
        </p:txBody>
      </p:sp>
    </p:spTree>
    <p:custDataLst>
      <p:tags r:id="rId1"/>
    </p:custDataLst>
    <p:extLst>
      <p:ext uri="{BB962C8B-B14F-4D97-AF65-F5344CB8AC3E}">
        <p14:creationId xmlns:p14="http://schemas.microsoft.com/office/powerpoint/2010/main" val="3028697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012DAB4C-F01E-4B52-BABC-19CD88D2C420}"/>
              </a:ext>
            </a:extLst>
          </p:cNvPr>
          <p:cNvSpPr>
            <a:spLocks noGrp="1"/>
          </p:cNvSpPr>
          <p:nvPr>
            <p:ph type="title"/>
          </p:nvPr>
        </p:nvSpPr>
        <p:spPr>
          <a:xfrm>
            <a:off x="741382" y="-613821"/>
            <a:ext cx="10515600" cy="613821"/>
          </a:xfrm>
        </p:spPr>
        <p:txBody>
          <a:bodyPr>
            <a:noAutofit/>
          </a:bodyPr>
          <a:lstStyle/>
          <a:p>
            <a:br>
              <a:rPr lang="en-US" sz="1800" dirty="0">
                <a:latin typeface="+mn-lt"/>
              </a:rPr>
            </a:br>
            <a:r>
              <a:rPr lang="en-US" sz="1800" dirty="0">
                <a:latin typeface="+mn-lt"/>
              </a:rPr>
              <a:t>question 22</a:t>
            </a:r>
          </a:p>
        </p:txBody>
      </p:sp>
      <p:sp>
        <p:nvSpPr>
          <p:cNvPr id="2" name="Content Placeholder 1">
            <a:extLst>
              <a:ext uri="{FF2B5EF4-FFF2-40B4-BE49-F238E27FC236}">
                <a16:creationId xmlns:a16="http://schemas.microsoft.com/office/drawing/2014/main" id="{89D71A2C-ABB5-4D55-A5F2-64E8200A8242}"/>
              </a:ext>
            </a:extLst>
          </p:cNvPr>
          <p:cNvSpPr>
            <a:spLocks noGrp="1"/>
          </p:cNvSpPr>
          <p:nvPr>
            <p:ph idx="1"/>
          </p:nvPr>
        </p:nvSpPr>
        <p:spPr>
          <a:xfrm>
            <a:off x="741382" y="365125"/>
            <a:ext cx="10515600" cy="4532890"/>
          </a:xfrm>
        </p:spPr>
        <p:txBody>
          <a:bodyPr>
            <a:normAutofit fontScale="77500" lnSpcReduction="20000"/>
          </a:bodyPr>
          <a:lstStyle/>
          <a:p>
            <a:pPr marL="0" indent="0">
              <a:lnSpc>
                <a:spcPct val="120000"/>
              </a:lnSpc>
              <a:buNone/>
            </a:pPr>
            <a:r>
              <a:rPr lang="en-US" b="1" dirty="0"/>
              <a:t>22</a:t>
            </a:r>
            <a:r>
              <a:rPr lang="en-US" dirty="0"/>
              <a:t>. When developing, reviewing or revising the IEP, in the case of a student who has limited English proficiency, did the IEP Team consider the language needs of the student as those needs relate to the student’s IEP? 34 C.F.R. 300.324(a)(2)(ii), (b)(2); K.S.A. 72-3429(d)(5)</a:t>
            </a:r>
            <a:br>
              <a:rPr lang="en-US" dirty="0"/>
            </a:br>
            <a:br>
              <a:rPr lang="en-US" dirty="0"/>
            </a:br>
            <a:r>
              <a:rPr lang="en-US" b="1" dirty="0"/>
              <a:t>METHOD</a:t>
            </a:r>
            <a:r>
              <a:rPr lang="en-US" dirty="0"/>
              <a:t>: First, review the education record for documentation indicating whether the student has limited English proficiency. If the student has limited English proficiency, then review the education record for documentation showing that the IEP Team considered the student’s language needs as those needs relate to the IEP when developing, reviewing, or revising the IEP. This information can be found in the IEP, a prior written notice form, IEP Team meeting notes, and IEP amendment form, or other documentation in the education record.</a:t>
            </a:r>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367001" y="4765637"/>
            <a:ext cx="3920973" cy="1316877"/>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dirty="0">
                <a:solidFill>
                  <a:srgbClr val="000000"/>
                </a:solidFill>
                <a:latin typeface="+mn-lt"/>
                <a:ea typeface="Arial Narrow"/>
                <a:cs typeface="Arial Narrow"/>
                <a:sym typeface="Arial Narrow"/>
              </a:rPr>
              <a:t>YES </a:t>
            </a:r>
          </a:p>
          <a:p>
            <a:pPr marL="95250" lvl="0" indent="0">
              <a:lnSpc>
                <a:spcPct val="100000"/>
              </a:lnSpc>
              <a:buNone/>
            </a:pPr>
            <a:r>
              <a:rPr lang="en-US" sz="1200" b="1" kern="0" dirty="0">
                <a:solidFill>
                  <a:srgbClr val="000000"/>
                </a:solidFill>
                <a:latin typeface="+mn-lt"/>
                <a:ea typeface="Arial Narrow"/>
                <a:cs typeface="Arial Narrow"/>
                <a:sym typeface="Arial Narrow"/>
              </a:rPr>
              <a:t>Select YES if documentation shows that when developing, reviewing or revising the IEP, the IEP Team considered the language needs of the student as those needs relate to the student’s IEP.</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4504001" y="4765637"/>
            <a:ext cx="3494779" cy="1316878"/>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b="1" dirty="0">
                <a:latin typeface="+mn-lt"/>
              </a:rPr>
              <a:t>NO </a:t>
            </a:r>
          </a:p>
          <a:p>
            <a:pPr marL="0" indent="0">
              <a:lnSpc>
                <a:spcPct val="100000"/>
              </a:lnSpc>
              <a:buNone/>
            </a:pPr>
            <a:r>
              <a:rPr lang="en-US" sz="1200" b="1" dirty="0">
                <a:latin typeface="+mn-lt"/>
              </a:rPr>
              <a:t>Select NO if documentation DOES NOT show that when developing, reviewing or revising the IEP, the IEP Team considered the language needs of the student as those needs relate to the student’s IEP</a:t>
            </a:r>
            <a:r>
              <a:rPr lang="en-US" sz="1100" b="1" dirty="0">
                <a:latin typeface="+mn-lt"/>
              </a:rPr>
              <a:t>.</a:t>
            </a:r>
            <a:endParaRPr lang="en-US" sz="1100" b="1" dirty="0"/>
          </a:p>
        </p:txBody>
      </p:sp>
      <p:sp>
        <p:nvSpPr>
          <p:cNvPr id="10" name="Text Placeholder 2">
            <a:extLst>
              <a:ext uri="{FF2B5EF4-FFF2-40B4-BE49-F238E27FC236}">
                <a16:creationId xmlns:a16="http://schemas.microsoft.com/office/drawing/2014/main" id="{DC62AC5C-EEB0-43EE-9009-70DB254EFB10}"/>
              </a:ext>
            </a:extLst>
          </p:cNvPr>
          <p:cNvSpPr txBox="1">
            <a:spLocks/>
          </p:cNvSpPr>
          <p:nvPr/>
        </p:nvSpPr>
        <p:spPr>
          <a:xfrm>
            <a:off x="8214806" y="4765634"/>
            <a:ext cx="3610188" cy="1316878"/>
          </a:xfrm>
          <a:prstGeom prst="rect">
            <a:avLst/>
          </a:prstGeom>
          <a:solidFill>
            <a:schemeClr val="tx2">
              <a:lumMod val="10000"/>
              <a:lumOff val="90000"/>
            </a:schemeClr>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ClrTx/>
              <a:buSzTx/>
              <a:buNone/>
            </a:pPr>
            <a:r>
              <a:rPr lang="en-US" sz="1200" b="1">
                <a:solidFill>
                  <a:srgbClr val="12284C"/>
                </a:solidFill>
                <a:latin typeface="Open Sans Light"/>
                <a:ea typeface="+mn-ea"/>
                <a:cs typeface="+mn-cs"/>
              </a:rPr>
              <a:t>N/A </a:t>
            </a:r>
          </a:p>
          <a:p>
            <a:pPr marL="0" lvl="0" indent="0">
              <a:lnSpc>
                <a:spcPct val="100000"/>
              </a:lnSpc>
              <a:spcBef>
                <a:spcPts val="0"/>
              </a:spcBef>
              <a:buClrTx/>
              <a:buSzTx/>
              <a:buNone/>
            </a:pPr>
            <a:r>
              <a:rPr lang="en-US" sz="1200" b="1">
                <a:solidFill>
                  <a:srgbClr val="12284C"/>
                </a:solidFill>
                <a:latin typeface="Open Sans Light"/>
                <a:ea typeface="+mn-ea"/>
                <a:cs typeface="+mn-cs"/>
              </a:rPr>
              <a:t>Select N/A if documentation shows that the student DOES NOT have limited English proficiency.</a:t>
            </a:r>
          </a:p>
        </p:txBody>
      </p:sp>
      <p:sp>
        <p:nvSpPr>
          <p:cNvPr id="4" name="Rectangle 3">
            <a:extLst>
              <a:ext uri="{FF2B5EF4-FFF2-40B4-BE49-F238E27FC236}">
                <a16:creationId xmlns:a16="http://schemas.microsoft.com/office/drawing/2014/main" id="{2C5CB90F-C1B9-4463-8D1B-B994371FAB1D}"/>
              </a:ext>
            </a:extLst>
          </p:cNvPr>
          <p:cNvSpPr/>
          <p:nvPr/>
        </p:nvSpPr>
        <p:spPr>
          <a:xfrm>
            <a:off x="367004" y="6082516"/>
            <a:ext cx="5001690" cy="215444"/>
          </a:xfrm>
          <a:prstGeom prst="rect">
            <a:avLst/>
          </a:prstGeom>
        </p:spPr>
        <p:txBody>
          <a:bodyPr wrap="none">
            <a:spAutoFit/>
          </a:bodyPr>
          <a:lstStyle/>
          <a:p>
            <a:pPr lvl="0"/>
            <a:r>
              <a:rPr lang="en-US" sz="800">
                <a:solidFill>
                  <a:srgbClr val="12284C"/>
                </a:solidFill>
              </a:rPr>
              <a:t>Kansas Special Education Process Handbook, Chapter 3, Sections C. and F., Chapter 7, Sections D. and F..</a:t>
            </a:r>
          </a:p>
        </p:txBody>
      </p:sp>
    </p:spTree>
    <p:custDataLst>
      <p:tags r:id="rId1"/>
    </p:custDataLst>
    <p:extLst>
      <p:ext uri="{BB962C8B-B14F-4D97-AF65-F5344CB8AC3E}">
        <p14:creationId xmlns:p14="http://schemas.microsoft.com/office/powerpoint/2010/main" val="13967864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faa72a8901_0_5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Open Sans SemiBold"/>
              <a:buNone/>
            </a:pPr>
            <a:r>
              <a:rPr lang="en-US" sz="2500" b="1">
                <a:solidFill>
                  <a:srgbClr val="12284C"/>
                </a:solidFill>
                <a:latin typeface="+mj-lt"/>
                <a:ea typeface="Arial"/>
                <a:cs typeface="Arial"/>
                <a:sym typeface="Arial"/>
              </a:rPr>
              <a:t>Question 22: When developing, reviewing or revising the IEP, in the case of a student who has limited English proficiency, did the IEP team consider the language needs of the student as those needs relate to the IEP?</a:t>
            </a:r>
            <a:endParaRPr sz="4700" b="1">
              <a:latin typeface="+mj-lt"/>
              <a:ea typeface="Open Sans"/>
              <a:cs typeface="Open Sans"/>
              <a:sym typeface="Open Sans"/>
            </a:endParaRPr>
          </a:p>
        </p:txBody>
      </p:sp>
      <p:sp>
        <p:nvSpPr>
          <p:cNvPr id="496" name="Google Shape;496;gfaa72a8901_0_55"/>
          <p:cNvSpPr txBox="1">
            <a:spLocks noGrp="1"/>
          </p:cNvSpPr>
          <p:nvPr>
            <p:ph type="body" idx="1"/>
          </p:nvPr>
        </p:nvSpPr>
        <p:spPr>
          <a:xfrm>
            <a:off x="838200" y="1690825"/>
            <a:ext cx="10515600" cy="4533000"/>
          </a:xfrm>
          <a:prstGeom prst="rect">
            <a:avLst/>
          </a:prstGeom>
          <a:noFill/>
          <a:ln>
            <a:noFill/>
          </a:ln>
        </p:spPr>
        <p:txBody>
          <a:bodyPr spcFirstLastPara="1" wrap="square" lIns="91425" tIns="45700" rIns="91425" bIns="45700" anchor="t" anchorCtr="0">
            <a:normAutofit/>
          </a:bodyPr>
          <a:lstStyle/>
          <a:p>
            <a:pPr marL="114300" indent="0">
              <a:lnSpc>
                <a:spcPct val="100000"/>
              </a:lnSpc>
              <a:buNone/>
            </a:pPr>
            <a:r>
              <a:rPr lang="en-US" sz="2000" dirty="0">
                <a:solidFill>
                  <a:srgbClr val="12284C"/>
                </a:solidFill>
                <a:latin typeface="+mn-lt"/>
                <a:ea typeface="Calibri"/>
                <a:cs typeface="Calibri"/>
                <a:sym typeface="Calibri"/>
              </a:rPr>
              <a:t>The education record for a student should indicate whether the student has limited English proficiency. If so,  documentation should be found (in IEP, PWN, IEP team meeting notes, IEP amendment, or other location in the record) that shows when the IEP team develops, reviews and/or revises IEP, they considered language needs.</a:t>
            </a:r>
            <a:endParaRPr lang="en-US" sz="2000" dirty="0">
              <a:solidFill>
                <a:srgbClr val="12284C"/>
              </a:solidFill>
              <a:latin typeface="+mn-lt"/>
              <a:ea typeface="Calibri"/>
              <a:cs typeface="Calibri"/>
            </a:endParaRPr>
          </a:p>
          <a:p>
            <a:pPr marL="114300" lvl="0" indent="0" algn="l" rtl="0">
              <a:lnSpc>
                <a:spcPct val="100000"/>
              </a:lnSpc>
              <a:spcBef>
                <a:spcPts val="1000"/>
              </a:spcBef>
              <a:spcAft>
                <a:spcPts val="0"/>
              </a:spcAft>
              <a:buNone/>
            </a:pPr>
            <a:r>
              <a:rPr lang="en-US" sz="2000" dirty="0">
                <a:solidFill>
                  <a:srgbClr val="12284C"/>
                </a:solidFill>
                <a:latin typeface="+mn-lt"/>
                <a:ea typeface="Calibri"/>
                <a:cs typeface="Calibri"/>
                <a:sym typeface="Calibri"/>
              </a:rPr>
              <a:t>For example, a team might include something such as…</a:t>
            </a:r>
            <a:endParaRPr lang="en-US" sz="2000" dirty="0">
              <a:solidFill>
                <a:srgbClr val="12284C"/>
              </a:solidFill>
              <a:latin typeface="+mn-lt"/>
              <a:ea typeface="Calibri"/>
              <a:cs typeface="Calibri"/>
            </a:endParaRPr>
          </a:p>
          <a:p>
            <a:pPr marL="0" lvl="0" indent="0" algn="l" rtl="0">
              <a:lnSpc>
                <a:spcPct val="100000"/>
              </a:lnSpc>
              <a:spcBef>
                <a:spcPts val="0"/>
              </a:spcBef>
              <a:spcAft>
                <a:spcPts val="0"/>
              </a:spcAft>
              <a:buNone/>
            </a:pPr>
            <a:endParaRPr lang="en-US" sz="2000" dirty="0">
              <a:solidFill>
                <a:srgbClr val="12284C"/>
              </a:solidFill>
              <a:latin typeface="+mn-lt"/>
              <a:ea typeface="Arial"/>
              <a:cs typeface="Arial"/>
            </a:endParaRPr>
          </a:p>
          <a:p>
            <a:pPr marL="114300" indent="0">
              <a:lnSpc>
                <a:spcPct val="100000"/>
              </a:lnSpc>
              <a:buNone/>
            </a:pPr>
            <a:r>
              <a:rPr lang="en-US" sz="2000" i="1" dirty="0">
                <a:solidFill>
                  <a:srgbClr val="12284C"/>
                </a:solidFill>
                <a:latin typeface="+mn-lt"/>
                <a:ea typeface="Calibri"/>
                <a:cs typeface="Calibri"/>
                <a:sym typeface="Calibri"/>
              </a:rPr>
              <a:t>While the student needs direct special education services to address his learning disability, he is an English Learner and continues to need services from a language acquisition program to address those needs.  His current language performance is described within the communication area of this IEP. It is critical that the EL teacher and the SPED teacher work closely to address all the student’s needs in a coordinated way.  (This statement would need to be in the IEP somewhere, and the IEP would reflect both direct and consultative services from the SPED teacher.  It needs to be clear in the IEP that the student will continue to receive EL). </a:t>
            </a:r>
            <a:endParaRPr lang="en-US" sz="2000" dirty="0">
              <a:latin typeface="+mn-lt"/>
            </a:endParaRPr>
          </a:p>
          <a:p>
            <a:pPr marL="228600" lvl="0" indent="-50800" algn="l" rtl="0">
              <a:lnSpc>
                <a:spcPct val="90000"/>
              </a:lnSpc>
              <a:spcBef>
                <a:spcPts val="1000"/>
              </a:spcBef>
              <a:spcAft>
                <a:spcPts val="0"/>
              </a:spcAft>
              <a:buSzPct val="1000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D1E6-6CCE-47B0-A71D-5978E54F6267}"/>
              </a:ext>
            </a:extLst>
          </p:cNvPr>
          <p:cNvSpPr>
            <a:spLocks noGrp="1"/>
          </p:cNvSpPr>
          <p:nvPr>
            <p:ph type="title"/>
          </p:nvPr>
        </p:nvSpPr>
        <p:spPr/>
        <p:txBody>
          <a:bodyPr/>
          <a:lstStyle/>
          <a:p>
            <a:r>
              <a:rPr lang="en-US"/>
              <a:t>Breakout Discussion</a:t>
            </a:r>
            <a:br>
              <a:rPr lang="en-US"/>
            </a:br>
            <a:r>
              <a:rPr lang="en-US"/>
              <a:t>and Question</a:t>
            </a:r>
          </a:p>
        </p:txBody>
      </p:sp>
      <p:sp>
        <p:nvSpPr>
          <p:cNvPr id="3" name="TextBox 2">
            <a:extLst>
              <a:ext uri="{FF2B5EF4-FFF2-40B4-BE49-F238E27FC236}">
                <a16:creationId xmlns:a16="http://schemas.microsoft.com/office/drawing/2014/main" id="{D8370CFF-65A2-322D-4B28-3EDE86649A57}"/>
              </a:ext>
            </a:extLst>
          </p:cNvPr>
          <p:cNvSpPr txBox="1"/>
          <p:nvPr/>
        </p:nvSpPr>
        <p:spPr>
          <a:xfrm>
            <a:off x="2120096" y="3817715"/>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ea typeface="Open Sans Light"/>
                <a:cs typeface="Open Sans Light"/>
              </a:rPr>
              <a:t>20 minutes</a:t>
            </a:r>
          </a:p>
        </p:txBody>
      </p:sp>
    </p:spTree>
    <p:extLst>
      <p:ext uri="{BB962C8B-B14F-4D97-AF65-F5344CB8AC3E}">
        <p14:creationId xmlns:p14="http://schemas.microsoft.com/office/powerpoint/2010/main" val="32400101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795631" y="2715590"/>
            <a:ext cx="10868560" cy="2728576"/>
          </a:xfrm>
        </p:spPr>
        <p:txBody>
          <a:bodyPr/>
          <a:lstStyle/>
          <a:p>
            <a:r>
              <a:rPr lang="en-US" sz="4000" dirty="0">
                <a:hlinkClick r:id="rId3">
                  <a:extLst>
                    <a:ext uri="{A12FA001-AC4F-418D-AE19-62706E023703}">
                      <ahyp:hlinkClr xmlns:ahyp="http://schemas.microsoft.com/office/drawing/2018/hyperlinkcolor" val="tx"/>
                    </a:ext>
                  </a:extLst>
                </a:hlinkClick>
              </a:rPr>
              <a:t>IDEA &amp; Gifted File Review Self-Assessment</a:t>
            </a:r>
            <a:r>
              <a:rPr lang="en-US" sz="4000" dirty="0"/>
              <a:t>: Placement</a:t>
            </a:r>
            <a:br>
              <a:rPr lang="en-US" dirty="0"/>
            </a:br>
            <a:endParaRPr lang="en-US" sz="3200" dirty="0"/>
          </a:p>
        </p:txBody>
      </p:sp>
    </p:spTree>
    <p:extLst>
      <p:ext uri="{BB962C8B-B14F-4D97-AF65-F5344CB8AC3E}">
        <p14:creationId xmlns:p14="http://schemas.microsoft.com/office/powerpoint/2010/main" val="269631648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012DAB4C-F01E-4B52-BABC-19CD88D2C420}"/>
              </a:ext>
            </a:extLst>
          </p:cNvPr>
          <p:cNvSpPr>
            <a:spLocks noGrp="1"/>
          </p:cNvSpPr>
          <p:nvPr>
            <p:ph type="title"/>
          </p:nvPr>
        </p:nvSpPr>
        <p:spPr>
          <a:xfrm>
            <a:off x="654724" y="-527758"/>
            <a:ext cx="10515600" cy="410360"/>
          </a:xfrm>
        </p:spPr>
        <p:txBody>
          <a:bodyPr>
            <a:noAutofit/>
          </a:bodyPr>
          <a:lstStyle/>
          <a:p>
            <a:r>
              <a:rPr lang="en-US" sz="1600" dirty="0">
                <a:latin typeface="+mn-lt"/>
              </a:rPr>
              <a:t>Question 23</a:t>
            </a:r>
          </a:p>
        </p:txBody>
      </p:sp>
      <p:sp>
        <p:nvSpPr>
          <p:cNvPr id="2" name="Content Placeholder 1">
            <a:extLst>
              <a:ext uri="{FF2B5EF4-FFF2-40B4-BE49-F238E27FC236}">
                <a16:creationId xmlns:a16="http://schemas.microsoft.com/office/drawing/2014/main" id="{F929BADC-C294-4474-AEC5-E0BAC5AF8C28}"/>
              </a:ext>
            </a:extLst>
          </p:cNvPr>
          <p:cNvSpPr>
            <a:spLocks noGrp="1"/>
          </p:cNvSpPr>
          <p:nvPr>
            <p:ph idx="1"/>
          </p:nvPr>
        </p:nvSpPr>
        <p:spPr>
          <a:xfrm>
            <a:off x="838201" y="299367"/>
            <a:ext cx="10515600" cy="4532890"/>
          </a:xfrm>
        </p:spPr>
        <p:txBody>
          <a:bodyPr/>
          <a:lstStyle/>
          <a:p>
            <a:pPr marL="0" indent="0">
              <a:lnSpc>
                <a:spcPct val="100000"/>
              </a:lnSpc>
              <a:buNone/>
            </a:pPr>
            <a:r>
              <a:rPr lang="en-US" b="1" dirty="0"/>
              <a:t>23</a:t>
            </a:r>
            <a:r>
              <a:rPr lang="en-US" dirty="0"/>
              <a:t>. Was the student’s educational placement determined at least annually? 34 C.F.R. 300.116(b)(1); K.A.R. 91-40-21(e)(1)</a:t>
            </a:r>
            <a:br>
              <a:rPr lang="en-US" dirty="0"/>
            </a:br>
            <a:br>
              <a:rPr lang="en-US" dirty="0"/>
            </a:br>
            <a:r>
              <a:rPr lang="en-US" b="1" dirty="0"/>
              <a:t>METHOD</a:t>
            </a:r>
            <a:r>
              <a:rPr lang="en-US" dirty="0"/>
              <a:t>: Review the education record for documentation that the exceptional student’s educational placement was determined at least annually. Compare dates of placement decisions documented in the student’s IEP or prior written notice documents. Review meeting records for evidence that the student’s placement was discussed and determined within one year of the previous placement determination.</a:t>
            </a:r>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367002" y="4582757"/>
            <a:ext cx="5545522" cy="1499757"/>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200" b="1" kern="0" dirty="0">
                <a:solidFill>
                  <a:srgbClr val="000000"/>
                </a:solidFill>
                <a:latin typeface="+mn-lt"/>
                <a:ea typeface="Arial Narrow"/>
                <a:cs typeface="Arial Narrow"/>
                <a:sym typeface="Arial Narrow"/>
              </a:rPr>
              <a:t>YES </a:t>
            </a:r>
          </a:p>
          <a:p>
            <a:pPr marL="95250" lvl="0" indent="0">
              <a:lnSpc>
                <a:spcPct val="100000"/>
              </a:lnSpc>
              <a:buNone/>
            </a:pPr>
            <a:r>
              <a:rPr lang="en-US" sz="1200" b="1" kern="0" dirty="0">
                <a:solidFill>
                  <a:srgbClr val="000000"/>
                </a:solidFill>
                <a:latin typeface="+mn-lt"/>
                <a:ea typeface="Arial Narrow"/>
                <a:cs typeface="Arial Narrow"/>
                <a:sym typeface="Arial Narrow"/>
              </a:rPr>
              <a:t>Select YES if the education record contains documentation that the student’s educational placement was determined at least annually.</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6279478" y="4582757"/>
            <a:ext cx="5545522" cy="1499758"/>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b="1">
                <a:latin typeface="+mn-lt"/>
              </a:rPr>
              <a:t>NO </a:t>
            </a:r>
          </a:p>
          <a:p>
            <a:pPr marL="0" indent="0">
              <a:lnSpc>
                <a:spcPct val="100000"/>
              </a:lnSpc>
              <a:buNone/>
            </a:pPr>
            <a:r>
              <a:rPr lang="en-US" sz="1200" b="1">
                <a:latin typeface="+mn-lt"/>
              </a:rPr>
              <a:t>Select NO if the education record DOES NOT contain documentation that the student’s educational placement was determined at least annually</a:t>
            </a:r>
            <a:r>
              <a:rPr lang="en-US" sz="1100" b="1">
                <a:latin typeface="+mn-lt"/>
              </a:rPr>
              <a:t>.</a:t>
            </a:r>
            <a:endParaRPr lang="en-US" sz="1100" b="1"/>
          </a:p>
        </p:txBody>
      </p:sp>
      <p:sp>
        <p:nvSpPr>
          <p:cNvPr id="4" name="Rectangle 3">
            <a:extLst>
              <a:ext uri="{FF2B5EF4-FFF2-40B4-BE49-F238E27FC236}">
                <a16:creationId xmlns:a16="http://schemas.microsoft.com/office/drawing/2014/main" id="{2C5CB90F-C1B9-4463-8D1B-B994371FAB1D}"/>
              </a:ext>
            </a:extLst>
          </p:cNvPr>
          <p:cNvSpPr/>
          <p:nvPr/>
        </p:nvSpPr>
        <p:spPr>
          <a:xfrm>
            <a:off x="367004" y="6082516"/>
            <a:ext cx="3251211" cy="215444"/>
          </a:xfrm>
          <a:prstGeom prst="rect">
            <a:avLst/>
          </a:prstGeom>
        </p:spPr>
        <p:txBody>
          <a:bodyPr wrap="none">
            <a:spAutoFit/>
          </a:bodyPr>
          <a:lstStyle/>
          <a:p>
            <a:pPr lvl="0"/>
            <a:r>
              <a:rPr lang="en-US" sz="800">
                <a:solidFill>
                  <a:srgbClr val="12284C"/>
                </a:solidFill>
              </a:rPr>
              <a:t>Kansas Special Education Process Handbook, Chapter 6, Section B.</a:t>
            </a:r>
          </a:p>
        </p:txBody>
      </p:sp>
    </p:spTree>
    <p:custDataLst>
      <p:tags r:id="rId1"/>
    </p:custDataLst>
    <p:extLst>
      <p:ext uri="{BB962C8B-B14F-4D97-AF65-F5344CB8AC3E}">
        <p14:creationId xmlns:p14="http://schemas.microsoft.com/office/powerpoint/2010/main" val="427920573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f9f4144947_0_6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SemiBold"/>
              <a:buNone/>
            </a:pPr>
            <a:r>
              <a:rPr lang="en-US"/>
              <a:t>FAQ Guidance</a:t>
            </a:r>
            <a:endParaRPr/>
          </a:p>
        </p:txBody>
      </p:sp>
      <p:sp>
        <p:nvSpPr>
          <p:cNvPr id="524" name="Google Shape;524;gf9f4144947_0_651"/>
          <p:cNvSpPr txBox="1">
            <a:spLocks noGrp="1"/>
          </p:cNvSpPr>
          <p:nvPr>
            <p:ph type="body" idx="1"/>
          </p:nvPr>
        </p:nvSpPr>
        <p:spPr>
          <a:xfrm>
            <a:off x="838200" y="1390261"/>
            <a:ext cx="10515600" cy="4786812"/>
          </a:xfrm>
          <a:prstGeom prst="rect">
            <a:avLst/>
          </a:prstGeom>
          <a:noFill/>
          <a:ln>
            <a:noFill/>
          </a:ln>
        </p:spPr>
        <p:txBody>
          <a:bodyPr spcFirstLastPara="1" wrap="square" lIns="91425" tIns="45700" rIns="91425" bIns="45700" anchor="t" anchorCtr="0">
            <a:normAutofit/>
          </a:bodyPr>
          <a:lstStyle/>
          <a:p>
            <a:pPr marL="2407" marR="231327" lvl="0" indent="6449" algn="just" rtl="0">
              <a:lnSpc>
                <a:spcPct val="121780"/>
              </a:lnSpc>
              <a:spcBef>
                <a:spcPts val="1534"/>
              </a:spcBef>
              <a:spcAft>
                <a:spcPts val="0"/>
              </a:spcAft>
              <a:buNone/>
            </a:pPr>
            <a:r>
              <a:rPr lang="en-US" sz="2000" dirty="0">
                <a:solidFill>
                  <a:srgbClr val="12284C"/>
                </a:solidFill>
                <a:latin typeface="+mn-lt"/>
                <a:sym typeface="Open Sans"/>
              </a:rPr>
              <a:t>QUESTION: Regarding Self-Assessment Question 23, if a school district always provides the  parent with a PWN at the IEP annual review, does that documentation show that placement  was determined annually? </a:t>
            </a:r>
            <a:endParaRPr sz="2000" dirty="0">
              <a:solidFill>
                <a:srgbClr val="12284C"/>
              </a:solidFill>
              <a:latin typeface="+mn-lt"/>
              <a:sym typeface="Open Sans"/>
            </a:endParaRPr>
          </a:p>
          <a:p>
            <a:pPr marL="7034" marR="189979" lvl="0" indent="-6729" algn="l" rtl="0">
              <a:lnSpc>
                <a:spcPct val="100000"/>
              </a:lnSpc>
              <a:spcBef>
                <a:spcPts val="691"/>
              </a:spcBef>
              <a:spcAft>
                <a:spcPts val="0"/>
              </a:spcAft>
              <a:buNone/>
            </a:pPr>
            <a:r>
              <a:rPr lang="en-US" sz="2000" dirty="0">
                <a:solidFill>
                  <a:srgbClr val="12284C"/>
                </a:solidFill>
                <a:latin typeface="+mn-lt"/>
                <a:sym typeface="Open Sans"/>
              </a:rPr>
              <a:t>ANSWER: Providing a PWN at the IEP meeting </a:t>
            </a:r>
            <a:r>
              <a:rPr lang="en-US" sz="2000" b="1" dirty="0">
                <a:solidFill>
                  <a:srgbClr val="12284C"/>
                </a:solidFill>
                <a:latin typeface="+mn-lt"/>
                <a:sym typeface="Open Sans"/>
              </a:rPr>
              <a:t>COULD</a:t>
            </a:r>
            <a:r>
              <a:rPr lang="en-US" sz="2000" dirty="0">
                <a:solidFill>
                  <a:srgbClr val="12284C"/>
                </a:solidFill>
                <a:latin typeface="+mn-lt"/>
                <a:sym typeface="Open Sans"/>
              </a:rPr>
              <a:t> show that placement was determined  annually depending on the content of the PWN and whether it addresses the placement  determination. </a:t>
            </a:r>
            <a:endParaRPr sz="2000" dirty="0">
              <a:solidFill>
                <a:srgbClr val="12284C"/>
              </a:solidFill>
              <a:latin typeface="+mn-lt"/>
              <a:sym typeface="Open Sans"/>
            </a:endParaRPr>
          </a:p>
          <a:p>
            <a:pPr marL="12783" marR="253955" lvl="0" indent="-3926" algn="l" rtl="0">
              <a:lnSpc>
                <a:spcPct val="122233"/>
              </a:lnSpc>
              <a:spcBef>
                <a:spcPts val="1274"/>
              </a:spcBef>
              <a:spcAft>
                <a:spcPts val="0"/>
              </a:spcAft>
              <a:buNone/>
            </a:pPr>
            <a:r>
              <a:rPr lang="en-US" sz="2000" dirty="0">
                <a:solidFill>
                  <a:srgbClr val="12284C"/>
                </a:solidFill>
                <a:latin typeface="+mn-lt"/>
                <a:sym typeface="Open Sans"/>
              </a:rPr>
              <a:t>QUESTION: What are some examples of how to better document the LRE continuum when  making changes? </a:t>
            </a:r>
            <a:endParaRPr sz="2000" dirty="0">
              <a:solidFill>
                <a:srgbClr val="12284C"/>
              </a:solidFill>
              <a:latin typeface="+mn-lt"/>
              <a:sym typeface="Open Sans"/>
            </a:endParaRPr>
          </a:p>
          <a:p>
            <a:pPr marL="1987" marR="101760" lvl="0" indent="-1682" algn="l" rtl="0">
              <a:lnSpc>
                <a:spcPct val="121328"/>
              </a:lnSpc>
              <a:spcBef>
                <a:spcPts val="686"/>
              </a:spcBef>
              <a:spcAft>
                <a:spcPts val="0"/>
              </a:spcAft>
              <a:buNone/>
            </a:pPr>
            <a:r>
              <a:rPr lang="en-US" sz="2000" dirty="0">
                <a:solidFill>
                  <a:srgbClr val="12284C"/>
                </a:solidFill>
                <a:latin typeface="+mn-lt"/>
                <a:sym typeface="Open Sans"/>
              </a:rPr>
              <a:t>ANSWER: See the Kansas Special Education Process Handbook, </a:t>
            </a:r>
            <a:r>
              <a:rPr lang="en-US" sz="2000" u="sng" dirty="0">
                <a:solidFill>
                  <a:srgbClr val="0563C1"/>
                </a:solidFill>
                <a:latin typeface="+mn-lt"/>
                <a:sym typeface="Open Sans"/>
              </a:rPr>
              <a:t>Chapter 6 Section C</a:t>
            </a:r>
            <a:r>
              <a:rPr lang="en-US" sz="2000" dirty="0">
                <a:solidFill>
                  <a:srgbClr val="12284C"/>
                </a:solidFill>
                <a:latin typeface="+mn-lt"/>
                <a:sym typeface="Open Sans"/>
              </a:rPr>
              <a:t>. Also see  the </a:t>
            </a:r>
            <a:r>
              <a:rPr lang="en-US" sz="2000" u="sng" dirty="0">
                <a:solidFill>
                  <a:srgbClr val="0563C1"/>
                </a:solidFill>
                <a:latin typeface="+mn-lt"/>
                <a:sym typeface="Open Sans"/>
              </a:rPr>
              <a:t>LRE Decision Tree</a:t>
            </a:r>
            <a:r>
              <a:rPr lang="en-US" sz="2000" dirty="0">
                <a:solidFill>
                  <a:srgbClr val="0563C1"/>
                </a:solidFill>
                <a:latin typeface="+mn-lt"/>
                <a:sym typeface="Open Sans"/>
              </a:rPr>
              <a:t> </a:t>
            </a:r>
            <a:r>
              <a:rPr lang="en-US" sz="2000" dirty="0">
                <a:solidFill>
                  <a:srgbClr val="12284C"/>
                </a:solidFill>
                <a:latin typeface="+mn-lt"/>
                <a:sym typeface="Open Sans"/>
              </a:rPr>
              <a:t>and </a:t>
            </a:r>
            <a:r>
              <a:rPr lang="en-US" sz="2000" u="sng" dirty="0">
                <a:solidFill>
                  <a:srgbClr val="0563C1"/>
                </a:solidFill>
                <a:latin typeface="+mn-lt"/>
                <a:sym typeface="Open Sans"/>
              </a:rPr>
              <a:t>accompanying chart </a:t>
            </a:r>
            <a:r>
              <a:rPr lang="en-US" sz="2000" dirty="0">
                <a:solidFill>
                  <a:srgbClr val="12284C"/>
                </a:solidFill>
                <a:latin typeface="+mn-lt"/>
                <a:sym typeface="Open Sans"/>
              </a:rPr>
              <a:t>at the end of the chapter.</a:t>
            </a:r>
            <a:endParaRPr sz="2000" dirty="0">
              <a:solidFill>
                <a:srgbClr val="12284C"/>
              </a:solidFill>
              <a:latin typeface="+mn-lt"/>
              <a:sym typeface="Open Sans"/>
            </a:endParaRPr>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BE7B4E-005F-BF4F-7081-D1F6A8FDA8DE}"/>
              </a:ext>
            </a:extLst>
          </p:cNvPr>
          <p:cNvSpPr>
            <a:spLocks noGrp="1"/>
          </p:cNvSpPr>
          <p:nvPr>
            <p:ph idx="1"/>
          </p:nvPr>
        </p:nvSpPr>
        <p:spPr>
          <a:xfrm>
            <a:off x="838200" y="1663611"/>
            <a:ext cx="10515600" cy="4513352"/>
          </a:xfrm>
        </p:spPr>
        <p:txBody>
          <a:bodyPr>
            <a:normAutofit fontScale="85000" lnSpcReduction="10000"/>
          </a:bodyPr>
          <a:lstStyle/>
          <a:p>
            <a:pPr marL="514350" indent="-514350">
              <a:lnSpc>
                <a:spcPct val="110000"/>
              </a:lnSpc>
              <a:buAutoNum type="arabicPeriod"/>
            </a:pPr>
            <a:r>
              <a:rPr lang="en-US" dirty="0">
                <a:latin typeface="Open Sans Light"/>
                <a:ea typeface="Open Sans Light"/>
                <a:cs typeface="Open Sans Light"/>
              </a:rPr>
              <a:t>Pull the KIDS ID for any student a Kansas LEA had placed outside the state</a:t>
            </a:r>
            <a:endParaRPr lang="en-US" dirty="0"/>
          </a:p>
          <a:p>
            <a:pPr marL="914400" lvl="1" indent="-457200">
              <a:lnSpc>
                <a:spcPct val="110000"/>
              </a:lnSpc>
              <a:buClr>
                <a:srgbClr val="FFA400"/>
              </a:buClr>
              <a:buAutoNum type="alphaLcPeriod"/>
            </a:pPr>
            <a:r>
              <a:rPr lang="en-US" dirty="0">
                <a:solidFill>
                  <a:schemeClr val="accent6"/>
                </a:solidFill>
                <a:latin typeface="Open Sans Light"/>
                <a:ea typeface="Open Sans Light"/>
                <a:cs typeface="Open Sans Light"/>
              </a:rPr>
              <a:t>If a Kansas LEA determined the best placement for a student was in another state, that should lead KSDE to monitor</a:t>
            </a:r>
            <a:endParaRPr lang="en-US" dirty="0">
              <a:solidFill>
                <a:schemeClr val="accent6"/>
              </a:solidFill>
            </a:endParaRPr>
          </a:p>
          <a:p>
            <a:pPr marL="914400" lvl="1" indent="-457200">
              <a:lnSpc>
                <a:spcPct val="110000"/>
              </a:lnSpc>
              <a:buAutoNum type="alphaLcPeriod"/>
            </a:pPr>
            <a:r>
              <a:rPr lang="en-US" dirty="0">
                <a:solidFill>
                  <a:schemeClr val="accent6"/>
                </a:solidFill>
                <a:latin typeface="Open Sans Light"/>
                <a:ea typeface="Open Sans Light"/>
                <a:cs typeface="Open Sans Light"/>
              </a:rPr>
              <a:t>If OSEP asked how does KSDE ensure it is providing general supervision when a Kansas LEA places a child outside of Kansas, we can respond by saying this was our highest criteria when pulling KIDS IDs for monitoring</a:t>
            </a:r>
          </a:p>
          <a:p>
            <a:pPr marL="514350" indent="-514350">
              <a:lnSpc>
                <a:spcPct val="110000"/>
              </a:lnSpc>
              <a:buClr>
                <a:srgbClr val="12284C"/>
              </a:buClr>
              <a:buAutoNum type="arabicPeriod"/>
            </a:pPr>
            <a:r>
              <a:rPr lang="en-US" dirty="0">
                <a:solidFill>
                  <a:schemeClr val="accent6"/>
                </a:solidFill>
                <a:latin typeface="Open Sans Light"/>
                <a:ea typeface="Open Sans Light"/>
                <a:cs typeface="Open Sans Light"/>
              </a:rPr>
              <a:t>Pull the KIDS IDs for students placed in an Alternative School by district outside of Kansas</a:t>
            </a:r>
          </a:p>
          <a:p>
            <a:pPr marL="914400" lvl="1" indent="-457200">
              <a:lnSpc>
                <a:spcPct val="110000"/>
              </a:lnSpc>
              <a:buAutoNum type="alphaLcPeriod"/>
            </a:pPr>
            <a:r>
              <a:rPr lang="en-US" dirty="0">
                <a:solidFill>
                  <a:schemeClr val="accent6"/>
                </a:solidFill>
                <a:latin typeface="Open Sans Light"/>
                <a:ea typeface="Open Sans Light"/>
                <a:cs typeface="Open Sans Light"/>
              </a:rPr>
              <a:t>KSDE is monitoring out of state students the LEA voluntarily enrolls. If the LEA chooses to enroll the students to receive funding for the students, they are responsible for FAPE and the monitoring that comes with that responsibility.</a:t>
            </a:r>
            <a:endParaRPr lang="en-US" dirty="0">
              <a:solidFill>
                <a:schemeClr val="accent6"/>
              </a:solidFill>
            </a:endParaRPr>
          </a:p>
        </p:txBody>
      </p:sp>
      <p:sp>
        <p:nvSpPr>
          <p:cNvPr id="4" name="Title 3">
            <a:extLst>
              <a:ext uri="{FF2B5EF4-FFF2-40B4-BE49-F238E27FC236}">
                <a16:creationId xmlns:a16="http://schemas.microsoft.com/office/drawing/2014/main" id="{58B5440E-2230-F470-873D-6B4F18B8152A}"/>
              </a:ext>
            </a:extLst>
          </p:cNvPr>
          <p:cNvSpPr>
            <a:spLocks noGrp="1"/>
          </p:cNvSpPr>
          <p:nvPr>
            <p:ph type="title"/>
          </p:nvPr>
        </p:nvSpPr>
        <p:spPr>
          <a:xfrm>
            <a:off x="838200" y="130663"/>
            <a:ext cx="10515600" cy="1413486"/>
          </a:xfrm>
        </p:spPr>
        <p:txBody>
          <a:bodyPr>
            <a:normAutofit/>
          </a:bodyPr>
          <a:lstStyle/>
          <a:p>
            <a:r>
              <a:rPr lang="en-US">
                <a:latin typeface="Open Sans Semibold"/>
                <a:ea typeface="Open Sans Semibold"/>
                <a:cs typeface="Open Sans Semibold"/>
              </a:rPr>
              <a:t>Why does the LEA have more KIDS IDs than the maximum pulled?</a:t>
            </a:r>
            <a:endParaRPr lang="en-US"/>
          </a:p>
        </p:txBody>
      </p:sp>
    </p:spTree>
    <p:extLst>
      <p:ext uri="{BB962C8B-B14F-4D97-AF65-F5344CB8AC3E}">
        <p14:creationId xmlns:p14="http://schemas.microsoft.com/office/powerpoint/2010/main" val="39987110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012DAB4C-F01E-4B52-BABC-19CD88D2C420}"/>
              </a:ext>
            </a:extLst>
          </p:cNvPr>
          <p:cNvSpPr>
            <a:spLocks noGrp="1"/>
          </p:cNvSpPr>
          <p:nvPr>
            <p:ph type="title"/>
          </p:nvPr>
        </p:nvSpPr>
        <p:spPr>
          <a:xfrm>
            <a:off x="838200" y="-538517"/>
            <a:ext cx="10515600" cy="378357"/>
          </a:xfrm>
        </p:spPr>
        <p:txBody>
          <a:bodyPr>
            <a:noAutofit/>
          </a:bodyPr>
          <a:lstStyle/>
          <a:p>
            <a:r>
              <a:rPr lang="en-US" sz="1600" dirty="0">
                <a:latin typeface="+mn-lt"/>
              </a:rPr>
              <a:t>Question 24</a:t>
            </a:r>
            <a:br>
              <a:rPr lang="en-US" sz="1600" dirty="0">
                <a:latin typeface="+mn-lt"/>
              </a:rPr>
            </a:br>
            <a:endParaRPr lang="en-US" sz="1600" dirty="0">
              <a:latin typeface="+mn-lt"/>
            </a:endParaRPr>
          </a:p>
        </p:txBody>
      </p:sp>
      <p:sp>
        <p:nvSpPr>
          <p:cNvPr id="2" name="Content Placeholder 1">
            <a:extLst>
              <a:ext uri="{FF2B5EF4-FFF2-40B4-BE49-F238E27FC236}">
                <a16:creationId xmlns:a16="http://schemas.microsoft.com/office/drawing/2014/main" id="{DD1ECF28-9430-473C-9EC5-E433B49AC3E9}"/>
              </a:ext>
            </a:extLst>
          </p:cNvPr>
          <p:cNvSpPr>
            <a:spLocks noGrp="1"/>
          </p:cNvSpPr>
          <p:nvPr>
            <p:ph idx="1"/>
          </p:nvPr>
        </p:nvSpPr>
        <p:spPr>
          <a:xfrm>
            <a:off x="838200" y="129092"/>
            <a:ext cx="10515600" cy="3124435"/>
          </a:xfrm>
        </p:spPr>
        <p:txBody>
          <a:bodyPr>
            <a:normAutofit fontScale="47500" lnSpcReduction="20000"/>
          </a:bodyPr>
          <a:lstStyle/>
          <a:p>
            <a:pPr marL="0" indent="0">
              <a:lnSpc>
                <a:spcPct val="120000"/>
              </a:lnSpc>
              <a:buNone/>
            </a:pPr>
            <a:r>
              <a:rPr lang="en-US" b="1" dirty="0"/>
              <a:t>24</a:t>
            </a:r>
            <a:r>
              <a:rPr lang="en-US" dirty="0"/>
              <a:t>. If the student’s LRE (least restrictive environment) placement is outside of the regular education environment for any part of the school day (including nonacademic and extracurricular services and activities), did the team first determine that the nature or severity of the disability is such that placement in the regular education environment with the use of supplementary aids and services could not be achieved satisfactorily? 34 C.F.R. 300.114(a)(2)(ii), 300.117; K.S.A. 72-3420(a); K.A.R. 91-40-21(i)</a:t>
            </a:r>
            <a:br>
              <a:rPr lang="en-US" dirty="0"/>
            </a:br>
            <a:br>
              <a:rPr lang="en-US" dirty="0"/>
            </a:br>
            <a:r>
              <a:rPr lang="en-US" b="1" dirty="0"/>
              <a:t>METHOD</a:t>
            </a:r>
            <a:r>
              <a:rPr lang="en-US" dirty="0"/>
              <a:t>: First, review the education record to determine whether the student with a disability is placed in the regular education environment for the whole school day or in a more restrictive environment for any part of the school day. If the student is placed in a more restrictive environment for any part of the school day (including nonacademic and extracurricular services and activities – i.e. meals, recess, transportation, assemblies, clubs, athletics, etc.), next review the education record for documentation showing that the team first considered or implemented placement in the regular environment with the use of supplementary aids and services before considering more restrictive environments. Finally, review the education record for documentation showing that the nature or severity of the disability is such that education in regular classes with supplementary aids and services cannot be achieved satisfactorily.</a:t>
            </a:r>
          </a:p>
        </p:txBody>
      </p:sp>
      <p:sp>
        <p:nvSpPr>
          <p:cNvPr id="5" name="Text Placeholder 2">
            <a:extLst>
              <a:ext uri="{FF2B5EF4-FFF2-40B4-BE49-F238E27FC236}">
                <a16:creationId xmlns:a16="http://schemas.microsoft.com/office/drawing/2014/main" id="{29DC3A36-9FCD-4CAF-9304-881F9ED1EF91}"/>
              </a:ext>
            </a:extLst>
          </p:cNvPr>
          <p:cNvSpPr txBox="1">
            <a:spLocks/>
          </p:cNvSpPr>
          <p:nvPr/>
        </p:nvSpPr>
        <p:spPr>
          <a:xfrm>
            <a:off x="252249" y="3022088"/>
            <a:ext cx="4035726" cy="3124436"/>
          </a:xfrm>
          <a:prstGeom prst="rect">
            <a:avLst/>
          </a:prstGeom>
          <a:solidFill>
            <a:srgbClr val="C1ECE5"/>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nSpc>
                <a:spcPct val="100000"/>
              </a:lnSpc>
              <a:spcBef>
                <a:spcPts val="0"/>
              </a:spcBef>
              <a:buNone/>
            </a:pPr>
            <a:r>
              <a:rPr lang="en-US" sz="1150" b="1" kern="0" dirty="0">
                <a:solidFill>
                  <a:srgbClr val="000000"/>
                </a:solidFill>
                <a:latin typeface="+mn-lt"/>
                <a:ea typeface="Arial Narrow"/>
                <a:cs typeface="Arial Narrow"/>
                <a:sym typeface="Arial Narrow"/>
              </a:rPr>
              <a:t>YES</a:t>
            </a:r>
          </a:p>
          <a:p>
            <a:pPr marL="95250" lvl="0" indent="0">
              <a:lnSpc>
                <a:spcPct val="100000"/>
              </a:lnSpc>
              <a:buNone/>
            </a:pPr>
            <a:r>
              <a:rPr lang="en-US" sz="1150" b="1" kern="0" dirty="0">
                <a:solidFill>
                  <a:srgbClr val="000000"/>
                </a:solidFill>
                <a:latin typeface="+mn-lt"/>
                <a:ea typeface="Arial Narrow"/>
                <a:cs typeface="Arial Narrow"/>
                <a:sym typeface="Arial Narrow"/>
              </a:rPr>
              <a:t>Select YES if: </a:t>
            </a:r>
          </a:p>
          <a:p>
            <a:pPr marL="95250" lvl="0" indent="0">
              <a:lnSpc>
                <a:spcPct val="100000"/>
              </a:lnSpc>
              <a:buNone/>
            </a:pPr>
            <a:r>
              <a:rPr lang="en-US" sz="1150" b="1" kern="0" dirty="0">
                <a:solidFill>
                  <a:srgbClr val="000000"/>
                </a:solidFill>
                <a:latin typeface="+mn-lt"/>
                <a:ea typeface="Arial Narrow"/>
                <a:cs typeface="Arial Narrow"/>
                <a:sym typeface="Arial Narrow"/>
              </a:rPr>
              <a:t>• The education record contains documentation showing the student is placed in the regular education environment for the entire school day, including nonacademic and extracurricular services and activities.</a:t>
            </a:r>
          </a:p>
          <a:p>
            <a:pPr marL="95250" lvl="0" indent="0">
              <a:lnSpc>
                <a:spcPct val="100000"/>
              </a:lnSpc>
              <a:buNone/>
            </a:pPr>
            <a:r>
              <a:rPr lang="en-US" sz="1150" b="1" kern="0" dirty="0">
                <a:solidFill>
                  <a:srgbClr val="000000"/>
                </a:solidFill>
                <a:latin typeface="+mn-lt"/>
                <a:ea typeface="Arial Narrow"/>
                <a:cs typeface="Arial Narrow"/>
                <a:sym typeface="Arial Narrow"/>
              </a:rPr>
              <a:t>OR </a:t>
            </a:r>
          </a:p>
          <a:p>
            <a:pPr marL="95250" lvl="0" indent="0">
              <a:lnSpc>
                <a:spcPct val="100000"/>
              </a:lnSpc>
              <a:buNone/>
            </a:pPr>
            <a:r>
              <a:rPr lang="en-US" sz="1150" b="1" kern="0" dirty="0">
                <a:solidFill>
                  <a:srgbClr val="000000"/>
                </a:solidFill>
                <a:latin typeface="+mn-lt"/>
                <a:ea typeface="Arial Narrow"/>
                <a:cs typeface="Arial Narrow"/>
                <a:sym typeface="Arial Narrow"/>
              </a:rPr>
              <a:t>• The education record contains documentation showing a) the team first considered placement in the regular environment with supplementary aids and services, AND b) when placing the student outside of the regular environment the team determined that the nature or severity of the student’s disability is such that placement in the regular education environment with supplementary aids and services cannot be achieved satisfactorily.</a:t>
            </a:r>
          </a:p>
        </p:txBody>
      </p:sp>
      <p:sp>
        <p:nvSpPr>
          <p:cNvPr id="6" name="Text Placeholder 3">
            <a:extLst>
              <a:ext uri="{FF2B5EF4-FFF2-40B4-BE49-F238E27FC236}">
                <a16:creationId xmlns:a16="http://schemas.microsoft.com/office/drawing/2014/main" id="{7A2B3637-F7E5-4140-A8E3-AEF1260CA42B}"/>
              </a:ext>
            </a:extLst>
          </p:cNvPr>
          <p:cNvSpPr txBox="1">
            <a:spLocks/>
          </p:cNvSpPr>
          <p:nvPr/>
        </p:nvSpPr>
        <p:spPr>
          <a:xfrm>
            <a:off x="4395988" y="3022089"/>
            <a:ext cx="3710805" cy="3092429"/>
          </a:xfrm>
          <a:prstGeom prst="rect">
            <a:avLst/>
          </a:prstGeom>
          <a:solidFill>
            <a:srgbClr val="E6E6E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50" b="1">
                <a:latin typeface="+mn-lt"/>
              </a:rPr>
              <a:t>NO </a:t>
            </a:r>
          </a:p>
          <a:p>
            <a:pPr marL="0" indent="0">
              <a:buNone/>
            </a:pPr>
            <a:r>
              <a:rPr lang="en-US" sz="1150" b="1">
                <a:latin typeface="+mn-lt"/>
              </a:rPr>
              <a:t>Select NO if the education record DOES NOT contain documentation showing a) the team first considered placement in the regular environment with supplementary aids and services, AND b) when placing the student outside of the regular environment the team determined that the nature or severity of the student’s disability is such that placement in the regular education environment with supplementary aids and services cannot be achieved satisfactorily.</a:t>
            </a:r>
            <a:endParaRPr lang="en-US" sz="1150" b="1"/>
          </a:p>
        </p:txBody>
      </p:sp>
      <p:sp>
        <p:nvSpPr>
          <p:cNvPr id="10" name="Text Placeholder 2">
            <a:extLst>
              <a:ext uri="{FF2B5EF4-FFF2-40B4-BE49-F238E27FC236}">
                <a16:creationId xmlns:a16="http://schemas.microsoft.com/office/drawing/2014/main" id="{DC62AC5C-EEB0-43EE-9009-70DB254EFB10}"/>
              </a:ext>
            </a:extLst>
          </p:cNvPr>
          <p:cNvSpPr txBox="1">
            <a:spLocks/>
          </p:cNvSpPr>
          <p:nvPr/>
        </p:nvSpPr>
        <p:spPr>
          <a:xfrm>
            <a:off x="8214806" y="3022088"/>
            <a:ext cx="3735456" cy="3124435"/>
          </a:xfrm>
          <a:prstGeom prst="rect">
            <a:avLst/>
          </a:prstGeom>
          <a:solidFill>
            <a:schemeClr val="tx1">
              <a:lumMod val="10000"/>
              <a:lumOff val="90000"/>
            </a:schemeClr>
          </a:solid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rgbClr val="F9A11B"/>
              </a:buClr>
              <a:buSzPts val="2100"/>
              <a:buFont typeface="Noto Sans Symbols"/>
              <a:buChar char="▪"/>
              <a:defRPr sz="2100" b="0" i="0" u="none" strike="noStrike" cap="none">
                <a:solidFill>
                  <a:srgbClr val="11284B"/>
                </a:solidFill>
                <a:latin typeface="Arial"/>
                <a:ea typeface="Arial"/>
                <a:cs typeface="Arial"/>
                <a:sym typeface="Arial"/>
              </a:defRPr>
            </a:lvl1pPr>
            <a:lvl2pPr marL="914400" marR="0" lvl="1" indent="-342900" algn="l" rtl="0">
              <a:lnSpc>
                <a:spcPct val="90000"/>
              </a:lnSpc>
              <a:spcBef>
                <a:spcPts val="400"/>
              </a:spcBef>
              <a:spcAft>
                <a:spcPts val="0"/>
              </a:spcAft>
              <a:buClr>
                <a:srgbClr val="F9A11B"/>
              </a:buClr>
              <a:buSzPts val="1800"/>
              <a:buFont typeface="Noto Sans Symbols"/>
              <a:buChar char="▪"/>
              <a:defRPr sz="1800" b="0" i="0" u="none" strike="noStrike" cap="none">
                <a:solidFill>
                  <a:srgbClr val="11284B"/>
                </a:solidFill>
                <a:latin typeface="Arial"/>
                <a:ea typeface="Arial"/>
                <a:cs typeface="Arial"/>
                <a:sym typeface="Arial"/>
              </a:defRPr>
            </a:lvl2pPr>
            <a:lvl3pPr marL="1371600" marR="0" lvl="2" indent="-323850" algn="l" rtl="0">
              <a:lnSpc>
                <a:spcPct val="90000"/>
              </a:lnSpc>
              <a:spcBef>
                <a:spcPts val="400"/>
              </a:spcBef>
              <a:spcAft>
                <a:spcPts val="0"/>
              </a:spcAft>
              <a:buClr>
                <a:srgbClr val="F9A11B"/>
              </a:buClr>
              <a:buSzPts val="1500"/>
              <a:buFont typeface="Noto Sans Symbols"/>
              <a:buChar char="▪"/>
              <a:defRPr sz="1500" b="0" i="0" u="none" strike="noStrike" cap="none">
                <a:solidFill>
                  <a:srgbClr val="11284B"/>
                </a:solidFill>
                <a:latin typeface="Arial"/>
                <a:ea typeface="Arial"/>
                <a:cs typeface="Arial"/>
                <a:sym typeface="Arial"/>
              </a:defRPr>
            </a:lvl3pPr>
            <a:lvl4pPr marL="1828800" marR="0" lvl="3"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4pPr>
            <a:lvl5pPr marL="2286000" marR="0" lvl="4" indent="-317500" algn="l" rtl="0">
              <a:lnSpc>
                <a:spcPct val="90000"/>
              </a:lnSpc>
              <a:spcBef>
                <a:spcPts val="400"/>
              </a:spcBef>
              <a:spcAft>
                <a:spcPts val="0"/>
              </a:spcAft>
              <a:buClr>
                <a:srgbClr val="F9A11B"/>
              </a:buClr>
              <a:buSzPts val="1400"/>
              <a:buFont typeface="Noto Sans Symbols"/>
              <a:buChar char="▪"/>
              <a:defRPr sz="1400" b="0" i="0" u="none" strike="noStrike" cap="none">
                <a:solidFill>
                  <a:srgbClr val="11284B"/>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ClrTx/>
              <a:buSzTx/>
              <a:buNone/>
            </a:pPr>
            <a:r>
              <a:rPr lang="en-US" sz="1150" b="1">
                <a:solidFill>
                  <a:srgbClr val="12284C"/>
                </a:solidFill>
                <a:latin typeface="Open Sans Light"/>
                <a:ea typeface="+mn-ea"/>
                <a:cs typeface="+mn-cs"/>
              </a:rPr>
              <a:t>N/A </a:t>
            </a:r>
          </a:p>
          <a:p>
            <a:pPr marL="0" lvl="0" indent="0">
              <a:lnSpc>
                <a:spcPct val="100000"/>
              </a:lnSpc>
              <a:spcBef>
                <a:spcPts val="0"/>
              </a:spcBef>
              <a:buClrTx/>
              <a:buSzTx/>
              <a:buNone/>
            </a:pPr>
            <a:endParaRPr lang="en-US" sz="1150" b="1">
              <a:solidFill>
                <a:srgbClr val="12284C"/>
              </a:solidFill>
              <a:latin typeface="Open Sans Light"/>
              <a:ea typeface="+mn-ea"/>
              <a:cs typeface="+mn-cs"/>
            </a:endParaRPr>
          </a:p>
          <a:p>
            <a:pPr marL="0" lvl="0" indent="0">
              <a:lnSpc>
                <a:spcPct val="100000"/>
              </a:lnSpc>
              <a:spcBef>
                <a:spcPts val="0"/>
              </a:spcBef>
              <a:buClrTx/>
              <a:buSzTx/>
              <a:buNone/>
            </a:pPr>
            <a:r>
              <a:rPr lang="en-US" sz="1150" b="1">
                <a:solidFill>
                  <a:srgbClr val="12284C"/>
                </a:solidFill>
                <a:latin typeface="Open Sans Light"/>
                <a:ea typeface="+mn-ea"/>
                <a:cs typeface="+mn-cs"/>
              </a:rPr>
              <a:t>Select N/A if: </a:t>
            </a:r>
          </a:p>
          <a:p>
            <a:pPr marL="0" lvl="0" indent="0">
              <a:lnSpc>
                <a:spcPct val="100000"/>
              </a:lnSpc>
              <a:spcBef>
                <a:spcPts val="0"/>
              </a:spcBef>
              <a:buClrTx/>
              <a:buSzTx/>
              <a:buNone/>
            </a:pPr>
            <a:r>
              <a:rPr lang="en-US" sz="1150" b="1">
                <a:solidFill>
                  <a:srgbClr val="12284C"/>
                </a:solidFill>
                <a:latin typeface="Open Sans Light"/>
                <a:ea typeface="+mn-ea"/>
                <a:cs typeface="+mn-cs"/>
              </a:rPr>
              <a:t>• This is a file for a gifted-only student. </a:t>
            </a:r>
          </a:p>
          <a:p>
            <a:pPr marL="0" lvl="0" indent="0">
              <a:lnSpc>
                <a:spcPct val="100000"/>
              </a:lnSpc>
              <a:spcBef>
                <a:spcPts val="0"/>
              </a:spcBef>
              <a:buClrTx/>
              <a:buSzTx/>
              <a:buNone/>
            </a:pPr>
            <a:endParaRPr lang="en-US" sz="1150" b="1">
              <a:solidFill>
                <a:srgbClr val="12284C"/>
              </a:solidFill>
              <a:latin typeface="Open Sans Light"/>
              <a:ea typeface="+mn-ea"/>
              <a:cs typeface="+mn-cs"/>
            </a:endParaRPr>
          </a:p>
          <a:p>
            <a:pPr marL="0" lvl="0" indent="0">
              <a:lnSpc>
                <a:spcPct val="100000"/>
              </a:lnSpc>
              <a:spcBef>
                <a:spcPts val="0"/>
              </a:spcBef>
              <a:buClrTx/>
              <a:buSzTx/>
              <a:buNone/>
            </a:pPr>
            <a:r>
              <a:rPr lang="en-US" sz="1150" b="1">
                <a:solidFill>
                  <a:srgbClr val="12284C"/>
                </a:solidFill>
                <a:latin typeface="Open Sans Light"/>
                <a:ea typeface="+mn-ea"/>
                <a:cs typeface="+mn-cs"/>
              </a:rPr>
              <a:t>OR </a:t>
            </a:r>
          </a:p>
          <a:p>
            <a:pPr marL="0" lvl="0" indent="0">
              <a:lnSpc>
                <a:spcPct val="100000"/>
              </a:lnSpc>
              <a:spcBef>
                <a:spcPts val="0"/>
              </a:spcBef>
              <a:buClrTx/>
              <a:buSzTx/>
              <a:buNone/>
            </a:pPr>
            <a:endParaRPr lang="en-US" sz="1150" b="1">
              <a:solidFill>
                <a:srgbClr val="12284C"/>
              </a:solidFill>
              <a:latin typeface="Open Sans Light"/>
              <a:ea typeface="+mn-ea"/>
              <a:cs typeface="+mn-cs"/>
            </a:endParaRPr>
          </a:p>
          <a:p>
            <a:pPr marL="0" lvl="0" indent="0">
              <a:lnSpc>
                <a:spcPct val="100000"/>
              </a:lnSpc>
              <a:spcBef>
                <a:spcPts val="0"/>
              </a:spcBef>
              <a:buClrTx/>
              <a:buSzTx/>
              <a:buNone/>
            </a:pPr>
            <a:r>
              <a:rPr lang="en-US" sz="1150" b="1">
                <a:solidFill>
                  <a:srgbClr val="12284C"/>
                </a:solidFill>
                <a:latin typeface="Open Sans Light"/>
                <a:ea typeface="+mn-ea"/>
                <a:cs typeface="+mn-cs"/>
              </a:rPr>
              <a:t>• This is a file for a student who: (a) has been convicted as an adult under state law and is incarcerated in an adult prison; AND (b) the student’s IEP team has modified the student’s IEP or placement because the State has demonstrated a bona fide security or compelling penological interest that cannot otherwise be accommodated (34 C.F.R. 300.324(d)(2)).</a:t>
            </a:r>
          </a:p>
        </p:txBody>
      </p:sp>
      <p:sp>
        <p:nvSpPr>
          <p:cNvPr id="4" name="Rectangle 3">
            <a:extLst>
              <a:ext uri="{FF2B5EF4-FFF2-40B4-BE49-F238E27FC236}">
                <a16:creationId xmlns:a16="http://schemas.microsoft.com/office/drawing/2014/main" id="{2C5CB90F-C1B9-4463-8D1B-B994371FAB1D}"/>
              </a:ext>
            </a:extLst>
          </p:cNvPr>
          <p:cNvSpPr/>
          <p:nvPr/>
        </p:nvSpPr>
        <p:spPr>
          <a:xfrm>
            <a:off x="367001" y="6146524"/>
            <a:ext cx="5001690" cy="215444"/>
          </a:xfrm>
          <a:prstGeom prst="rect">
            <a:avLst/>
          </a:prstGeom>
        </p:spPr>
        <p:txBody>
          <a:bodyPr wrap="none">
            <a:spAutoFit/>
          </a:bodyPr>
          <a:lstStyle/>
          <a:p>
            <a:pPr lvl="0"/>
            <a:r>
              <a:rPr lang="en-US" sz="800">
                <a:solidFill>
                  <a:srgbClr val="12284C"/>
                </a:solidFill>
              </a:rPr>
              <a:t>Kansas Special Education Process Handbook, Chapter 3, Sections C. and F., Chapter 7, Sections D. and F..</a:t>
            </a:r>
          </a:p>
        </p:txBody>
      </p:sp>
    </p:spTree>
    <p:custDataLst>
      <p:tags r:id="rId1"/>
    </p:custDataLst>
    <p:extLst>
      <p:ext uri="{BB962C8B-B14F-4D97-AF65-F5344CB8AC3E}">
        <p14:creationId xmlns:p14="http://schemas.microsoft.com/office/powerpoint/2010/main" val="16882532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f9f4144947_0_3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SemiBold"/>
              <a:buNone/>
            </a:pPr>
            <a:r>
              <a:rPr lang="en-US"/>
              <a:t>Common findings</a:t>
            </a:r>
            <a:endParaRPr/>
          </a:p>
        </p:txBody>
      </p:sp>
      <p:sp>
        <p:nvSpPr>
          <p:cNvPr id="518" name="Google Shape;518;gf9f4144947_0_386"/>
          <p:cNvSpPr txBox="1">
            <a:spLocks noGrp="1"/>
          </p:cNvSpPr>
          <p:nvPr>
            <p:ph type="body" idx="1"/>
          </p:nvPr>
        </p:nvSpPr>
        <p:spPr>
          <a:xfrm>
            <a:off x="838200" y="1644073"/>
            <a:ext cx="10515600" cy="4533000"/>
          </a:xfrm>
          <a:prstGeom prst="rect">
            <a:avLst/>
          </a:prstGeom>
          <a:noFill/>
          <a:ln>
            <a:noFill/>
          </a:ln>
        </p:spPr>
        <p:txBody>
          <a:bodyPr spcFirstLastPara="1" wrap="square" lIns="91425" tIns="45700" rIns="91425" bIns="45700" anchor="t" anchorCtr="0">
            <a:normAutofit/>
          </a:bodyPr>
          <a:lstStyle/>
          <a:p>
            <a:pPr marL="685800" indent="-457200">
              <a:lnSpc>
                <a:spcPct val="100000"/>
              </a:lnSpc>
            </a:pPr>
            <a:r>
              <a:rPr lang="en-US" sz="3600" dirty="0">
                <a:solidFill>
                  <a:srgbClr val="12284C"/>
                </a:solidFill>
                <a:latin typeface="+mn-lt"/>
                <a:ea typeface="Arial"/>
                <a:cs typeface="Arial"/>
                <a:sym typeface="Arial"/>
              </a:rPr>
              <a:t>Use of boiler plate statement as assurance that LRE was considered for a specific student, or simply restating the pullout services within the IEP</a:t>
            </a:r>
          </a:p>
          <a:p>
            <a:pPr marL="685800" indent="-457200"/>
            <a:r>
              <a:rPr lang="en-US" sz="3600" dirty="0">
                <a:solidFill>
                  <a:srgbClr val="12284C"/>
                </a:solidFill>
                <a:latin typeface="+mn-lt"/>
                <a:ea typeface="Arial"/>
                <a:cs typeface="Arial"/>
                <a:sym typeface="Arial"/>
              </a:rPr>
              <a:t>Lack of documentation that team first considered placement in general education with support before moving to more restrictive setting</a:t>
            </a:r>
            <a:endParaRPr sz="3600" dirty="0">
              <a:solidFill>
                <a:srgbClr val="12284C"/>
              </a:solidFill>
              <a:latin typeface="+mn-lt"/>
              <a:ea typeface="Arial"/>
              <a:cs typeface="Arial"/>
              <a:sym typeface="Arial"/>
            </a:endParaRPr>
          </a:p>
          <a:p>
            <a:pPr marL="457200" lvl="0" indent="0" algn="l" rtl="0">
              <a:lnSpc>
                <a:spcPct val="90000"/>
              </a:lnSpc>
              <a:spcBef>
                <a:spcPts val="1000"/>
              </a:spcBef>
              <a:spcAft>
                <a:spcPts val="0"/>
              </a:spcAft>
              <a:buNone/>
            </a:pPr>
            <a:endParaRPr dirty="0"/>
          </a:p>
          <a:p>
            <a:pPr marL="228600" lvl="0" indent="-50800" algn="l" rtl="0">
              <a:lnSpc>
                <a:spcPct val="90000"/>
              </a:lnSpc>
              <a:spcBef>
                <a:spcPts val="1000"/>
              </a:spcBef>
              <a:spcAft>
                <a:spcPts val="0"/>
              </a:spcAft>
              <a:buSzPts val="28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E9AC55-2556-4759-9EB4-542B285D9778}"/>
              </a:ext>
            </a:extLst>
          </p:cNvPr>
          <p:cNvSpPr>
            <a:spLocks noGrp="1"/>
          </p:cNvSpPr>
          <p:nvPr>
            <p:ph idx="1"/>
          </p:nvPr>
        </p:nvSpPr>
        <p:spPr>
          <a:xfrm>
            <a:off x="838200" y="1335505"/>
            <a:ext cx="10515600" cy="4841458"/>
          </a:xfrm>
        </p:spPr>
        <p:txBody>
          <a:bodyPr>
            <a:normAutofit fontScale="55000" lnSpcReduction="20000"/>
          </a:bodyPr>
          <a:lstStyle/>
          <a:p>
            <a:pPr>
              <a:lnSpc>
                <a:spcPct val="120000"/>
              </a:lnSpc>
            </a:pPr>
            <a:r>
              <a:rPr lang="en-US" i="1" dirty="0">
                <a:latin typeface="Open Sans Light"/>
                <a:ea typeface="Open Sans Light"/>
                <a:cs typeface="Open Sans Light"/>
              </a:rPr>
              <a:t>Dan needs intensive social skills instruction and practice in a small group situation in order to improve his ability to resolve conflict and cooperate with peers.  He will receive this instruction from the social worker during his study hall for 20 minutes per day, three times per week.  Due to Dan's difficulty with sustaining focus and impulsivity in responding to peers and adults resulting from his disability, he needs direct and targeted opportunities to practice skills in a small group setting with verbal feedback first before transferring the practiced skill into the general education setting.  This setting and level of support is considered to be the least restrictive environment at this time; data for previous attempts to provide support and instruction  only within the general education setting in these areas suggested that Dan may gain skills faster and benefit from smaller groups with  more structured opportunities with immediate adult feedback.  As Dan gains skills in these two areas, the team will review progress at least annually, with goal to decrease his pullout time and increase his supports in general education to assist in successfully transferring these skills.  Dan will receive his remaining instruction in the general education setting with his non-disabled peers.</a:t>
            </a:r>
            <a:endParaRPr lang="en-US" dirty="0">
              <a:latin typeface="Open Sans Light"/>
              <a:ea typeface="Open Sans Light"/>
              <a:cs typeface="Open Sans Light"/>
            </a:endParaRPr>
          </a:p>
          <a:p>
            <a:pPr>
              <a:lnSpc>
                <a:spcPct val="120000"/>
              </a:lnSpc>
            </a:pPr>
            <a:r>
              <a:rPr lang="en-US" i="1" dirty="0">
                <a:latin typeface="Open Sans Light"/>
                <a:ea typeface="Open Sans Light"/>
                <a:cs typeface="Open Sans Light"/>
              </a:rPr>
              <a:t>Due to Sue’s significant information processing deficits in the areas of auditory acquisition and organization related to sequencing words resulting from her receptive language deficit, she needs small group reading instruction with repeated directions in multiple formats.  Therefore, she will be removed from general education to receive this instruction daily for 25 minutes during intervention time.  Sue will continue to participate in core reading instruction within the general classroom and will receive her remaining instruction in the general education setting with her general education peers. This level of support and location of service is considered to be the least restrictive environment at this time; special education services, service settings, and data collected will be reviewed at least annually to help inform placement decisions for the least restrictive placement to meet Sue's needs.</a:t>
            </a:r>
            <a:endParaRPr lang="en-US" dirty="0">
              <a:latin typeface="Open Sans Light"/>
              <a:ea typeface="Open Sans Light"/>
              <a:cs typeface="Open Sans Light"/>
            </a:endParaRPr>
          </a:p>
          <a:p>
            <a:endParaRPr lang="en-US" dirty="0"/>
          </a:p>
        </p:txBody>
      </p:sp>
      <p:sp>
        <p:nvSpPr>
          <p:cNvPr id="3" name="Title 2">
            <a:extLst>
              <a:ext uri="{FF2B5EF4-FFF2-40B4-BE49-F238E27FC236}">
                <a16:creationId xmlns:a16="http://schemas.microsoft.com/office/drawing/2014/main" id="{73A10AFF-E705-40DA-8D4D-7C12767C64F6}"/>
              </a:ext>
            </a:extLst>
          </p:cNvPr>
          <p:cNvSpPr>
            <a:spLocks noGrp="1"/>
          </p:cNvSpPr>
          <p:nvPr>
            <p:ph type="title"/>
          </p:nvPr>
        </p:nvSpPr>
        <p:spPr/>
        <p:txBody>
          <a:bodyPr/>
          <a:lstStyle/>
          <a:p>
            <a:r>
              <a:rPr lang="en-US"/>
              <a:t>LRE Sample Statements</a:t>
            </a:r>
          </a:p>
        </p:txBody>
      </p:sp>
    </p:spTree>
    <p:extLst>
      <p:ext uri="{BB962C8B-B14F-4D97-AF65-F5344CB8AC3E}">
        <p14:creationId xmlns:p14="http://schemas.microsoft.com/office/powerpoint/2010/main" val="174759311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D1E6-6CCE-47B0-A71D-5978E54F6267}"/>
              </a:ext>
            </a:extLst>
          </p:cNvPr>
          <p:cNvSpPr>
            <a:spLocks noGrp="1"/>
          </p:cNvSpPr>
          <p:nvPr>
            <p:ph type="title"/>
          </p:nvPr>
        </p:nvSpPr>
        <p:spPr/>
        <p:txBody>
          <a:bodyPr/>
          <a:lstStyle/>
          <a:p>
            <a:r>
              <a:rPr lang="en-US"/>
              <a:t>Breakout Discussion</a:t>
            </a:r>
            <a:br>
              <a:rPr lang="en-US"/>
            </a:br>
            <a:r>
              <a:rPr lang="en-US"/>
              <a:t>and Question</a:t>
            </a:r>
          </a:p>
        </p:txBody>
      </p:sp>
      <p:sp>
        <p:nvSpPr>
          <p:cNvPr id="3" name="TextBox 2">
            <a:extLst>
              <a:ext uri="{FF2B5EF4-FFF2-40B4-BE49-F238E27FC236}">
                <a16:creationId xmlns:a16="http://schemas.microsoft.com/office/drawing/2014/main" id="{D8370CFF-65A2-322D-4B28-3EDE86649A57}"/>
              </a:ext>
            </a:extLst>
          </p:cNvPr>
          <p:cNvSpPr txBox="1"/>
          <p:nvPr/>
        </p:nvSpPr>
        <p:spPr>
          <a:xfrm>
            <a:off x="2120096" y="3817715"/>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ea typeface="Open Sans Light"/>
                <a:cs typeface="Open Sans Light"/>
              </a:rPr>
              <a:t>10 minutes</a:t>
            </a:r>
          </a:p>
        </p:txBody>
      </p:sp>
    </p:spTree>
    <p:extLst>
      <p:ext uri="{BB962C8B-B14F-4D97-AF65-F5344CB8AC3E}">
        <p14:creationId xmlns:p14="http://schemas.microsoft.com/office/powerpoint/2010/main" val="42864753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ECE3C4-9DD5-47BD-BEA1-FE55E3319CA5}"/>
              </a:ext>
            </a:extLst>
          </p:cNvPr>
          <p:cNvSpPr>
            <a:spLocks noGrp="1"/>
          </p:cNvSpPr>
          <p:nvPr>
            <p:ph type="title"/>
          </p:nvPr>
        </p:nvSpPr>
        <p:spPr/>
        <p:txBody>
          <a:bodyPr/>
          <a:lstStyle/>
          <a:p>
            <a:r>
              <a:rPr lang="en-US"/>
              <a:t>Resources</a:t>
            </a:r>
          </a:p>
        </p:txBody>
      </p:sp>
    </p:spTree>
    <p:extLst>
      <p:ext uri="{BB962C8B-B14F-4D97-AF65-F5344CB8AC3E}">
        <p14:creationId xmlns:p14="http://schemas.microsoft.com/office/powerpoint/2010/main" val="102838705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D8D113-7904-4910-AF0E-C54F54647FA3}"/>
              </a:ext>
            </a:extLst>
          </p:cNvPr>
          <p:cNvSpPr>
            <a:spLocks noGrp="1"/>
          </p:cNvSpPr>
          <p:nvPr>
            <p:ph idx="1"/>
          </p:nvPr>
        </p:nvSpPr>
        <p:spPr>
          <a:xfrm>
            <a:off x="838200" y="1528011"/>
            <a:ext cx="10515600" cy="4648952"/>
          </a:xfrm>
        </p:spPr>
        <p:txBody>
          <a:bodyPr>
            <a:normAutofit fontScale="85000" lnSpcReduction="20000"/>
          </a:bodyPr>
          <a:lstStyle/>
          <a:p>
            <a:r>
              <a:rPr lang="en-US" b="1">
                <a:solidFill>
                  <a:srgbClr val="88A4C2"/>
                </a:solidFill>
                <a:latin typeface="Open Sans Light"/>
                <a:ea typeface="Open Sans Light"/>
                <a:cs typeface="Open Sans Light"/>
              </a:rPr>
              <a:t>June 6</a:t>
            </a:r>
            <a:r>
              <a:rPr lang="en-US">
                <a:latin typeface="Open Sans Light"/>
                <a:ea typeface="Open Sans Light"/>
                <a:cs typeface="Open Sans Light"/>
              </a:rPr>
              <a:t>: Notice of Initial Data Collection  (SSID available in KIAS)</a:t>
            </a:r>
            <a:endParaRPr lang="en-US"/>
          </a:p>
          <a:p>
            <a:r>
              <a:rPr lang="en-US" b="1">
                <a:solidFill>
                  <a:srgbClr val="F37672"/>
                </a:solidFill>
                <a:latin typeface="Open Sans Light"/>
                <a:ea typeface="Open Sans Light"/>
                <a:cs typeface="Open Sans Light"/>
              </a:rPr>
              <a:t>July 1- September 15</a:t>
            </a:r>
            <a:r>
              <a:rPr lang="en-US">
                <a:latin typeface="Open Sans Light"/>
                <a:ea typeface="Open Sans Light"/>
                <a:cs typeface="Open Sans Light"/>
              </a:rPr>
              <a:t>: Initial Data Collection Window</a:t>
            </a:r>
            <a:endParaRPr lang="en-US"/>
          </a:p>
          <a:p>
            <a:r>
              <a:rPr lang="en-US" b="1">
                <a:solidFill>
                  <a:srgbClr val="88A4C2"/>
                </a:solidFill>
                <a:latin typeface="Open Sans Light"/>
                <a:ea typeface="Open Sans Light"/>
                <a:cs typeface="Open Sans Light"/>
              </a:rPr>
              <a:t>September 20</a:t>
            </a:r>
            <a:r>
              <a:rPr lang="en-US">
                <a:latin typeface="Open Sans Light"/>
                <a:ea typeface="Open Sans Light"/>
                <a:cs typeface="Open Sans Light"/>
              </a:rPr>
              <a:t>: Notice of Random District Selection</a:t>
            </a:r>
            <a:endParaRPr lang="en-US"/>
          </a:p>
          <a:p>
            <a:r>
              <a:rPr lang="en-US" b="1">
                <a:solidFill>
                  <a:srgbClr val="F37672"/>
                </a:solidFill>
                <a:latin typeface="Open Sans Light"/>
                <a:ea typeface="Open Sans Light"/>
                <a:cs typeface="Open Sans Light"/>
              </a:rPr>
              <a:t>Sept. 20 - Oct. 4</a:t>
            </a:r>
            <a:r>
              <a:rPr lang="en-US">
                <a:latin typeface="Open Sans Light"/>
                <a:ea typeface="Open Sans Light"/>
                <a:cs typeface="Open Sans Light"/>
              </a:rPr>
              <a:t>: Data Verification Window</a:t>
            </a:r>
            <a:endParaRPr lang="en-US"/>
          </a:p>
          <a:p>
            <a:r>
              <a:rPr lang="en-US" b="1">
                <a:solidFill>
                  <a:srgbClr val="88A4C2"/>
                </a:solidFill>
                <a:latin typeface="Open Sans Light"/>
                <a:ea typeface="Open Sans Light"/>
                <a:cs typeface="Open Sans Light"/>
              </a:rPr>
              <a:t>Oct. 11</a:t>
            </a:r>
            <a:r>
              <a:rPr lang="en-US">
                <a:latin typeface="Open Sans Light"/>
                <a:ea typeface="Open Sans Light"/>
                <a:cs typeface="Open Sans Light"/>
              </a:rPr>
              <a:t>: Notice of potential Noncompliance</a:t>
            </a:r>
            <a:endParaRPr lang="en-US"/>
          </a:p>
          <a:p>
            <a:r>
              <a:rPr lang="en-US" b="1">
                <a:solidFill>
                  <a:srgbClr val="F37672"/>
                </a:solidFill>
                <a:latin typeface="Open Sans Light"/>
                <a:ea typeface="Open Sans Light"/>
                <a:cs typeface="Open Sans Light"/>
              </a:rPr>
              <a:t>Oct. 11-25</a:t>
            </a:r>
            <a:r>
              <a:rPr lang="en-US">
                <a:latin typeface="Open Sans Light"/>
                <a:ea typeface="Open Sans Light"/>
                <a:cs typeface="Open Sans Light"/>
              </a:rPr>
              <a:t>: Compliance Verification Window</a:t>
            </a:r>
            <a:endParaRPr lang="en-US"/>
          </a:p>
          <a:p>
            <a:r>
              <a:rPr lang="en-US" b="1">
                <a:solidFill>
                  <a:srgbClr val="88A4C2"/>
                </a:solidFill>
                <a:latin typeface="Open Sans Light"/>
                <a:ea typeface="Open Sans Light"/>
                <a:cs typeface="Open Sans Light"/>
              </a:rPr>
              <a:t>Nov. 1</a:t>
            </a:r>
            <a:r>
              <a:rPr lang="en-US">
                <a:latin typeface="Open Sans Light"/>
                <a:ea typeface="Open Sans Light"/>
                <a:cs typeface="Open Sans Light"/>
              </a:rPr>
              <a:t>: Compliance Status Letters sent</a:t>
            </a:r>
            <a:endParaRPr lang="en-US"/>
          </a:p>
          <a:p>
            <a:r>
              <a:rPr lang="en-US" b="1">
                <a:solidFill>
                  <a:srgbClr val="F37672"/>
                </a:solidFill>
                <a:latin typeface="Open Sans Light"/>
                <a:ea typeface="Open Sans Light"/>
                <a:cs typeface="Open Sans Light"/>
              </a:rPr>
              <a:t>Nov. 2-30</a:t>
            </a:r>
            <a:r>
              <a:rPr lang="en-US">
                <a:latin typeface="Open Sans Light"/>
                <a:ea typeface="Open Sans Light"/>
                <a:cs typeface="Open Sans Light"/>
              </a:rPr>
              <a:t>: DCAP Window</a:t>
            </a:r>
            <a:endParaRPr lang="en-US"/>
          </a:p>
          <a:p>
            <a:r>
              <a:rPr lang="en-US" b="1">
                <a:solidFill>
                  <a:srgbClr val="F37672"/>
                </a:solidFill>
                <a:latin typeface="Open Sans Light"/>
                <a:ea typeface="Open Sans Light"/>
                <a:cs typeface="Open Sans Light"/>
              </a:rPr>
              <a:t>Nov. 2 – March 31</a:t>
            </a:r>
            <a:r>
              <a:rPr lang="en-US">
                <a:latin typeface="Open Sans Light"/>
                <a:ea typeface="Open Sans Light"/>
                <a:cs typeface="Open Sans Light"/>
              </a:rPr>
              <a:t>: ICA Window</a:t>
            </a:r>
          </a:p>
          <a:p>
            <a:r>
              <a:rPr lang="en-US" b="1">
                <a:solidFill>
                  <a:srgbClr val="88A4C2"/>
                </a:solidFill>
                <a:latin typeface="Open Sans Light"/>
                <a:ea typeface="Open Sans Light"/>
                <a:cs typeface="Open Sans Light"/>
              </a:rPr>
              <a:t>March 31</a:t>
            </a:r>
            <a:r>
              <a:rPr lang="en-US">
                <a:latin typeface="Open Sans Light"/>
                <a:ea typeface="Open Sans Light"/>
                <a:cs typeface="Open Sans Light"/>
              </a:rPr>
              <a:t>: Notice of Updated Data for IEPs</a:t>
            </a:r>
            <a:endParaRPr lang="en-US"/>
          </a:p>
          <a:p>
            <a:r>
              <a:rPr lang="en-US" b="1">
                <a:solidFill>
                  <a:srgbClr val="F37672"/>
                </a:solidFill>
                <a:latin typeface="Open Sans Light"/>
                <a:ea typeface="Open Sans Light"/>
                <a:cs typeface="Open Sans Light"/>
              </a:rPr>
              <a:t>May 1-16</a:t>
            </a:r>
            <a:r>
              <a:rPr lang="en-US">
                <a:latin typeface="Open Sans Light"/>
                <a:ea typeface="Open Sans Light"/>
                <a:cs typeface="Open Sans Light"/>
              </a:rPr>
              <a:t>: Updated Data Window</a:t>
            </a:r>
            <a:endParaRPr lang="en-US"/>
          </a:p>
          <a:p>
            <a:r>
              <a:rPr lang="en-US" b="1">
                <a:solidFill>
                  <a:srgbClr val="88A4C2"/>
                </a:solidFill>
                <a:latin typeface="Open Sans Light"/>
                <a:ea typeface="Open Sans Light"/>
                <a:cs typeface="Open Sans Light"/>
              </a:rPr>
              <a:t>May 23</a:t>
            </a:r>
            <a:r>
              <a:rPr lang="en-US">
                <a:latin typeface="Open Sans Light"/>
                <a:ea typeface="Open Sans Light"/>
                <a:cs typeface="Open Sans Light"/>
              </a:rPr>
              <a:t>: Correction of Noncompliance Letters sent</a:t>
            </a:r>
            <a:endParaRPr lang="en-US"/>
          </a:p>
          <a:p>
            <a:endParaRPr lang="en-US"/>
          </a:p>
          <a:p>
            <a:endParaRPr lang="en-US"/>
          </a:p>
        </p:txBody>
      </p:sp>
      <p:sp>
        <p:nvSpPr>
          <p:cNvPr id="4" name="Title 3">
            <a:extLst>
              <a:ext uri="{FF2B5EF4-FFF2-40B4-BE49-F238E27FC236}">
                <a16:creationId xmlns:a16="http://schemas.microsoft.com/office/drawing/2014/main" id="{A1F17DF9-0CE9-466E-BC6A-8328DF665406}"/>
              </a:ext>
            </a:extLst>
          </p:cNvPr>
          <p:cNvSpPr>
            <a:spLocks noGrp="1"/>
          </p:cNvSpPr>
          <p:nvPr>
            <p:ph type="title"/>
          </p:nvPr>
        </p:nvSpPr>
        <p:spPr/>
        <p:txBody>
          <a:bodyPr/>
          <a:lstStyle/>
          <a:p>
            <a:r>
              <a:rPr lang="en-US">
                <a:latin typeface="Open Sans Semibold"/>
                <a:ea typeface="Open Sans Semibold"/>
                <a:cs typeface="Open Sans Semibold"/>
              </a:rPr>
              <a:t>Timeline</a:t>
            </a:r>
            <a:endParaRPr lang="en-US"/>
          </a:p>
        </p:txBody>
      </p:sp>
    </p:spTree>
    <p:custDataLst>
      <p:tags r:id="rId1"/>
    </p:custDataLst>
    <p:extLst>
      <p:ext uri="{BB962C8B-B14F-4D97-AF65-F5344CB8AC3E}">
        <p14:creationId xmlns:p14="http://schemas.microsoft.com/office/powerpoint/2010/main" val="312121041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367004" y="71143"/>
            <a:ext cx="11457992" cy="1015589"/>
          </a:xfrm>
        </p:spPr>
        <p:txBody>
          <a:bodyPr/>
          <a:lstStyle/>
          <a:p>
            <a:r>
              <a:rPr lang="en-US"/>
              <a:t>KSDE KIAS Webpage</a:t>
            </a:r>
          </a:p>
        </p:txBody>
      </p:sp>
      <p:sp>
        <p:nvSpPr>
          <p:cNvPr id="7" name="Google Shape;408;p66">
            <a:extLst>
              <a:ext uri="{FF2B5EF4-FFF2-40B4-BE49-F238E27FC236}">
                <a16:creationId xmlns:a16="http://schemas.microsoft.com/office/drawing/2014/main" id="{9696646F-6BA3-4558-9D02-293E9A4FA1AD}"/>
              </a:ext>
            </a:extLst>
          </p:cNvPr>
          <p:cNvSpPr txBox="1">
            <a:spLocks/>
          </p:cNvSpPr>
          <p:nvPr/>
        </p:nvSpPr>
        <p:spPr>
          <a:xfrm>
            <a:off x="83126" y="1086732"/>
            <a:ext cx="5369791" cy="284163"/>
          </a:xfrm>
          <a:prstGeom prst="rect">
            <a:avLst/>
          </a:prstGeom>
          <a:noFill/>
          <a:ln>
            <a:noFill/>
          </a:ln>
        </p:spPr>
        <p:txBody>
          <a:bodyPr spcFirstLastPara="1" vert="horz" wrap="square" lIns="365750" tIns="91425" rIns="365750" bIns="91425" rtlCol="0" anchor="ctr" anchorCtr="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0" algn="ctr">
              <a:spcBef>
                <a:spcPts val="0"/>
              </a:spcBef>
              <a:buSzPts val="1400"/>
              <a:buFont typeface="Arial" panose="020B0604020202020204" pitchFamily="34" charset="0"/>
              <a:buNone/>
            </a:pPr>
            <a:r>
              <a:rPr lang="en-US" sz="1800" u="sng">
                <a:solidFill>
                  <a:schemeClr val="hlink"/>
                </a:solidFill>
                <a:hlinkClick r:id="rId4"/>
              </a:rPr>
              <a:t>http://www.ksde.org/Default.aspx?tabid=510</a:t>
            </a:r>
            <a:endParaRPr lang="en-US" sz="1700"/>
          </a:p>
        </p:txBody>
      </p:sp>
      <p:pic>
        <p:nvPicPr>
          <p:cNvPr id="5" name="Picture 4" descr="screen shot image from the KSDE website showing KIAS: A KSDE Authenticated Application">
            <a:extLst>
              <a:ext uri="{FF2B5EF4-FFF2-40B4-BE49-F238E27FC236}">
                <a16:creationId xmlns:a16="http://schemas.microsoft.com/office/drawing/2014/main" id="{DCD081F1-4597-41F3-944F-D1D89B767B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385" y="3193599"/>
            <a:ext cx="6380667" cy="2815156"/>
          </a:xfrm>
          <a:prstGeom prst="rect">
            <a:avLst/>
          </a:prstGeom>
          <a:ln>
            <a:solidFill>
              <a:srgbClr val="12284C"/>
            </a:solidFill>
          </a:ln>
        </p:spPr>
      </p:pic>
      <p:pic>
        <p:nvPicPr>
          <p:cNvPr id="4" name="Picture 3">
            <a:extLst>
              <a:ext uri="{FF2B5EF4-FFF2-40B4-BE49-F238E27FC236}">
                <a16:creationId xmlns:a16="http://schemas.microsoft.com/office/drawing/2014/main" id="{5EB284CB-E841-42D7-BF59-D1BB9D5DA46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319" y="1378320"/>
            <a:ext cx="6136735" cy="1577856"/>
          </a:xfrm>
          <a:prstGeom prst="rect">
            <a:avLst/>
          </a:prstGeom>
          <a:ln>
            <a:solidFill>
              <a:srgbClr val="12284C"/>
            </a:solidFill>
          </a:ln>
        </p:spPr>
      </p:pic>
      <p:pic>
        <p:nvPicPr>
          <p:cNvPr id="3" name="Picture 2" descr="Screen shot image showing targeted technical assistance resources">
            <a:extLst>
              <a:ext uri="{FF2B5EF4-FFF2-40B4-BE49-F238E27FC236}">
                <a16:creationId xmlns:a16="http://schemas.microsoft.com/office/drawing/2014/main" id="{891421A7-9AF5-42B5-849C-D04ECD26D698}"/>
              </a:ext>
            </a:extLst>
          </p:cNvPr>
          <p:cNvPicPr>
            <a:picLocks noChangeAspect="1"/>
          </p:cNvPicPr>
          <p:nvPr/>
        </p:nvPicPr>
        <p:blipFill>
          <a:blip r:embed="rId7"/>
          <a:stretch>
            <a:fillRect/>
          </a:stretch>
        </p:blipFill>
        <p:spPr>
          <a:xfrm>
            <a:off x="4858960" y="2347211"/>
            <a:ext cx="7275494" cy="1747356"/>
          </a:xfrm>
          <a:prstGeom prst="rect">
            <a:avLst/>
          </a:prstGeom>
        </p:spPr>
      </p:pic>
      <p:pic>
        <p:nvPicPr>
          <p:cNvPr id="2" name="Picture 1" descr="screen shot image showing the resources under IDEA and Gifted Requirements File Review on the KSDE KIAS webpage">
            <a:extLst>
              <a:ext uri="{FF2B5EF4-FFF2-40B4-BE49-F238E27FC236}">
                <a16:creationId xmlns:a16="http://schemas.microsoft.com/office/drawing/2014/main" id="{D9CA1659-F73E-49F6-AF24-A5470FB60E76}"/>
              </a:ext>
            </a:extLst>
          </p:cNvPr>
          <p:cNvPicPr>
            <a:picLocks noChangeAspect="1"/>
          </p:cNvPicPr>
          <p:nvPr/>
        </p:nvPicPr>
        <p:blipFill>
          <a:blip r:embed="rId8"/>
          <a:stretch>
            <a:fillRect/>
          </a:stretch>
        </p:blipFill>
        <p:spPr>
          <a:xfrm>
            <a:off x="4002968" y="4253720"/>
            <a:ext cx="6992326" cy="1619476"/>
          </a:xfrm>
          <a:prstGeom prst="rect">
            <a:avLst/>
          </a:prstGeom>
        </p:spPr>
      </p:pic>
    </p:spTree>
    <p:custDataLst>
      <p:tags r:id="rId1"/>
    </p:custDataLst>
    <p:extLst>
      <p:ext uri="{BB962C8B-B14F-4D97-AF65-F5344CB8AC3E}">
        <p14:creationId xmlns:p14="http://schemas.microsoft.com/office/powerpoint/2010/main" val="30906636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0B7A1A-BC8C-438F-8EDB-EE9F9CAB0038}"/>
              </a:ext>
            </a:extLst>
          </p:cNvPr>
          <p:cNvSpPr>
            <a:spLocks noGrp="1"/>
          </p:cNvSpPr>
          <p:nvPr>
            <p:ph type="title"/>
          </p:nvPr>
        </p:nvSpPr>
        <p:spPr>
          <a:xfrm>
            <a:off x="838200" y="112461"/>
            <a:ext cx="10515600" cy="1325563"/>
          </a:xfrm>
        </p:spPr>
        <p:txBody>
          <a:bodyPr/>
          <a:lstStyle/>
          <a:p>
            <a:r>
              <a:rPr lang="en-US"/>
              <a:t>KIAS flags/alerts</a:t>
            </a:r>
          </a:p>
        </p:txBody>
      </p:sp>
      <p:sp>
        <p:nvSpPr>
          <p:cNvPr id="9" name="Content Placeholder 8">
            <a:extLst>
              <a:ext uri="{FF2B5EF4-FFF2-40B4-BE49-F238E27FC236}">
                <a16:creationId xmlns:a16="http://schemas.microsoft.com/office/drawing/2014/main" id="{0886D95E-C3D5-4547-AECC-FDB6CF4CC621}"/>
              </a:ext>
            </a:extLst>
          </p:cNvPr>
          <p:cNvSpPr>
            <a:spLocks noGrp="1"/>
          </p:cNvSpPr>
          <p:nvPr>
            <p:ph idx="1"/>
          </p:nvPr>
        </p:nvSpPr>
        <p:spPr>
          <a:xfrm>
            <a:off x="838200" y="1162555"/>
            <a:ext cx="10515600" cy="4532890"/>
          </a:xfrm>
        </p:spPr>
        <p:txBody>
          <a:bodyPr>
            <a:noAutofit/>
          </a:bodyPr>
          <a:lstStyle/>
          <a:p>
            <a:pPr>
              <a:lnSpc>
                <a:spcPct val="100000"/>
              </a:lnSpc>
            </a:pPr>
            <a:r>
              <a:rPr lang="en-US" sz="2200" dirty="0"/>
              <a:t>Looks at data with a School Year equal to the ‘End Year’ (e.g. if the current Monitoring dates are 2022 – 2023, then the ‘End Year’ used would be 2022). </a:t>
            </a:r>
            <a:endParaRPr lang="en-US" sz="2200" b="1" dirty="0"/>
          </a:p>
          <a:p>
            <a:pPr>
              <a:lnSpc>
                <a:spcPct val="100000"/>
              </a:lnSpc>
            </a:pPr>
            <a:r>
              <a:rPr lang="en-US" sz="2200" b="1" dirty="0"/>
              <a:t>RSL not English</a:t>
            </a:r>
            <a:r>
              <a:rPr lang="en-US" sz="2200" dirty="0"/>
              <a:t>: Student’s First Language (KIDS record type ENRL, EOYA or TEST) is not English</a:t>
            </a:r>
          </a:p>
          <a:p>
            <a:pPr>
              <a:lnSpc>
                <a:spcPct val="100000"/>
              </a:lnSpc>
            </a:pPr>
            <a:r>
              <a:rPr lang="en-US" sz="2200" b="1" dirty="0"/>
              <a:t>RPL not English</a:t>
            </a:r>
            <a:r>
              <a:rPr lang="en-US" sz="2200" dirty="0"/>
              <a:t>: In </a:t>
            </a:r>
            <a:r>
              <a:rPr lang="en-US" sz="2200" dirty="0" err="1"/>
              <a:t>SpedPro</a:t>
            </a:r>
            <a:r>
              <a:rPr lang="en-US" sz="2200" dirty="0"/>
              <a:t> system, on the Student Form page it uses the information in the “Language : Parent” field.</a:t>
            </a:r>
          </a:p>
          <a:p>
            <a:pPr>
              <a:lnSpc>
                <a:spcPct val="100000"/>
              </a:lnSpc>
            </a:pPr>
            <a:r>
              <a:rPr lang="en-US" sz="2200" b="1" dirty="0"/>
              <a:t>ELL</a:t>
            </a:r>
            <a:r>
              <a:rPr lang="en-US" sz="2200" dirty="0"/>
              <a:t>: Information in the Record Common table of the Student ODS System (KIDS record types AGST, ENRL, TEST, EOYA, EXIT, SPED has a value is a 1, 2 or 3)</a:t>
            </a:r>
          </a:p>
          <a:p>
            <a:pPr>
              <a:lnSpc>
                <a:spcPct val="100000"/>
              </a:lnSpc>
            </a:pPr>
            <a:r>
              <a:rPr lang="en-US" sz="2200" b="1" dirty="0"/>
              <a:t>HI/DB</a:t>
            </a:r>
            <a:r>
              <a:rPr lang="en-US" sz="2200" dirty="0"/>
              <a:t>: If the primary disability in </a:t>
            </a:r>
            <a:r>
              <a:rPr lang="en-US" sz="2200" dirty="0" err="1"/>
              <a:t>SpedPro</a:t>
            </a:r>
            <a:r>
              <a:rPr lang="en-US" sz="2200" dirty="0"/>
              <a:t> for this student’s Primary Exceptionality is either “Hearing Impaired” or “Deafblind”</a:t>
            </a:r>
          </a:p>
          <a:p>
            <a:pPr>
              <a:lnSpc>
                <a:spcPct val="100000"/>
              </a:lnSpc>
            </a:pPr>
            <a:r>
              <a:rPr lang="en-US" sz="2200" b="1" dirty="0"/>
              <a:t>Non-white race</a:t>
            </a:r>
            <a:r>
              <a:rPr lang="en-US" sz="2200" dirty="0"/>
              <a:t>: Student is not white. It gets this information by locating the student in </a:t>
            </a:r>
            <a:r>
              <a:rPr lang="en-US" sz="2200" dirty="0" err="1"/>
              <a:t>SpedPro</a:t>
            </a:r>
            <a:r>
              <a:rPr lang="en-US" sz="2200" dirty="0"/>
              <a:t> and then matching up with the student’s record in KIDS by the KIDS ID. </a:t>
            </a:r>
          </a:p>
        </p:txBody>
      </p:sp>
    </p:spTree>
    <p:extLst>
      <p:ext uri="{BB962C8B-B14F-4D97-AF65-F5344CB8AC3E}">
        <p14:creationId xmlns:p14="http://schemas.microsoft.com/office/powerpoint/2010/main" val="384978459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1095D6-D594-433D-B931-DB398C2B70E2}"/>
              </a:ext>
            </a:extLst>
          </p:cNvPr>
          <p:cNvSpPr>
            <a:spLocks noGrp="1"/>
          </p:cNvSpPr>
          <p:nvPr>
            <p:ph type="title"/>
          </p:nvPr>
        </p:nvSpPr>
        <p:spPr>
          <a:xfrm>
            <a:off x="838200" y="365125"/>
            <a:ext cx="10515600" cy="659634"/>
          </a:xfrm>
        </p:spPr>
        <p:txBody>
          <a:bodyPr>
            <a:normAutofit fontScale="90000"/>
          </a:bodyPr>
          <a:lstStyle/>
          <a:p>
            <a:r>
              <a:rPr lang="en-US" dirty="0">
                <a:latin typeface="Open Sans Semibold"/>
                <a:ea typeface="Open Sans Semibold"/>
                <a:cs typeface="Open Sans Semibold"/>
              </a:rPr>
              <a:t>Additional Resources</a:t>
            </a:r>
            <a:endParaRPr lang="en-US" dirty="0"/>
          </a:p>
        </p:txBody>
      </p:sp>
      <p:sp>
        <p:nvSpPr>
          <p:cNvPr id="2" name="Content Placeholder 1">
            <a:extLst>
              <a:ext uri="{FF2B5EF4-FFF2-40B4-BE49-F238E27FC236}">
                <a16:creationId xmlns:a16="http://schemas.microsoft.com/office/drawing/2014/main" id="{3A5BA44D-9C6E-4D93-BD73-5D7C0C5A6BA7}"/>
              </a:ext>
            </a:extLst>
          </p:cNvPr>
          <p:cNvSpPr>
            <a:spLocks noGrp="1"/>
          </p:cNvSpPr>
          <p:nvPr>
            <p:ph idx="1"/>
          </p:nvPr>
        </p:nvSpPr>
        <p:spPr>
          <a:xfrm>
            <a:off x="838200" y="1024759"/>
            <a:ext cx="10515600" cy="5278930"/>
          </a:xfrm>
        </p:spPr>
        <p:txBody>
          <a:bodyPr>
            <a:normAutofit fontScale="77500" lnSpcReduction="20000"/>
          </a:bodyPr>
          <a:lstStyle/>
          <a:p>
            <a:pPr>
              <a:lnSpc>
                <a:spcPct val="120000"/>
              </a:lnSpc>
            </a:pPr>
            <a:r>
              <a:rPr lang="en-US" sz="2400" u="sng" cap="all" dirty="0">
                <a:hlinkClick r:id="rId4"/>
              </a:rPr>
              <a:t>IDEA &amp; GIFTED FILE REVIEW TOOL KIT</a:t>
            </a:r>
            <a:endParaRPr lang="en-US" sz="2400" cap="all" dirty="0"/>
          </a:p>
          <a:p>
            <a:pPr>
              <a:lnSpc>
                <a:spcPct val="120000"/>
              </a:lnSpc>
            </a:pPr>
            <a:r>
              <a:rPr lang="en-US" sz="2400" cap="all" dirty="0">
                <a:latin typeface="Open Sans Light"/>
                <a:ea typeface="Open Sans Light"/>
                <a:cs typeface="Open Sans Light"/>
                <a:hlinkClick r:id="rId5"/>
              </a:rPr>
              <a:t>Evaluation/Eligibility Report Checklist</a:t>
            </a:r>
            <a:r>
              <a:rPr lang="en-US" sz="2400" cap="all" dirty="0">
                <a:latin typeface="Open Sans Light"/>
                <a:ea typeface="Open Sans Light"/>
                <a:cs typeface="Open Sans Light"/>
              </a:rPr>
              <a:t> (PDF)</a:t>
            </a:r>
            <a:endParaRPr lang="en-US" sz="2400" u="sng" cap="all" dirty="0">
              <a:latin typeface="Open Sans Light"/>
              <a:ea typeface="Open Sans Light"/>
              <a:cs typeface="Open Sans Light"/>
            </a:endParaRPr>
          </a:p>
          <a:p>
            <a:pPr>
              <a:lnSpc>
                <a:spcPct val="120000"/>
              </a:lnSpc>
            </a:pPr>
            <a:r>
              <a:rPr lang="en-US" sz="2400" u="sng" cap="all" dirty="0">
                <a:latin typeface="Open Sans Light"/>
                <a:ea typeface="Open Sans Light"/>
                <a:cs typeface="Open Sans Light"/>
                <a:hlinkClick r:id="rId6"/>
              </a:rPr>
              <a:t>EVALUATION AND ELIGIBILITY FOR ENGLISH LEARNERS HANDOUT</a:t>
            </a:r>
            <a:endParaRPr lang="en-US" sz="2400" dirty="0">
              <a:latin typeface="Open Sans Light"/>
              <a:ea typeface="Open Sans Light"/>
              <a:cs typeface="Open Sans Light"/>
            </a:endParaRPr>
          </a:p>
          <a:p>
            <a:pPr>
              <a:lnSpc>
                <a:spcPct val="120000"/>
              </a:lnSpc>
            </a:pPr>
            <a:r>
              <a:rPr lang="en-US" sz="2400" u="sng" cap="all" dirty="0">
                <a:latin typeface="Open Sans Light"/>
                <a:ea typeface="Open Sans Light"/>
                <a:cs typeface="Open Sans Light"/>
                <a:hlinkClick r:id="rId7"/>
              </a:rPr>
              <a:t>WHAT RESEARCH SAYS ABOUT IDENTIFICATION AND ASSESSMENT OF ENGLISH LEARNERS WITH DISABILITIES</a:t>
            </a:r>
            <a:endParaRPr lang="en-US" sz="2400" u="sng" cap="all" dirty="0">
              <a:latin typeface="Open Sans Light"/>
              <a:ea typeface="Open Sans Light"/>
              <a:cs typeface="Open Sans Light"/>
            </a:endParaRPr>
          </a:p>
          <a:p>
            <a:pPr>
              <a:lnSpc>
                <a:spcPct val="120000"/>
              </a:lnSpc>
            </a:pPr>
            <a:r>
              <a:rPr lang="en-US" sz="2400" u="sng" cap="all" dirty="0">
                <a:latin typeface="Open Sans Light"/>
                <a:ea typeface="Open Sans Light"/>
                <a:cs typeface="Open Sans Light"/>
                <a:hlinkClick r:id="rId8"/>
              </a:rPr>
              <a:t>EVALUATION AND ELIGIBILITY FOR ENGLISH LEARNERS PRESENTATION</a:t>
            </a:r>
            <a:endParaRPr lang="en-US" sz="2400" u="sng" cap="all" dirty="0">
              <a:latin typeface="Open Sans Light"/>
              <a:ea typeface="Open Sans Light"/>
              <a:cs typeface="Open Sans Light"/>
            </a:endParaRPr>
          </a:p>
          <a:p>
            <a:pPr>
              <a:lnSpc>
                <a:spcPct val="120000"/>
              </a:lnSpc>
            </a:pPr>
            <a:r>
              <a:rPr lang="en-US" sz="2400" cap="all" dirty="0">
                <a:latin typeface="Open Sans Light"/>
                <a:ea typeface="Open Sans Light"/>
                <a:cs typeface="Open Sans Light"/>
                <a:hlinkClick r:id="rId9"/>
              </a:rPr>
              <a:t>IDEA &amp; Gifted File Review Continuous Improvement Monitoring Consideration Chart</a:t>
            </a:r>
            <a:r>
              <a:rPr lang="en-US" sz="2400" cap="all" dirty="0">
                <a:latin typeface="Open Sans Light"/>
                <a:ea typeface="Open Sans Light"/>
                <a:cs typeface="Open Sans Light"/>
              </a:rPr>
              <a:t> </a:t>
            </a:r>
            <a:endParaRPr lang="en-US" sz="2400" cap="all" dirty="0">
              <a:highlight>
                <a:srgbClr val="FFFF00"/>
              </a:highlight>
            </a:endParaRPr>
          </a:p>
          <a:p>
            <a:pPr>
              <a:lnSpc>
                <a:spcPct val="120000"/>
              </a:lnSpc>
            </a:pPr>
            <a:r>
              <a:rPr lang="en-US" sz="2400" cap="all" dirty="0">
                <a:latin typeface="Open Sans Light"/>
                <a:ea typeface="Open Sans Light"/>
                <a:cs typeface="Open Sans Light"/>
                <a:hlinkClick r:id="rId10"/>
              </a:rPr>
              <a:t>IDEA and Gifted Requirements Self-Assessment</a:t>
            </a:r>
            <a:r>
              <a:rPr lang="en-US" sz="2400" cap="all" dirty="0">
                <a:latin typeface="Open Sans Light"/>
                <a:ea typeface="Open Sans Light"/>
                <a:cs typeface="Open Sans Light"/>
              </a:rPr>
              <a:t> (PDF)</a:t>
            </a:r>
            <a:endParaRPr lang="en-US" sz="2400" u="sng" cap="all" dirty="0">
              <a:latin typeface="Open Sans Light"/>
              <a:ea typeface="Open Sans Light"/>
              <a:cs typeface="Open Sans Light"/>
            </a:endParaRPr>
          </a:p>
          <a:p>
            <a:pPr>
              <a:lnSpc>
                <a:spcPct val="120000"/>
              </a:lnSpc>
            </a:pPr>
            <a:r>
              <a:rPr lang="en-US" sz="2400" cap="all" dirty="0">
                <a:latin typeface="Open Sans Light"/>
                <a:ea typeface="Open Sans Light"/>
                <a:cs typeface="Open Sans Light"/>
                <a:hlinkClick r:id="rId11"/>
              </a:rPr>
              <a:t>FAQ for IDEA and Gifted Requirements Self-Assessment</a:t>
            </a:r>
            <a:r>
              <a:rPr lang="en-US" sz="2400" cap="all" dirty="0">
                <a:latin typeface="Open Sans Light"/>
                <a:ea typeface="Open Sans Light"/>
                <a:cs typeface="Open Sans Light"/>
              </a:rPr>
              <a:t> (PDF)</a:t>
            </a:r>
          </a:p>
          <a:p>
            <a:pPr>
              <a:lnSpc>
                <a:spcPct val="120000"/>
              </a:lnSpc>
            </a:pPr>
            <a:r>
              <a:rPr lang="en-US" sz="2400" cap="all" dirty="0">
                <a:latin typeface="Open Sans Light"/>
                <a:ea typeface="Open Sans Light"/>
                <a:cs typeface="Open Sans Light"/>
                <a:hlinkClick r:id="rId12"/>
              </a:rPr>
              <a:t>Language USA</a:t>
            </a:r>
            <a:r>
              <a:rPr lang="en-US" sz="2400" cap="all" dirty="0">
                <a:latin typeface="Open Sans Light"/>
                <a:ea typeface="Open Sans Light"/>
                <a:cs typeface="Open Sans Light"/>
              </a:rPr>
              <a:t> (translating documents in other languages)</a:t>
            </a:r>
            <a:endParaRPr lang="en-US" sz="2400" cap="all" dirty="0"/>
          </a:p>
          <a:p>
            <a:pPr>
              <a:lnSpc>
                <a:spcPct val="120000"/>
              </a:lnSpc>
            </a:pPr>
            <a:r>
              <a:rPr lang="en-US" sz="2400" cap="all" dirty="0">
                <a:latin typeface="Open Sans Light"/>
                <a:ea typeface="Open Sans Light"/>
                <a:cs typeface="Open Sans Light"/>
                <a:hlinkClick r:id="rId13"/>
              </a:rPr>
              <a:t>IEP Webinar - Measurable Annual Goals</a:t>
            </a:r>
            <a:endParaRPr lang="en-US" sz="2400" b="1" cap="all" dirty="0"/>
          </a:p>
          <a:p>
            <a:pPr>
              <a:lnSpc>
                <a:spcPct val="120000"/>
              </a:lnSpc>
            </a:pPr>
            <a:r>
              <a:rPr lang="en-US" sz="2400" cap="all" dirty="0">
                <a:latin typeface="Open Sans Light"/>
                <a:ea typeface="Open Sans Light"/>
                <a:cs typeface="Open Sans Light"/>
                <a:hlinkClick r:id="rId14"/>
              </a:rPr>
              <a:t>Evaluation and Eligibility Legal Requirements Presentation</a:t>
            </a:r>
            <a:endParaRPr lang="en-US" sz="2400" cap="all" dirty="0"/>
          </a:p>
          <a:p>
            <a:endParaRPr lang="en-US" dirty="0"/>
          </a:p>
        </p:txBody>
      </p:sp>
    </p:spTree>
    <p:custDataLst>
      <p:tags r:id="rId1"/>
    </p:custDataLst>
    <p:extLst>
      <p:ext uri="{BB962C8B-B14F-4D97-AF65-F5344CB8AC3E}">
        <p14:creationId xmlns:p14="http://schemas.microsoft.com/office/powerpoint/2010/main" val="71312035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367004" y="71143"/>
            <a:ext cx="11457992" cy="1325563"/>
          </a:xfrm>
        </p:spPr>
        <p:txBody>
          <a:bodyPr/>
          <a:lstStyle/>
          <a:p>
            <a:r>
              <a:rPr lang="en-US"/>
              <a:t>Technical Assistance Team (TAT)</a:t>
            </a:r>
          </a:p>
        </p:txBody>
      </p:sp>
      <p:sp>
        <p:nvSpPr>
          <p:cNvPr id="2" name="TextBox 1">
            <a:extLst>
              <a:ext uri="{FF2B5EF4-FFF2-40B4-BE49-F238E27FC236}">
                <a16:creationId xmlns:a16="http://schemas.microsoft.com/office/drawing/2014/main" id="{CAA7FB8B-1BA7-46ED-95AF-0B9FA651C525}"/>
              </a:ext>
            </a:extLst>
          </p:cNvPr>
          <p:cNvSpPr txBox="1"/>
          <p:nvPr/>
        </p:nvSpPr>
        <p:spPr>
          <a:xfrm>
            <a:off x="462968" y="1515338"/>
            <a:ext cx="10660753" cy="335476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a:solidFill>
                  <a:srgbClr val="12284C"/>
                </a:solidFill>
              </a:rPr>
              <a:t>Resource for LEAs in areas such as early childhood, secondary transition, fiscal, file reviews, correction of noncompliance process, significant disproportionality</a:t>
            </a:r>
          </a:p>
          <a:p>
            <a:pPr>
              <a:spcAft>
                <a:spcPts val="600"/>
              </a:spcAft>
            </a:pPr>
            <a:endParaRPr lang="en-US" sz="2400">
              <a:solidFill>
                <a:srgbClr val="12284C"/>
              </a:solidFill>
            </a:endParaRPr>
          </a:p>
          <a:p>
            <a:pPr marL="285750" indent="-285750">
              <a:spcAft>
                <a:spcPts val="600"/>
              </a:spcAft>
              <a:buFont typeface="Arial" panose="020B0604020202020204" pitchFamily="34" charset="0"/>
              <a:buChar char="•"/>
            </a:pPr>
            <a:r>
              <a:rPr lang="en-US" sz="2400">
                <a:solidFill>
                  <a:srgbClr val="12284C"/>
                </a:solidFill>
              </a:rPr>
              <a:t>Team members are retired Kansas special education professionals.</a:t>
            </a:r>
          </a:p>
          <a:p>
            <a:pPr>
              <a:spcAft>
                <a:spcPts val="600"/>
              </a:spcAft>
            </a:pPr>
            <a:endParaRPr lang="en-US" sz="2400"/>
          </a:p>
          <a:p>
            <a:pPr marL="285750" indent="-285750">
              <a:spcAft>
                <a:spcPts val="600"/>
              </a:spcAft>
              <a:buFont typeface="Arial" panose="020B0604020202020204" pitchFamily="34" charset="0"/>
              <a:buChar char="•"/>
            </a:pPr>
            <a:r>
              <a:rPr lang="en-US" sz="2400"/>
              <a:t>Request assistance by contacting Doug Tressler at </a:t>
            </a:r>
            <a:r>
              <a:rPr lang="en-US" sz="2400">
                <a:hlinkClick r:id="rId3"/>
              </a:rPr>
              <a:t>dtressler@keystonelearning.org </a:t>
            </a:r>
            <a:r>
              <a:rPr lang="en-US" sz="2400"/>
              <a:t>or through TASN at </a:t>
            </a:r>
            <a:r>
              <a:rPr lang="en-US" sz="2400">
                <a:hlinkClick r:id="rId4"/>
              </a:rPr>
              <a:t>www.ksdetasn.org</a:t>
            </a:r>
            <a:r>
              <a:rPr lang="en-US" sz="2400"/>
              <a:t>  </a:t>
            </a:r>
          </a:p>
        </p:txBody>
      </p:sp>
    </p:spTree>
    <p:extLst>
      <p:ext uri="{BB962C8B-B14F-4D97-AF65-F5344CB8AC3E}">
        <p14:creationId xmlns:p14="http://schemas.microsoft.com/office/powerpoint/2010/main" val="362443678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IMING" val="|16.3"/>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IMING" val="|16.3"/>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IMING" val="|48.9"/>
</p:tagLst>
</file>

<file path=ppt/tags/tag15.xml><?xml version="1.0" encoding="utf-8"?>
<p:tagLst xmlns:a="http://schemas.openxmlformats.org/drawingml/2006/main" xmlns:r="http://schemas.openxmlformats.org/officeDocument/2006/relationships" xmlns:p="http://schemas.openxmlformats.org/presentationml/2006/main">
  <p:tag name="TIMING" val="|36.2"/>
</p:tagLst>
</file>

<file path=ppt/tags/tag16.xml><?xml version="1.0" encoding="utf-8"?>
<p:tagLst xmlns:a="http://schemas.openxmlformats.org/drawingml/2006/main" xmlns:r="http://schemas.openxmlformats.org/officeDocument/2006/relationships" xmlns:p="http://schemas.openxmlformats.org/presentationml/2006/main">
  <p:tag name="TIMING" val="|36.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IMING" val="|36.2"/>
</p:tagLst>
</file>

<file path=ppt/tags/tag18.xml><?xml version="1.0" encoding="utf-8"?>
<p:tagLst xmlns:a="http://schemas.openxmlformats.org/drawingml/2006/main" xmlns:r="http://schemas.openxmlformats.org/officeDocument/2006/relationships" xmlns:p="http://schemas.openxmlformats.org/presentationml/2006/main">
  <p:tag name="TIMING" val="|36.2"/>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IMING" val="|36.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IMING" val="|36.2"/>
</p:tagLst>
</file>

<file path=ppt/tags/tag21.xml><?xml version="1.0" encoding="utf-8"?>
<p:tagLst xmlns:a="http://schemas.openxmlformats.org/drawingml/2006/main" xmlns:r="http://schemas.openxmlformats.org/officeDocument/2006/relationships" xmlns:p="http://schemas.openxmlformats.org/presentationml/2006/main">
  <p:tag name="TIMING" val="|36.2"/>
</p:tagLst>
</file>

<file path=ppt/tags/tag22.xml><?xml version="1.0" encoding="utf-8"?>
<p:tagLst xmlns:a="http://schemas.openxmlformats.org/drawingml/2006/main" xmlns:r="http://schemas.openxmlformats.org/officeDocument/2006/relationships" xmlns:p="http://schemas.openxmlformats.org/presentationml/2006/main">
  <p:tag name="TIMING" val="|36.2"/>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IMING" val="|36.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TIMING" val="|36.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TIMING" val="|36.2"/>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IMING" val="|36.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TIMING" val="|36.2"/>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TIMING" val="|36.2"/>
</p:tagLst>
</file>

<file path=ppt/tags/tag32.xml><?xml version="1.0" encoding="utf-8"?>
<p:tagLst xmlns:a="http://schemas.openxmlformats.org/drawingml/2006/main" xmlns:r="http://schemas.openxmlformats.org/officeDocument/2006/relationships" xmlns:p="http://schemas.openxmlformats.org/presentationml/2006/main">
  <p:tag name="TIMING" val="|36.2"/>
</p:tagLst>
</file>

<file path=ppt/tags/tag33.xml><?xml version="1.0" encoding="utf-8"?>
<p:tagLst xmlns:a="http://schemas.openxmlformats.org/drawingml/2006/main" xmlns:r="http://schemas.openxmlformats.org/officeDocument/2006/relationships" xmlns:p="http://schemas.openxmlformats.org/presentationml/2006/main">
  <p:tag name="TIMING" val="|36.2"/>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IMING" val="|36.2"/>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TIMING" val="|36.2"/>
</p:tagLst>
</file>

<file path=ppt/tags/tag36.xml><?xml version="1.0" encoding="utf-8"?>
<p:tagLst xmlns:a="http://schemas.openxmlformats.org/drawingml/2006/main" xmlns:r="http://schemas.openxmlformats.org/officeDocument/2006/relationships" xmlns:p="http://schemas.openxmlformats.org/presentationml/2006/main">
  <p:tag name="TIMING" val="|36.2"/>
</p:tagLst>
</file>

<file path=ppt/tags/tag37.xml><?xml version="1.0" encoding="utf-8"?>
<p:tagLst xmlns:a="http://schemas.openxmlformats.org/drawingml/2006/main" xmlns:r="http://schemas.openxmlformats.org/officeDocument/2006/relationships" xmlns:p="http://schemas.openxmlformats.org/presentationml/2006/main">
  <p:tag name="TIMING" val="|36.2"/>
</p:tagLst>
</file>

<file path=ppt/tags/tag38.xml><?xml version="1.0" encoding="utf-8"?>
<p:tagLst xmlns:a="http://schemas.openxmlformats.org/drawingml/2006/main" xmlns:r="http://schemas.openxmlformats.org/officeDocument/2006/relationships" xmlns:p="http://schemas.openxmlformats.org/presentationml/2006/main">
  <p:tag name="TIMING" val="|36.2"/>
</p:tagLst>
</file>

<file path=ppt/tags/tag39.xml><?xml version="1.0" encoding="utf-8"?>
<p:tagLst xmlns:a="http://schemas.openxmlformats.org/drawingml/2006/main" xmlns:r="http://schemas.openxmlformats.org/officeDocument/2006/relationships" xmlns:p="http://schemas.openxmlformats.org/presentationml/2006/main">
  <p:tag name="TIMING" val="|36.2"/>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IMING" val="|8.8"/>
</p:tagLst>
</file>

<file path=ppt/tags/tag7.xml><?xml version="1.0" encoding="utf-8"?>
<p:tagLst xmlns:a="http://schemas.openxmlformats.org/drawingml/2006/main" xmlns:r="http://schemas.openxmlformats.org/officeDocument/2006/relationships" xmlns:p="http://schemas.openxmlformats.org/presentationml/2006/main">
  <p:tag name="TIMING" val="|11.1|9.9"/>
</p:tagLst>
</file>

<file path=ppt/tags/tag8.xml><?xml version="1.0" encoding="utf-8"?>
<p:tagLst xmlns:a="http://schemas.openxmlformats.org/drawingml/2006/main" xmlns:r="http://schemas.openxmlformats.org/officeDocument/2006/relationships" xmlns:p="http://schemas.openxmlformats.org/presentationml/2006/main">
  <p:tag name="TIMING" val="|3.8|8.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af140a6-768b-4ddb-8593-4d4b03a5eb80">
      <UserInfo>
        <DisplayName>Cary S. Rogers</DisplayName>
        <AccountId>10</AccountId>
        <AccountType/>
      </UserInfo>
      <UserInfo>
        <DisplayName>Rettiger-Lincoln, Elena</DisplayName>
        <AccountId>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C5674AD9EEC14F8E9E4360388A3615" ma:contentTypeVersion="6" ma:contentTypeDescription="Create a new document." ma:contentTypeScope="" ma:versionID="eb02627fb32a3e97bc912ae2687ba6a7">
  <xsd:schema xmlns:xsd="http://www.w3.org/2001/XMLSchema" xmlns:xs="http://www.w3.org/2001/XMLSchema" xmlns:p="http://schemas.microsoft.com/office/2006/metadata/properties" xmlns:ns2="e5e3c0c8-5837-4097-8ff5-fb39ded1c538" xmlns:ns3="9af140a6-768b-4ddb-8593-4d4b03a5eb80" targetNamespace="http://schemas.microsoft.com/office/2006/metadata/properties" ma:root="true" ma:fieldsID="4ea8b2766e49a1d887f85b6ef1def512" ns2:_="" ns3:_="">
    <xsd:import namespace="e5e3c0c8-5837-4097-8ff5-fb39ded1c538"/>
    <xsd:import namespace="9af140a6-768b-4ddb-8593-4d4b03a5eb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3c0c8-5837-4097-8ff5-fb39ded1c5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f140a6-768b-4ddb-8593-4d4b03a5eb8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989B36-3905-4D71-9AD1-EDCFAD04EC31}">
  <ds:schemaRefs>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schemas.microsoft.com/office/2006/documentManagement/types"/>
    <ds:schemaRef ds:uri="9af140a6-768b-4ddb-8593-4d4b03a5eb80"/>
    <ds:schemaRef ds:uri="e5e3c0c8-5837-4097-8ff5-fb39ded1c538"/>
    <ds:schemaRef ds:uri="http://purl.org/dc/dcmitype/"/>
  </ds:schemaRefs>
</ds:datastoreItem>
</file>

<file path=customXml/itemProps3.xml><?xml version="1.0" encoding="utf-8"?>
<ds:datastoreItem xmlns:ds="http://schemas.openxmlformats.org/officeDocument/2006/customXml" ds:itemID="{003D9089-B5ED-4FD8-933A-457C93761B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3c0c8-5837-4097-8ff5-fb39ded1c538"/>
    <ds:schemaRef ds:uri="9af140a6-768b-4ddb-8593-4d4b03a5eb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15206</TotalTime>
  <Words>22359</Words>
  <Application>Microsoft Office PowerPoint</Application>
  <PresentationFormat>Widescreen</PresentationFormat>
  <Paragraphs>1102</Paragraphs>
  <Slides>101</Slides>
  <Notes>101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101</vt:i4>
      </vt:variant>
    </vt:vector>
  </HeadingPairs>
  <TitlesOfParts>
    <vt:vector size="116" baseType="lpstr">
      <vt:lpstr>Open Sans Semibold</vt:lpstr>
      <vt:lpstr>Open Sans Light</vt:lpstr>
      <vt:lpstr>Open Sans</vt:lpstr>
      <vt:lpstr>Calibri Light</vt:lpstr>
      <vt:lpstr>Noto Sans Symbols</vt:lpstr>
      <vt:lpstr>Cambria</vt:lpstr>
      <vt:lpstr>Open Sans </vt:lpstr>
      <vt:lpstr>Times New Roman</vt:lpstr>
      <vt:lpstr>Wingdings</vt:lpstr>
      <vt:lpstr>Open Sans Semibold</vt:lpstr>
      <vt:lpstr>Symbol</vt:lpstr>
      <vt:lpstr>Arial</vt:lpstr>
      <vt:lpstr>Calibri</vt:lpstr>
      <vt:lpstr>Arial Narrow</vt:lpstr>
      <vt:lpstr>Custom Design</vt:lpstr>
      <vt:lpstr>IDEA and Gifted Requirements File Review Cohort 3 (SY2023-2024)</vt:lpstr>
      <vt:lpstr>Agenda</vt:lpstr>
      <vt:lpstr>Education Benefit Review Opportunity</vt:lpstr>
      <vt:lpstr>Norms</vt:lpstr>
      <vt:lpstr>Kansas Integrated Accountability System (KIAS)</vt:lpstr>
      <vt:lpstr>KIAS: The KSDE Web Application</vt:lpstr>
      <vt:lpstr>Directory Updates</vt:lpstr>
      <vt:lpstr>KIAS: The IDEA and Gifted Requirements File Review Monitoring Process</vt:lpstr>
      <vt:lpstr>Why does the LEA have more KIDS IDs than the maximum pulled?</vt:lpstr>
      <vt:lpstr>Levels of Determination (LOD)</vt:lpstr>
      <vt:lpstr>Who Should Conduct the Review?</vt:lpstr>
      <vt:lpstr>Timeframe for Self-Assessment Stage</vt:lpstr>
      <vt:lpstr>Reminder: Change Implemented in 2019</vt:lpstr>
      <vt:lpstr>Changes Implemented in 2021</vt:lpstr>
      <vt:lpstr>To Redact or Not to Redact? FERPA &amp; IDEA exceptions</vt:lpstr>
      <vt:lpstr>Continuous Improvement Consideration Chart</vt:lpstr>
      <vt:lpstr>IDEA &amp; Gifted File Review Continuous Improvement Monitoring Consideration Chart: A Technical Assistance Tool for LEAs Conducting KIAS IDEA &amp; Gifted File Reviews and/or Internal System Reviews</vt:lpstr>
      <vt:lpstr>IDEA &amp; Gifted File Review Continuous Improvement Monitoring Consideration Chart: Reviewing files of Students who graduated</vt:lpstr>
      <vt:lpstr>IDEA &amp; Gifted File Review Continuous Improvement Monitoring Consideration Chart: Move-in Students and review of existing data</vt:lpstr>
      <vt:lpstr>Questions</vt:lpstr>
      <vt:lpstr>Initial Data Collection</vt:lpstr>
      <vt:lpstr>IDEA &amp; Gifted File Review Self-Assessment: Parent Rights   </vt:lpstr>
      <vt:lpstr>Question 1</vt:lpstr>
      <vt:lpstr>Question 1 Continued</vt:lpstr>
      <vt:lpstr>Acceptable Documentation Q1 </vt:lpstr>
      <vt:lpstr>Q1 Examples</vt:lpstr>
      <vt:lpstr>Breakout Discussion and Question</vt:lpstr>
      <vt:lpstr>IDEA &amp; Gifted File Review Self-Assessment: Evaluation and Eligibility  </vt:lpstr>
      <vt:lpstr>Evaluation/Eligibility Report Checklist</vt:lpstr>
      <vt:lpstr>Question 2</vt:lpstr>
      <vt:lpstr>Acceptable Documentation Q2</vt:lpstr>
      <vt:lpstr>Question prompt</vt:lpstr>
      <vt:lpstr>Sample Process For Question 2:  What might this process look like in evaluation/reevaluation?</vt:lpstr>
      <vt:lpstr>Examples for Question 2</vt:lpstr>
      <vt:lpstr>Question 3</vt:lpstr>
      <vt:lpstr>Common findings</vt:lpstr>
      <vt:lpstr>Examples of documentation for Q3 </vt:lpstr>
      <vt:lpstr>Definitions</vt:lpstr>
      <vt:lpstr>Breakout Discussion and Question</vt:lpstr>
      <vt:lpstr>Question 4</vt:lpstr>
      <vt:lpstr>Question 5</vt:lpstr>
      <vt:lpstr>Question 6</vt:lpstr>
      <vt:lpstr>Questions</vt:lpstr>
      <vt:lpstr>Question 7</vt:lpstr>
      <vt:lpstr>Question 7 Continued </vt:lpstr>
      <vt:lpstr>Question 8</vt:lpstr>
      <vt:lpstr>Question 9</vt:lpstr>
      <vt:lpstr>Question 10 </vt:lpstr>
      <vt:lpstr>Q 10-did the group responsible for determining the student’s  (initial or continued) eligibility ensure that NONE of the following were DETERMINANT factor?</vt:lpstr>
      <vt:lpstr>Q10 Examples</vt:lpstr>
      <vt:lpstr>Q10 Strategies</vt:lpstr>
      <vt:lpstr>Exclusionary Factors for Gifted</vt:lpstr>
      <vt:lpstr>Breakout Discussion and Question</vt:lpstr>
      <vt:lpstr>Lunch</vt:lpstr>
      <vt:lpstr>IDEA &amp; Gifted File Review Self-Assessment: IEP Development, Revision, &amp; Review  </vt:lpstr>
      <vt:lpstr>Question 11</vt:lpstr>
      <vt:lpstr>Example of Current Academic Achievement and Functional Performance</vt:lpstr>
      <vt:lpstr>Question 12</vt:lpstr>
      <vt:lpstr>What might functional performance include for Gifted-Only IEP?</vt:lpstr>
      <vt:lpstr>Question 13</vt:lpstr>
      <vt:lpstr>Examples of What Impact of Exceptionality Could Look Like: </vt:lpstr>
      <vt:lpstr>Impact of Exceptionality</vt:lpstr>
      <vt:lpstr>Question 14</vt:lpstr>
      <vt:lpstr>Questions</vt:lpstr>
      <vt:lpstr>Question 15</vt:lpstr>
      <vt:lpstr>General goal reminders</vt:lpstr>
      <vt:lpstr>Kansas Special Education Process Handbook Guidance (Chapter 4)</vt:lpstr>
      <vt:lpstr>Example Q15</vt:lpstr>
      <vt:lpstr>Example Q15: Gifted Goals</vt:lpstr>
      <vt:lpstr>Question 16</vt:lpstr>
      <vt:lpstr>Common findings Q16</vt:lpstr>
      <vt:lpstr>Kansas Special Education Process Handbook Guidance</vt:lpstr>
      <vt:lpstr>Compliant Example Q16</vt:lpstr>
      <vt:lpstr>Noncompliant Example Q16</vt:lpstr>
      <vt:lpstr>Breakout Discussion and Question</vt:lpstr>
      <vt:lpstr>Question 17</vt:lpstr>
      <vt:lpstr>Question 18</vt:lpstr>
      <vt:lpstr>Question 19</vt:lpstr>
      <vt:lpstr>Documenting Accommodations</vt:lpstr>
      <vt:lpstr>Examples: Accommodations and Modifications (Q18 &amp; Q19)</vt:lpstr>
      <vt:lpstr>Monitoring State Assessment Accommodations</vt:lpstr>
      <vt:lpstr>Question 20</vt:lpstr>
      <vt:lpstr>Question 21</vt:lpstr>
      <vt:lpstr> question 22</vt:lpstr>
      <vt:lpstr>Question 22: When developing, reviewing or revising the IEP, in the case of a student who has limited English proficiency, did the IEP team consider the language needs of the student as those needs relate to the IEP?</vt:lpstr>
      <vt:lpstr>Breakout Discussion and Question</vt:lpstr>
      <vt:lpstr>IDEA &amp; Gifted File Review Self-Assessment: Placement </vt:lpstr>
      <vt:lpstr>Question 23</vt:lpstr>
      <vt:lpstr>FAQ Guidance</vt:lpstr>
      <vt:lpstr>Question 24 </vt:lpstr>
      <vt:lpstr>Common findings</vt:lpstr>
      <vt:lpstr>LRE Sample Statements</vt:lpstr>
      <vt:lpstr>Breakout Discussion and Question</vt:lpstr>
      <vt:lpstr>Resources</vt:lpstr>
      <vt:lpstr>Timeline</vt:lpstr>
      <vt:lpstr>KSDE KIAS Webpage</vt:lpstr>
      <vt:lpstr>KIAS flags/alerts</vt:lpstr>
      <vt:lpstr>Additional Resources</vt:lpstr>
      <vt:lpstr>Technical Assistance Team (TAT)</vt:lpstr>
      <vt:lpstr>Technical Assistance System Network (TASN)</vt:lpstr>
      <vt:lpstr>Contact Information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and Gifted File Review Self Assessment - cohort 3</dc:title>
  <dc:creator>Cary S. Rogers</dc:creator>
  <cp:lastModifiedBy>Cary S. Rogers</cp:lastModifiedBy>
  <cp:revision>243</cp:revision>
  <cp:lastPrinted>2022-09-02T12:28:40Z</cp:lastPrinted>
  <dcterms:created xsi:type="dcterms:W3CDTF">2017-11-21T21:33:09Z</dcterms:created>
  <dcterms:modified xsi:type="dcterms:W3CDTF">2024-03-04T22:53:49Z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0x01010012C5674AD9EEC14F8E9E4360388A3615</vt:lpwstr>
  </property>
  <property fmtid="{D5CDD505-2E9C-101B-9397-08002B2CF9AE}" pid="3" name="ArticulateGUID">
    <vt:lpwstr>9CA66804-4EBC-44EF-B850-7821360D908C</vt:lpwstr>
  </property>
  <property fmtid="{D5CDD505-2E9C-101B-9397-08002B2CF9AE}" pid="4" name="ArticulatePath">
    <vt:lpwstr>https://ksde.sharepoint.com/sites/IDEAandgiftedfilereview/Shared Documents/General/FileReviewSelfAssess-IDEA-Gifted-PPT 2022</vt:lpwstr>
  </property>
</Properties>
</file>